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33"/>
  </p:notesMasterIdLst>
  <p:handoutMasterIdLst>
    <p:handoutMasterId r:id="rId34"/>
  </p:handoutMasterIdLst>
  <p:sldIdLst>
    <p:sldId id="277" r:id="rId2"/>
    <p:sldId id="531" r:id="rId3"/>
    <p:sldId id="537" r:id="rId4"/>
    <p:sldId id="439" r:id="rId5"/>
    <p:sldId id="539" r:id="rId6"/>
    <p:sldId id="545" r:id="rId7"/>
    <p:sldId id="336" r:id="rId8"/>
    <p:sldId id="575" r:id="rId9"/>
    <p:sldId id="479" r:id="rId10"/>
    <p:sldId id="480" r:id="rId11"/>
    <p:sldId id="489" r:id="rId12"/>
    <p:sldId id="574" r:id="rId13"/>
    <p:sldId id="490" r:id="rId14"/>
    <p:sldId id="492" r:id="rId15"/>
    <p:sldId id="499" r:id="rId16"/>
    <p:sldId id="577" r:id="rId17"/>
    <p:sldId id="578" r:id="rId18"/>
    <p:sldId id="576" r:id="rId19"/>
    <p:sldId id="486" r:id="rId20"/>
    <p:sldId id="555" r:id="rId21"/>
    <p:sldId id="432" r:id="rId22"/>
    <p:sldId id="385" r:id="rId23"/>
    <p:sldId id="625" r:id="rId24"/>
    <p:sldId id="559" r:id="rId25"/>
    <p:sldId id="624" r:id="rId26"/>
    <p:sldId id="623" r:id="rId27"/>
    <p:sldId id="626" r:id="rId28"/>
    <p:sldId id="632" r:id="rId29"/>
    <p:sldId id="483" r:id="rId30"/>
    <p:sldId id="561" r:id="rId31"/>
    <p:sldId id="519" r:id="rId32"/>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pitchFamily="1" charset="0"/>
        <a:ea typeface="+mn-ea"/>
        <a:cs typeface="+mn-cs"/>
      </a:defRPr>
    </a:lvl1pPr>
    <a:lvl2pPr marL="457200" algn="l" rtl="0" fontAlgn="base">
      <a:spcBef>
        <a:spcPct val="0"/>
      </a:spcBef>
      <a:spcAft>
        <a:spcPct val="0"/>
      </a:spcAft>
      <a:defRPr kern="1200">
        <a:solidFill>
          <a:schemeClr val="tx1"/>
        </a:solidFill>
        <a:latin typeface="Arial" pitchFamily="1" charset="0"/>
        <a:ea typeface="+mn-ea"/>
        <a:cs typeface="+mn-cs"/>
      </a:defRPr>
    </a:lvl2pPr>
    <a:lvl3pPr marL="914400" algn="l" rtl="0" fontAlgn="base">
      <a:spcBef>
        <a:spcPct val="0"/>
      </a:spcBef>
      <a:spcAft>
        <a:spcPct val="0"/>
      </a:spcAft>
      <a:defRPr kern="1200">
        <a:solidFill>
          <a:schemeClr val="tx1"/>
        </a:solidFill>
        <a:latin typeface="Arial" pitchFamily="1" charset="0"/>
        <a:ea typeface="+mn-ea"/>
        <a:cs typeface="+mn-cs"/>
      </a:defRPr>
    </a:lvl3pPr>
    <a:lvl4pPr marL="1371600" algn="l" rtl="0" fontAlgn="base">
      <a:spcBef>
        <a:spcPct val="0"/>
      </a:spcBef>
      <a:spcAft>
        <a:spcPct val="0"/>
      </a:spcAft>
      <a:defRPr kern="1200">
        <a:solidFill>
          <a:schemeClr val="tx1"/>
        </a:solidFill>
        <a:latin typeface="Arial" pitchFamily="1" charset="0"/>
        <a:ea typeface="+mn-ea"/>
        <a:cs typeface="+mn-cs"/>
      </a:defRPr>
    </a:lvl4pPr>
    <a:lvl5pPr marL="1828800" algn="l" rtl="0" fontAlgn="base">
      <a:spcBef>
        <a:spcPct val="0"/>
      </a:spcBef>
      <a:spcAft>
        <a:spcPct val="0"/>
      </a:spcAft>
      <a:defRPr kern="1200">
        <a:solidFill>
          <a:schemeClr val="tx1"/>
        </a:solidFill>
        <a:latin typeface="Arial" pitchFamily="1" charset="0"/>
        <a:ea typeface="+mn-ea"/>
        <a:cs typeface="+mn-cs"/>
      </a:defRPr>
    </a:lvl5pPr>
    <a:lvl6pPr marL="2286000" algn="l" defTabSz="457200" rtl="0" eaLnBrk="1" latinLnBrk="0" hangingPunct="1">
      <a:defRPr kern="1200">
        <a:solidFill>
          <a:schemeClr val="tx1"/>
        </a:solidFill>
        <a:latin typeface="Arial" pitchFamily="1" charset="0"/>
        <a:ea typeface="+mn-ea"/>
        <a:cs typeface="+mn-cs"/>
      </a:defRPr>
    </a:lvl6pPr>
    <a:lvl7pPr marL="2743200" algn="l" defTabSz="457200" rtl="0" eaLnBrk="1" latinLnBrk="0" hangingPunct="1">
      <a:defRPr kern="1200">
        <a:solidFill>
          <a:schemeClr val="tx1"/>
        </a:solidFill>
        <a:latin typeface="Arial" pitchFamily="1" charset="0"/>
        <a:ea typeface="+mn-ea"/>
        <a:cs typeface="+mn-cs"/>
      </a:defRPr>
    </a:lvl7pPr>
    <a:lvl8pPr marL="3200400" algn="l" defTabSz="457200" rtl="0" eaLnBrk="1" latinLnBrk="0" hangingPunct="1">
      <a:defRPr kern="1200">
        <a:solidFill>
          <a:schemeClr val="tx1"/>
        </a:solidFill>
        <a:latin typeface="Arial" pitchFamily="1" charset="0"/>
        <a:ea typeface="+mn-ea"/>
        <a:cs typeface="+mn-cs"/>
      </a:defRPr>
    </a:lvl8pPr>
    <a:lvl9pPr marL="3657600" algn="l" defTabSz="457200" rtl="0" eaLnBrk="1" latinLnBrk="0" hangingPunct="1">
      <a:defRPr kern="1200">
        <a:solidFill>
          <a:schemeClr val="tx1"/>
        </a:solidFill>
        <a:latin typeface="Arial" pitchFamily="1"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clrMru>
    <a:srgbClr val="FEC2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p:restoredTop sz="94631"/>
  </p:normalViewPr>
  <p:slideViewPr>
    <p:cSldViewPr>
      <p:cViewPr varScale="1">
        <p:scale>
          <a:sx n="127" d="100"/>
          <a:sy n="127" d="100"/>
        </p:scale>
        <p:origin x="100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48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96E95E12-1D2A-FA49-9919-92F7AC61086C}" type="datetimeFigureOut">
              <a:rPr lang="en-US" smtClean="0"/>
              <a:pPr/>
              <a:t>11/20/22</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916C5EA7-48CB-4F4A-9EDC-DBA0777A3B68}" type="slidenum">
              <a:rPr lang="en-US" smtClean="0"/>
              <a:pPr/>
              <a:t>‹#›</a:t>
            </a:fld>
            <a:endParaRPr lang="en-US"/>
          </a:p>
        </p:txBody>
      </p:sp>
    </p:spTree>
    <p:extLst>
      <p:ext uri="{BB962C8B-B14F-4D97-AF65-F5344CB8AC3E}">
        <p14:creationId xmlns:p14="http://schemas.microsoft.com/office/powerpoint/2010/main" val="37822050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31747" name="Rectangle 3"/>
          <p:cNvSpPr>
            <a:spLocks noGrp="1" noChangeArrowheads="1"/>
          </p:cNvSpPr>
          <p:nvPr>
            <p:ph type="dt"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750"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31751"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C9822A7E-7BDD-6A4F-A28A-765C05535AB0}" type="slidenum">
              <a:rPr lang="en-US"/>
              <a:pPr>
                <a:defRPr/>
              </a:pPr>
              <a:t>‹#›</a:t>
            </a:fld>
            <a:endParaRPr lang="en-US"/>
          </a:p>
        </p:txBody>
      </p:sp>
    </p:spTree>
    <p:extLst>
      <p:ext uri="{BB962C8B-B14F-4D97-AF65-F5344CB8AC3E}">
        <p14:creationId xmlns:p14="http://schemas.microsoft.com/office/powerpoint/2010/main" val="53066782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737A20D-5662-B448-BE2B-26E6E6ED4273}" type="slidenum">
              <a:rPr lang="en-US">
                <a:latin typeface="Arial" pitchFamily="1" charset="0"/>
              </a:rPr>
              <a:pPr/>
              <a:t>1</a:t>
            </a:fld>
            <a:endParaRPr lang="en-US">
              <a:latin typeface="Arial" pitchFamily="1"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15131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9956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6050" y="533400"/>
            <a:ext cx="1885950" cy="5562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533400"/>
            <a:ext cx="5505450" cy="5562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1419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533400"/>
          </a:xfrm>
        </p:spPr>
        <p:txBody>
          <a:bodyPr/>
          <a:lstStyle/>
          <a:p>
            <a:r>
              <a:rPr lang="en-US"/>
              <a:t>Click to edit Master title style</a:t>
            </a:r>
          </a:p>
        </p:txBody>
      </p:sp>
      <p:sp>
        <p:nvSpPr>
          <p:cNvPr id="3" name="Table Placeholder 2"/>
          <p:cNvSpPr>
            <a:spLocks noGrp="1"/>
          </p:cNvSpPr>
          <p:nvPr>
            <p:ph type="tbl" idx="1"/>
          </p:nvPr>
        </p:nvSpPr>
        <p:spPr>
          <a:xfrm>
            <a:off x="838200" y="1371600"/>
            <a:ext cx="7543800" cy="4724400"/>
          </a:xfrm>
        </p:spPr>
        <p:txBody>
          <a:bodyPr/>
          <a:lstStyle/>
          <a:p>
            <a:pPr lvl="0"/>
            <a:endParaRPr lang="en-US" noProof="0"/>
          </a:p>
        </p:txBody>
      </p:sp>
      <p:sp>
        <p:nvSpPr>
          <p:cNvPr id="4" name="Slide Number Placeholder 7"/>
          <p:cNvSpPr>
            <a:spLocks noGrp="1"/>
          </p:cNvSpPr>
          <p:nvPr>
            <p:ph type="sldNum" sz="quarter" idx="10"/>
          </p:nvPr>
        </p:nvSpPr>
        <p:spPr/>
        <p:txBody>
          <a:bodyPr/>
          <a:lstStyle>
            <a:lvl1pPr>
              <a:defRPr/>
            </a:lvl1pPr>
          </a:lstStyle>
          <a:p>
            <a:pPr>
              <a:defRPr/>
            </a:pPr>
            <a:fld id="{16F096F6-2E22-1C45-9E6D-0D694F959415}" type="slidenum">
              <a:rPr lang="en-US"/>
              <a:pPr>
                <a:defRPr/>
              </a:pPr>
              <a:t>‹#›</a:t>
            </a:fld>
            <a:endParaRPr lang="en-US"/>
          </a:p>
        </p:txBody>
      </p:sp>
    </p:spTree>
    <p:extLst>
      <p:ext uri="{BB962C8B-B14F-4D97-AF65-F5344CB8AC3E}">
        <p14:creationId xmlns:p14="http://schemas.microsoft.com/office/powerpoint/2010/main" val="31666957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533400"/>
          </a:xfrm>
        </p:spPr>
        <p:txBody>
          <a:bodyPr/>
          <a:lstStyle/>
          <a:p>
            <a:r>
              <a:rPr lang="en-US"/>
              <a:t>Click to edit Master title style</a:t>
            </a:r>
          </a:p>
        </p:txBody>
      </p:sp>
      <p:sp>
        <p:nvSpPr>
          <p:cNvPr id="3" name="Chart Placeholder 2"/>
          <p:cNvSpPr>
            <a:spLocks noGrp="1"/>
          </p:cNvSpPr>
          <p:nvPr>
            <p:ph type="chart" idx="1"/>
          </p:nvPr>
        </p:nvSpPr>
        <p:spPr>
          <a:xfrm>
            <a:off x="838200" y="1371600"/>
            <a:ext cx="7543800" cy="4724400"/>
          </a:xfrm>
        </p:spPr>
        <p:txBody>
          <a:bodyPr/>
          <a:lstStyle/>
          <a:p>
            <a:pPr lvl="0"/>
            <a:endParaRPr lang="en-US" noProof="0"/>
          </a:p>
        </p:txBody>
      </p:sp>
      <p:sp>
        <p:nvSpPr>
          <p:cNvPr id="4" name="Slide Number Placeholder 7"/>
          <p:cNvSpPr>
            <a:spLocks noGrp="1"/>
          </p:cNvSpPr>
          <p:nvPr>
            <p:ph type="sldNum" sz="quarter" idx="10"/>
          </p:nvPr>
        </p:nvSpPr>
        <p:spPr/>
        <p:txBody>
          <a:bodyPr/>
          <a:lstStyle>
            <a:lvl1pPr>
              <a:defRPr/>
            </a:lvl1pPr>
          </a:lstStyle>
          <a:p>
            <a:pPr>
              <a:defRPr/>
            </a:pPr>
            <a:fld id="{DA9CE591-CEAF-2649-A930-EBD46C482378}" type="slidenum">
              <a:rPr lang="en-US"/>
              <a:pPr>
                <a:defRPr/>
              </a:pPr>
              <a:t>‹#›</a:t>
            </a:fld>
            <a:endParaRPr lang="en-US"/>
          </a:p>
        </p:txBody>
      </p:sp>
    </p:spTree>
    <p:extLst>
      <p:ext uri="{BB962C8B-B14F-4D97-AF65-F5344CB8AC3E}">
        <p14:creationId xmlns:p14="http://schemas.microsoft.com/office/powerpoint/2010/main" val="4215516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533400"/>
          </a:xfrm>
        </p:spPr>
        <p:txBody>
          <a:bodyPr/>
          <a:lstStyle/>
          <a:p>
            <a:r>
              <a:rPr lang="en-US"/>
              <a:t>Click to edit Master title style</a:t>
            </a:r>
          </a:p>
        </p:txBody>
      </p:sp>
      <p:sp>
        <p:nvSpPr>
          <p:cNvPr id="3" name="Text Placeholder 2"/>
          <p:cNvSpPr>
            <a:spLocks noGrp="1"/>
          </p:cNvSpPr>
          <p:nvPr>
            <p:ph type="body" sz="half" idx="1"/>
          </p:nvPr>
        </p:nvSpPr>
        <p:spPr>
          <a:xfrm>
            <a:off x="838200" y="1371600"/>
            <a:ext cx="36957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371600"/>
            <a:ext cx="36957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0016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533400"/>
          </a:xfrm>
        </p:spPr>
        <p:txBody>
          <a:bodyPr/>
          <a:lstStyle/>
          <a:p>
            <a:r>
              <a:rPr lang="en-US"/>
              <a:t>Click to edit Master title style</a:t>
            </a:r>
          </a:p>
        </p:txBody>
      </p:sp>
      <p:sp>
        <p:nvSpPr>
          <p:cNvPr id="3" name="Chart Placeholder 2"/>
          <p:cNvSpPr>
            <a:spLocks noGrp="1"/>
          </p:cNvSpPr>
          <p:nvPr>
            <p:ph type="chart" sz="half" idx="1"/>
          </p:nvPr>
        </p:nvSpPr>
        <p:spPr>
          <a:xfrm>
            <a:off x="838200" y="1371600"/>
            <a:ext cx="3695700" cy="4724400"/>
          </a:xfrm>
        </p:spPr>
        <p:txBody>
          <a:bodyPr/>
          <a:lstStyle/>
          <a:p>
            <a:pPr lvl="0"/>
            <a:endParaRPr lang="en-US" noProof="0"/>
          </a:p>
        </p:txBody>
      </p:sp>
      <p:sp>
        <p:nvSpPr>
          <p:cNvPr id="4" name="Text Placeholder 3"/>
          <p:cNvSpPr>
            <a:spLocks noGrp="1"/>
          </p:cNvSpPr>
          <p:nvPr>
            <p:ph type="body" sz="half" idx="2"/>
          </p:nvPr>
        </p:nvSpPr>
        <p:spPr>
          <a:xfrm>
            <a:off x="4686300" y="1371600"/>
            <a:ext cx="36957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7"/>
          <p:cNvSpPr>
            <a:spLocks noGrp="1"/>
          </p:cNvSpPr>
          <p:nvPr>
            <p:ph type="sldNum" sz="quarter" idx="10"/>
          </p:nvPr>
        </p:nvSpPr>
        <p:spPr/>
        <p:txBody>
          <a:bodyPr/>
          <a:lstStyle>
            <a:lvl1pPr>
              <a:defRPr/>
            </a:lvl1pPr>
          </a:lstStyle>
          <a:p>
            <a:pPr>
              <a:defRPr/>
            </a:pPr>
            <a:fld id="{94316191-231D-9C46-8D5A-725E2EF03F56}" type="slidenum">
              <a:rPr lang="en-US"/>
              <a:pPr>
                <a:defRPr/>
              </a:pPr>
              <a:t>‹#›</a:t>
            </a:fld>
            <a:endParaRPr lang="en-US"/>
          </a:p>
        </p:txBody>
      </p:sp>
    </p:spTree>
    <p:extLst>
      <p:ext uri="{BB962C8B-B14F-4D97-AF65-F5344CB8AC3E}">
        <p14:creationId xmlns:p14="http://schemas.microsoft.com/office/powerpoint/2010/main" val="2802861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533400"/>
          </a:xfrm>
        </p:spPr>
        <p:txBody>
          <a:bodyPr/>
          <a:lstStyle/>
          <a:p>
            <a:r>
              <a:rPr lang="en-US"/>
              <a:t>Click to edit Master title style</a:t>
            </a:r>
          </a:p>
        </p:txBody>
      </p:sp>
      <p:sp>
        <p:nvSpPr>
          <p:cNvPr id="3" name="Text Placeholder 2"/>
          <p:cNvSpPr>
            <a:spLocks noGrp="1"/>
          </p:cNvSpPr>
          <p:nvPr>
            <p:ph type="body" sz="half" idx="1"/>
          </p:nvPr>
        </p:nvSpPr>
        <p:spPr>
          <a:xfrm>
            <a:off x="838200" y="1371600"/>
            <a:ext cx="36957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86300" y="1371600"/>
            <a:ext cx="3695700" cy="4724400"/>
          </a:xfrm>
        </p:spPr>
        <p:txBody>
          <a:bodyPr/>
          <a:lstStyle/>
          <a:p>
            <a:pPr lvl="0"/>
            <a:endParaRPr lang="en-US" noProof="0"/>
          </a:p>
        </p:txBody>
      </p:sp>
      <p:sp>
        <p:nvSpPr>
          <p:cNvPr id="5" name="Slide Number Placeholder 7"/>
          <p:cNvSpPr>
            <a:spLocks noGrp="1"/>
          </p:cNvSpPr>
          <p:nvPr>
            <p:ph type="sldNum" sz="quarter" idx="10"/>
          </p:nvPr>
        </p:nvSpPr>
        <p:spPr/>
        <p:txBody>
          <a:bodyPr/>
          <a:lstStyle>
            <a:lvl1pPr>
              <a:defRPr/>
            </a:lvl1pPr>
          </a:lstStyle>
          <a:p>
            <a:pPr>
              <a:defRPr/>
            </a:pPr>
            <a:fld id="{C99D831E-0E1E-F447-BA01-F384A2FA2F90}" type="slidenum">
              <a:rPr lang="en-US"/>
              <a:pPr>
                <a:defRPr/>
              </a:pPr>
              <a:t>‹#›</a:t>
            </a:fld>
            <a:endParaRPr lang="en-US"/>
          </a:p>
        </p:txBody>
      </p:sp>
    </p:spTree>
    <p:extLst>
      <p:ext uri="{BB962C8B-B14F-4D97-AF65-F5344CB8AC3E}">
        <p14:creationId xmlns:p14="http://schemas.microsoft.com/office/powerpoint/2010/main" val="4097816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7"/>
          <p:cNvSpPr>
            <a:spLocks noGrp="1"/>
          </p:cNvSpPr>
          <p:nvPr>
            <p:ph type="sldNum" sz="quarter" idx="10"/>
          </p:nvPr>
        </p:nvSpPr>
        <p:spPr/>
        <p:txBody>
          <a:bodyPr/>
          <a:lstStyle>
            <a:lvl1pPr>
              <a:defRPr/>
            </a:lvl1pPr>
          </a:lstStyle>
          <a:p>
            <a:pPr>
              <a:defRPr/>
            </a:pPr>
            <a:fld id="{EF014589-13D9-B244-9E5D-AE7ED231614E}" type="slidenum">
              <a:rPr lang="en-US"/>
              <a:pPr>
                <a:defRPr/>
              </a:pPr>
              <a:t>‹#›</a:t>
            </a:fld>
            <a:endParaRPr lang="en-US"/>
          </a:p>
        </p:txBody>
      </p:sp>
    </p:spTree>
    <p:extLst>
      <p:ext uri="{BB962C8B-B14F-4D97-AF65-F5344CB8AC3E}">
        <p14:creationId xmlns:p14="http://schemas.microsoft.com/office/powerpoint/2010/main" val="252768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7"/>
          <p:cNvSpPr>
            <a:spLocks noGrp="1"/>
          </p:cNvSpPr>
          <p:nvPr>
            <p:ph type="sldNum" sz="quarter" idx="10"/>
          </p:nvPr>
        </p:nvSpPr>
        <p:spPr/>
        <p:txBody>
          <a:bodyPr/>
          <a:lstStyle>
            <a:lvl1pPr>
              <a:defRPr/>
            </a:lvl1pPr>
          </a:lstStyle>
          <a:p>
            <a:pPr>
              <a:defRPr/>
            </a:pPr>
            <a:fld id="{B8AD010E-45CD-8A49-A3EE-B11F86C3C05F}" type="slidenum">
              <a:rPr lang="en-US"/>
              <a:pPr>
                <a:defRPr/>
              </a:pPr>
              <a:t>‹#›</a:t>
            </a:fld>
            <a:endParaRPr lang="en-US"/>
          </a:p>
        </p:txBody>
      </p:sp>
    </p:spTree>
    <p:extLst>
      <p:ext uri="{BB962C8B-B14F-4D97-AF65-F5344CB8AC3E}">
        <p14:creationId xmlns:p14="http://schemas.microsoft.com/office/powerpoint/2010/main" val="3582637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371600"/>
            <a:ext cx="36957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371600"/>
            <a:ext cx="36957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7"/>
          <p:cNvSpPr>
            <a:spLocks noGrp="1"/>
          </p:cNvSpPr>
          <p:nvPr>
            <p:ph type="sldNum" sz="quarter" idx="10"/>
          </p:nvPr>
        </p:nvSpPr>
        <p:spPr/>
        <p:txBody>
          <a:bodyPr/>
          <a:lstStyle>
            <a:lvl1pPr>
              <a:defRPr/>
            </a:lvl1pPr>
          </a:lstStyle>
          <a:p>
            <a:pPr>
              <a:defRPr/>
            </a:pPr>
            <a:fld id="{51343A47-AB0E-5A40-9825-95FA84A39DB7}" type="slidenum">
              <a:rPr lang="en-US"/>
              <a:pPr>
                <a:defRPr/>
              </a:pPr>
              <a:t>‹#›</a:t>
            </a:fld>
            <a:endParaRPr lang="en-US"/>
          </a:p>
        </p:txBody>
      </p:sp>
    </p:spTree>
    <p:extLst>
      <p:ext uri="{BB962C8B-B14F-4D97-AF65-F5344CB8AC3E}">
        <p14:creationId xmlns:p14="http://schemas.microsoft.com/office/powerpoint/2010/main" val="1531078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a:spLocks noGrp="1"/>
          </p:cNvSpPr>
          <p:nvPr>
            <p:ph type="sldNum" sz="quarter" idx="10"/>
          </p:nvPr>
        </p:nvSpPr>
        <p:spPr/>
        <p:txBody>
          <a:bodyPr/>
          <a:lstStyle>
            <a:lvl1pPr>
              <a:defRPr/>
            </a:lvl1pPr>
          </a:lstStyle>
          <a:p>
            <a:pPr>
              <a:defRPr/>
            </a:pPr>
            <a:fld id="{26C92B4C-38BF-2348-8F20-1E9C628F1D28}" type="slidenum">
              <a:rPr lang="en-US"/>
              <a:pPr>
                <a:defRPr/>
              </a:pPr>
              <a:t>‹#›</a:t>
            </a:fld>
            <a:endParaRPr lang="en-US"/>
          </a:p>
        </p:txBody>
      </p:sp>
    </p:spTree>
    <p:extLst>
      <p:ext uri="{BB962C8B-B14F-4D97-AF65-F5344CB8AC3E}">
        <p14:creationId xmlns:p14="http://schemas.microsoft.com/office/powerpoint/2010/main" val="2453530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7"/>
          <p:cNvSpPr>
            <a:spLocks noGrp="1"/>
          </p:cNvSpPr>
          <p:nvPr>
            <p:ph type="sldNum" sz="quarter" idx="10"/>
          </p:nvPr>
        </p:nvSpPr>
        <p:spPr/>
        <p:txBody>
          <a:bodyPr/>
          <a:lstStyle>
            <a:lvl1pPr>
              <a:defRPr/>
            </a:lvl1pPr>
          </a:lstStyle>
          <a:p>
            <a:pPr>
              <a:defRPr/>
            </a:pPr>
            <a:fld id="{B96B213E-D595-DA40-BE84-F5C7CF26DC5F}" type="slidenum">
              <a:rPr lang="en-US"/>
              <a:pPr>
                <a:defRPr/>
              </a:pPr>
              <a:t>‹#›</a:t>
            </a:fld>
            <a:endParaRPr lang="en-US"/>
          </a:p>
        </p:txBody>
      </p:sp>
    </p:spTree>
    <p:extLst>
      <p:ext uri="{BB962C8B-B14F-4D97-AF65-F5344CB8AC3E}">
        <p14:creationId xmlns:p14="http://schemas.microsoft.com/office/powerpoint/2010/main" val="265670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a:lvl1pPr>
          </a:lstStyle>
          <a:p>
            <a:pPr>
              <a:defRPr/>
            </a:pPr>
            <a:fld id="{893FBB48-5530-9E44-8686-FFCB58162FBF}" type="slidenum">
              <a:rPr lang="en-US"/>
              <a:pPr>
                <a:defRPr/>
              </a:pPr>
              <a:t>‹#›</a:t>
            </a:fld>
            <a:endParaRPr lang="en-US"/>
          </a:p>
        </p:txBody>
      </p:sp>
    </p:spTree>
    <p:extLst>
      <p:ext uri="{BB962C8B-B14F-4D97-AF65-F5344CB8AC3E}">
        <p14:creationId xmlns:p14="http://schemas.microsoft.com/office/powerpoint/2010/main" val="246252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F1D8F5BB-DEF2-8E48-821A-C6C781083327}" type="slidenum">
              <a:rPr lang="en-US"/>
              <a:pPr>
                <a:defRPr/>
              </a:pPr>
              <a:t>‹#›</a:t>
            </a:fld>
            <a:endParaRPr lang="en-US"/>
          </a:p>
        </p:txBody>
      </p:sp>
    </p:spTree>
    <p:extLst>
      <p:ext uri="{BB962C8B-B14F-4D97-AF65-F5344CB8AC3E}">
        <p14:creationId xmlns:p14="http://schemas.microsoft.com/office/powerpoint/2010/main" val="2960598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12850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533400" y="533400"/>
            <a:ext cx="8153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533400" y="1371600"/>
            <a:ext cx="8153400" cy="472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10" descr="banner_line"/>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28600" y="6324600"/>
            <a:ext cx="8686800" cy="82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4"/>
          </p:nvPr>
        </p:nvSpPr>
        <p:spPr>
          <a:xfrm>
            <a:off x="65532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05365A90-3A0D-B241-A8D3-114EA36DFD83}" type="slidenum">
              <a:rPr lang="en-US"/>
              <a:pPr>
                <a:defRPr/>
              </a:pPr>
              <a:t>‹#›</a:t>
            </a:fld>
            <a:endParaRPr lang="en-US"/>
          </a:p>
        </p:txBody>
      </p:sp>
      <p:pic>
        <p:nvPicPr>
          <p:cNvPr id="1030" name="Picture 7" descr="BAC.jpg"/>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457200" y="6075363"/>
            <a:ext cx="781050" cy="782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5"/>
          <p:cNvSpPr txBox="1">
            <a:spLocks noChangeArrowheads="1"/>
          </p:cNvSpPr>
          <p:nvPr userDrawn="1"/>
        </p:nvSpPr>
        <p:spPr bwMode="auto">
          <a:xfrm>
            <a:off x="1828800" y="6405563"/>
            <a:ext cx="5638800" cy="476250"/>
          </a:xfrm>
          <a:prstGeom prst="rect">
            <a:avLst/>
          </a:prstGeom>
          <a:noFill/>
          <a:ln w="9525">
            <a:noFill/>
            <a:miter lim="800000"/>
            <a:headEnd/>
            <a:tailEnd/>
          </a:ln>
          <a:effectLst/>
        </p:spPr>
        <p:txBody>
          <a:bodyPr/>
          <a:lstStyle>
            <a:defPPr>
              <a:defRPr lang="en-US"/>
            </a:defPPr>
            <a:lvl1pPr algn="ctr" rtl="0" fontAlgn="base">
              <a:spcBef>
                <a:spcPct val="0"/>
              </a:spcBef>
              <a:spcAft>
                <a:spcPct val="0"/>
              </a:spcAft>
              <a:defRPr sz="1200" kern="1200">
                <a:solidFill>
                  <a:schemeClr val="tx1"/>
                </a:solidFill>
                <a:latin typeface="Arial" pitchFamily="1" charset="0"/>
                <a:ea typeface="+mn-ea"/>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dirty="0">
                <a:solidFill>
                  <a:srgbClr val="000090"/>
                </a:solidFill>
              </a:rPr>
              <a:t>J. </a:t>
            </a:r>
            <a:r>
              <a:rPr lang="en-US" dirty="0" err="1">
                <a:solidFill>
                  <a:srgbClr val="000090"/>
                </a:solidFill>
              </a:rPr>
              <a:t>Vujic</a:t>
            </a:r>
            <a:r>
              <a:rPr lang="en-US" dirty="0">
                <a:solidFill>
                  <a:srgbClr val="000090"/>
                </a:solidFill>
              </a:rPr>
              <a:t>, Department of Nuclear Engineering, University of California, Berkeley</a:t>
            </a:r>
          </a:p>
        </p:txBody>
      </p:sp>
    </p:spTree>
    <p:extLst>
      <p:ext uri="{BB962C8B-B14F-4D97-AF65-F5344CB8AC3E}">
        <p14:creationId xmlns:p14="http://schemas.microsoft.com/office/powerpoint/2010/main" val="29919893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hdr="0" dt="0"/>
  <p:txStyles>
    <p:titleStyle>
      <a:lvl1pPr algn="ctr" rtl="0" eaLnBrk="0" fontAlgn="base" hangingPunct="0">
        <a:lnSpc>
          <a:spcPct val="90000"/>
        </a:lnSpc>
        <a:spcBef>
          <a:spcPct val="0"/>
        </a:spcBef>
        <a:spcAft>
          <a:spcPct val="0"/>
        </a:spcAft>
        <a:defRPr sz="3200">
          <a:solidFill>
            <a:srgbClr val="000090"/>
          </a:solidFill>
          <a:latin typeface="Arial"/>
          <a:ea typeface="ＭＳ Ｐゴシック" charset="-128"/>
          <a:cs typeface="Arial"/>
        </a:defRPr>
      </a:lvl1pPr>
      <a:lvl2pPr algn="ctr" rtl="0" eaLnBrk="0" fontAlgn="base" hangingPunct="0">
        <a:lnSpc>
          <a:spcPct val="90000"/>
        </a:lnSpc>
        <a:spcBef>
          <a:spcPct val="0"/>
        </a:spcBef>
        <a:spcAft>
          <a:spcPct val="0"/>
        </a:spcAft>
        <a:defRPr sz="3200">
          <a:solidFill>
            <a:srgbClr val="000090"/>
          </a:solidFill>
          <a:latin typeface="Arial" charset="0"/>
          <a:ea typeface="ＭＳ Ｐゴシック" charset="-128"/>
          <a:cs typeface="ＭＳ Ｐゴシック" charset="-128"/>
        </a:defRPr>
      </a:lvl2pPr>
      <a:lvl3pPr algn="ctr" rtl="0" eaLnBrk="0" fontAlgn="base" hangingPunct="0">
        <a:lnSpc>
          <a:spcPct val="90000"/>
        </a:lnSpc>
        <a:spcBef>
          <a:spcPct val="0"/>
        </a:spcBef>
        <a:spcAft>
          <a:spcPct val="0"/>
        </a:spcAft>
        <a:defRPr sz="3200">
          <a:solidFill>
            <a:srgbClr val="000090"/>
          </a:solidFill>
          <a:latin typeface="Arial" charset="0"/>
          <a:ea typeface="ＭＳ Ｐゴシック" charset="-128"/>
          <a:cs typeface="ＭＳ Ｐゴシック" charset="-128"/>
        </a:defRPr>
      </a:lvl3pPr>
      <a:lvl4pPr algn="ctr" rtl="0" eaLnBrk="0" fontAlgn="base" hangingPunct="0">
        <a:lnSpc>
          <a:spcPct val="90000"/>
        </a:lnSpc>
        <a:spcBef>
          <a:spcPct val="0"/>
        </a:spcBef>
        <a:spcAft>
          <a:spcPct val="0"/>
        </a:spcAft>
        <a:defRPr sz="3200">
          <a:solidFill>
            <a:srgbClr val="000090"/>
          </a:solidFill>
          <a:latin typeface="Arial" charset="0"/>
          <a:ea typeface="ＭＳ Ｐゴシック" charset="-128"/>
          <a:cs typeface="ＭＳ Ｐゴシック" charset="-128"/>
        </a:defRPr>
      </a:lvl4pPr>
      <a:lvl5pPr algn="ctr" rtl="0" eaLnBrk="0" fontAlgn="base" hangingPunct="0">
        <a:lnSpc>
          <a:spcPct val="90000"/>
        </a:lnSpc>
        <a:spcBef>
          <a:spcPct val="0"/>
        </a:spcBef>
        <a:spcAft>
          <a:spcPct val="0"/>
        </a:spcAft>
        <a:defRPr sz="3200">
          <a:solidFill>
            <a:srgbClr val="000090"/>
          </a:solidFill>
          <a:latin typeface="Arial" charset="0"/>
          <a:ea typeface="ＭＳ Ｐゴシック" charset="-128"/>
          <a:cs typeface="ＭＳ Ｐゴシック" charset="-128"/>
        </a:defRPr>
      </a:lvl5pPr>
      <a:lvl6pPr marL="457200" algn="ctr" rtl="0" eaLnBrk="0" fontAlgn="base" hangingPunct="0">
        <a:lnSpc>
          <a:spcPct val="90000"/>
        </a:lnSpc>
        <a:spcBef>
          <a:spcPct val="0"/>
        </a:spcBef>
        <a:spcAft>
          <a:spcPct val="0"/>
        </a:spcAft>
        <a:defRPr sz="2400" b="1">
          <a:solidFill>
            <a:srgbClr val="0039F0"/>
          </a:solidFill>
          <a:latin typeface="Times" charset="0"/>
        </a:defRPr>
      </a:lvl6pPr>
      <a:lvl7pPr marL="914400" algn="ctr" rtl="0" eaLnBrk="0" fontAlgn="base" hangingPunct="0">
        <a:lnSpc>
          <a:spcPct val="90000"/>
        </a:lnSpc>
        <a:spcBef>
          <a:spcPct val="0"/>
        </a:spcBef>
        <a:spcAft>
          <a:spcPct val="0"/>
        </a:spcAft>
        <a:defRPr sz="2400" b="1">
          <a:solidFill>
            <a:srgbClr val="0039F0"/>
          </a:solidFill>
          <a:latin typeface="Times" charset="0"/>
        </a:defRPr>
      </a:lvl7pPr>
      <a:lvl8pPr marL="1371600" algn="ctr" rtl="0" eaLnBrk="0" fontAlgn="base" hangingPunct="0">
        <a:lnSpc>
          <a:spcPct val="90000"/>
        </a:lnSpc>
        <a:spcBef>
          <a:spcPct val="0"/>
        </a:spcBef>
        <a:spcAft>
          <a:spcPct val="0"/>
        </a:spcAft>
        <a:defRPr sz="2400" b="1">
          <a:solidFill>
            <a:srgbClr val="0039F0"/>
          </a:solidFill>
          <a:latin typeface="Times" charset="0"/>
        </a:defRPr>
      </a:lvl8pPr>
      <a:lvl9pPr marL="1828800" algn="ctr" rtl="0" eaLnBrk="0" fontAlgn="base" hangingPunct="0">
        <a:lnSpc>
          <a:spcPct val="90000"/>
        </a:lnSpc>
        <a:spcBef>
          <a:spcPct val="0"/>
        </a:spcBef>
        <a:spcAft>
          <a:spcPct val="0"/>
        </a:spcAft>
        <a:defRPr sz="2400" b="1">
          <a:solidFill>
            <a:srgbClr val="0039F0"/>
          </a:solidFill>
          <a:latin typeface="Times" charset="0"/>
        </a:defRPr>
      </a:lvl9pPr>
    </p:titleStyle>
    <p:bodyStyle>
      <a:lvl1pPr marL="285750" indent="-285750" algn="l" rtl="0" eaLnBrk="0" fontAlgn="base" hangingPunct="0">
        <a:lnSpc>
          <a:spcPct val="90000"/>
        </a:lnSpc>
        <a:spcBef>
          <a:spcPct val="30000"/>
        </a:spcBef>
        <a:spcAft>
          <a:spcPct val="0"/>
        </a:spcAft>
        <a:buSzPct val="100000"/>
        <a:buChar char="•"/>
        <a:defRPr sz="2000">
          <a:solidFill>
            <a:srgbClr val="000090"/>
          </a:solidFill>
          <a:latin typeface="Arial"/>
          <a:ea typeface="ＭＳ Ｐゴシック" charset="-128"/>
          <a:cs typeface="Arial"/>
        </a:defRPr>
      </a:lvl1pPr>
      <a:lvl2pPr marL="685800" indent="-228600" algn="l" rtl="0" eaLnBrk="0" fontAlgn="base" hangingPunct="0">
        <a:lnSpc>
          <a:spcPct val="90000"/>
        </a:lnSpc>
        <a:spcBef>
          <a:spcPct val="30000"/>
        </a:spcBef>
        <a:spcAft>
          <a:spcPct val="0"/>
        </a:spcAft>
        <a:buSzPct val="100000"/>
        <a:buChar char="–"/>
        <a:defRPr>
          <a:solidFill>
            <a:srgbClr val="000090"/>
          </a:solidFill>
          <a:latin typeface="Arial"/>
          <a:ea typeface="ＭＳ Ｐゴシック" charset="-128"/>
          <a:cs typeface="Arial"/>
        </a:defRPr>
      </a:lvl2pPr>
      <a:lvl3pPr marL="1143000" indent="-228600" algn="l" rtl="0" eaLnBrk="0" fontAlgn="base" hangingPunct="0">
        <a:lnSpc>
          <a:spcPct val="90000"/>
        </a:lnSpc>
        <a:spcBef>
          <a:spcPct val="30000"/>
        </a:spcBef>
        <a:spcAft>
          <a:spcPct val="0"/>
        </a:spcAft>
        <a:buSzPct val="100000"/>
        <a:buChar char="»"/>
        <a:defRPr>
          <a:solidFill>
            <a:srgbClr val="000090"/>
          </a:solidFill>
          <a:latin typeface="Arial"/>
          <a:ea typeface="ＭＳ Ｐゴシック" charset="-128"/>
          <a:cs typeface="Arial"/>
        </a:defRPr>
      </a:lvl3pPr>
      <a:lvl4pPr marL="1543050" indent="-171450" algn="l" rtl="0" eaLnBrk="0" fontAlgn="base" hangingPunct="0">
        <a:lnSpc>
          <a:spcPct val="90000"/>
        </a:lnSpc>
        <a:spcBef>
          <a:spcPct val="30000"/>
        </a:spcBef>
        <a:spcAft>
          <a:spcPct val="0"/>
        </a:spcAft>
        <a:buSzPct val="100000"/>
        <a:buChar char="•"/>
        <a:defRPr sz="1400">
          <a:solidFill>
            <a:srgbClr val="000090"/>
          </a:solidFill>
          <a:latin typeface="+mn-lt"/>
          <a:ea typeface="ＭＳ Ｐゴシック" charset="-128"/>
        </a:defRPr>
      </a:lvl4pPr>
      <a:lvl5pPr marL="2000250" indent="-171450" algn="l" rtl="0" eaLnBrk="0" fontAlgn="base" hangingPunct="0">
        <a:lnSpc>
          <a:spcPct val="90000"/>
        </a:lnSpc>
        <a:spcBef>
          <a:spcPct val="30000"/>
        </a:spcBef>
        <a:spcAft>
          <a:spcPct val="0"/>
        </a:spcAft>
        <a:buSzPct val="100000"/>
        <a:buChar char="–"/>
        <a:defRPr sz="1400">
          <a:solidFill>
            <a:srgbClr val="000090"/>
          </a:solidFill>
          <a:latin typeface="+mn-lt"/>
          <a:ea typeface="ＭＳ Ｐゴシック" charset="-128"/>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stop-au-blackout.ch/"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t.co/0593aH9xYb" TargetMode="External"/><Relationship Id="rId2" Type="http://schemas.openxmlformats.org/officeDocument/2006/relationships/hyperlink" Target="https://epicenter.wcfia.harvard.edu/blog/geopolitics-energy-1970s-oil-crisis" TargetMode="External"/><Relationship Id="rId1" Type="http://schemas.openxmlformats.org/officeDocument/2006/relationships/slideLayout" Target="../slideLayouts/slideLayout2.xml"/><Relationship Id="rId5" Type="http://schemas.openxmlformats.org/officeDocument/2006/relationships/hyperlink" Target="https://www.zerohedge.com/geopolitical/im-afraid-czech-president-blames-green-madness-energy-crisis" TargetMode="External"/><Relationship Id="rId4" Type="http://schemas.openxmlformats.org/officeDocument/2006/relationships/hyperlink" Target="https://twitter.com/disclosetv/status/1562485186193145861?ref_src=twsrc%5Etfw"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terrapower.com/our-work/natriumpower/"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iaea.org/newscenter/news/amid-global-crises-nuclear-power-provides-energy-security-with-increased-electricity-generation-in-202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statista.com/chart/26439/number-of-nuclear-reactors-currently-in-construction-or-in-preliminary-construction-stage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762000" y="1524000"/>
            <a:ext cx="7772400" cy="1470025"/>
          </a:xfrm>
        </p:spPr>
        <p:txBody>
          <a:bodyPr/>
          <a:lstStyle/>
          <a:p>
            <a:pPr eaLnBrk="1" hangingPunct="1"/>
            <a:r>
              <a:rPr lang="sr-Cyrl-RS" sz="2800" dirty="0">
                <a:solidFill>
                  <a:srgbClr val="000090"/>
                </a:solidFill>
                <a:ea typeface="ＭＳ Ｐゴシック" pitchFamily="1" charset="-128"/>
                <a:cs typeface="ＭＳ Ｐゴシック" pitchFamily="1" charset="-128"/>
              </a:rPr>
              <a:t>СТАЊЕ НУКЛЕАРНЕ ЕНЕРГЕТИКЕ У СВЕТУ И ПРАВЦИ У РАЗВОЈУ САВРЕМЕНИХ НУКЛЕАРНИХ ТЕХНОЛОГИЈА</a:t>
            </a:r>
            <a:endParaRPr lang="en-US" sz="2800" dirty="0">
              <a:solidFill>
                <a:srgbClr val="000090"/>
              </a:solidFill>
              <a:ea typeface="ＭＳ Ｐゴシック" pitchFamily="1" charset="-128"/>
              <a:cs typeface="ＭＳ Ｐゴシック" pitchFamily="1" charset="-128"/>
            </a:endParaRPr>
          </a:p>
        </p:txBody>
      </p:sp>
      <p:sp>
        <p:nvSpPr>
          <p:cNvPr id="14339" name="Rectangle 3"/>
          <p:cNvSpPr>
            <a:spLocks noGrp="1" noChangeArrowheads="1"/>
          </p:cNvSpPr>
          <p:nvPr>
            <p:ph type="subTitle" idx="1"/>
          </p:nvPr>
        </p:nvSpPr>
        <p:spPr>
          <a:xfrm>
            <a:off x="1447800" y="4724400"/>
            <a:ext cx="6400800" cy="1447800"/>
          </a:xfrm>
        </p:spPr>
        <p:txBody>
          <a:bodyPr/>
          <a:lstStyle/>
          <a:p>
            <a:pPr eaLnBrk="1" hangingPunct="1">
              <a:lnSpc>
                <a:spcPct val="80000"/>
              </a:lnSpc>
            </a:pPr>
            <a:r>
              <a:rPr lang="sr-Cyrl-CS" sz="2200" dirty="0">
                <a:solidFill>
                  <a:schemeClr val="tx2"/>
                </a:solidFill>
                <a:ea typeface="ＭＳ Ｐゴシック" pitchFamily="1" charset="-128"/>
                <a:cs typeface="ＭＳ Ｐゴシック" pitchFamily="1" charset="-128"/>
              </a:rPr>
              <a:t>Проф. др Јасмина Вујић</a:t>
            </a:r>
            <a:endParaRPr lang="en-US" sz="2200" dirty="0">
              <a:solidFill>
                <a:schemeClr val="tx2"/>
              </a:solidFill>
              <a:ea typeface="ＭＳ Ｐゴシック" pitchFamily="1" charset="-128"/>
              <a:cs typeface="ＭＳ Ｐゴシック" pitchFamily="1" charset="-128"/>
            </a:endParaRPr>
          </a:p>
          <a:p>
            <a:pPr eaLnBrk="1" hangingPunct="1">
              <a:lnSpc>
                <a:spcPct val="80000"/>
              </a:lnSpc>
            </a:pPr>
            <a:endParaRPr lang="en-US" sz="1600" dirty="0">
              <a:solidFill>
                <a:schemeClr val="tx2"/>
              </a:solidFill>
              <a:ea typeface="ＭＳ Ｐゴシック" pitchFamily="1" charset="-128"/>
              <a:cs typeface="ＭＳ Ｐゴシック" pitchFamily="1" charset="-128"/>
            </a:endParaRPr>
          </a:p>
          <a:p>
            <a:pPr eaLnBrk="1" hangingPunct="1">
              <a:lnSpc>
                <a:spcPct val="80000"/>
              </a:lnSpc>
            </a:pPr>
            <a:r>
              <a:rPr lang="en-US" sz="1600" dirty="0">
                <a:solidFill>
                  <a:schemeClr val="tx2"/>
                </a:solidFill>
                <a:ea typeface="ＭＳ Ｐゴシック" pitchFamily="1" charset="-128"/>
                <a:cs typeface="ＭＳ Ｐゴシック" pitchFamily="1" charset="-128"/>
              </a:rPr>
              <a:t>Department of Nuclear Engineering</a:t>
            </a:r>
          </a:p>
          <a:p>
            <a:pPr eaLnBrk="1" hangingPunct="1">
              <a:lnSpc>
                <a:spcPct val="80000"/>
              </a:lnSpc>
            </a:pPr>
            <a:r>
              <a:rPr lang="en-US" sz="1600" dirty="0">
                <a:solidFill>
                  <a:schemeClr val="tx2"/>
                </a:solidFill>
                <a:ea typeface="ＭＳ Ｐゴシック" pitchFamily="1" charset="-128"/>
                <a:cs typeface="ＭＳ Ｐゴシック" pitchFamily="1" charset="-128"/>
              </a:rPr>
              <a:t>University of California, Berkeley</a:t>
            </a:r>
            <a:r>
              <a:rPr lang="sr-Cyrl-CS" sz="1600" dirty="0">
                <a:solidFill>
                  <a:schemeClr val="tx2"/>
                </a:solidFill>
                <a:ea typeface="ＭＳ Ｐゴシック" pitchFamily="1" charset="-128"/>
                <a:cs typeface="ＭＳ Ｐゴシック" pitchFamily="1" charset="-128"/>
              </a:rPr>
              <a:t>, </a:t>
            </a:r>
            <a:r>
              <a:rPr lang="en-US" sz="1600" dirty="0">
                <a:solidFill>
                  <a:schemeClr val="tx2"/>
                </a:solidFill>
                <a:ea typeface="ＭＳ Ｐゴシック" pitchFamily="1" charset="-128"/>
                <a:cs typeface="ＭＳ Ｐゴシック" pitchFamily="1" charset="-128"/>
              </a:rPr>
              <a:t>USA</a:t>
            </a:r>
            <a:br>
              <a:rPr lang="en-US" sz="1600" dirty="0">
                <a:solidFill>
                  <a:schemeClr val="tx2"/>
                </a:solidFill>
                <a:ea typeface="ＭＳ Ｐゴシック" pitchFamily="1" charset="-128"/>
                <a:cs typeface="ＭＳ Ｐゴシック" pitchFamily="1" charset="-128"/>
              </a:rPr>
            </a:br>
            <a:endParaRPr lang="en-US" sz="1600" dirty="0">
              <a:solidFill>
                <a:schemeClr val="tx2"/>
              </a:solidFill>
              <a:ea typeface="ＭＳ Ｐゴシック" pitchFamily="1" charset="-128"/>
              <a:cs typeface="ＭＳ Ｐゴシック" pitchFamily="1" charset="-128"/>
            </a:endParaRPr>
          </a:p>
        </p:txBody>
      </p:sp>
      <p:sp>
        <p:nvSpPr>
          <p:cNvPr id="5" name="Slide Number Placeholder 4"/>
          <p:cNvSpPr>
            <a:spLocks noGrp="1"/>
          </p:cNvSpPr>
          <p:nvPr>
            <p:ph type="sldNum" sz="quarter" idx="4294967295"/>
          </p:nvPr>
        </p:nvSpPr>
        <p:spPr>
          <a:xfrm>
            <a:off x="7010400" y="6381750"/>
            <a:ext cx="2133600" cy="476250"/>
          </a:xfrm>
        </p:spPr>
        <p:txBody>
          <a:bodyPr/>
          <a:lstStyle/>
          <a:p>
            <a:pPr>
              <a:defRPr/>
            </a:pPr>
            <a:fld id="{260B2F9F-DC19-3245-B991-0A162623D1BA}" type="slidenum">
              <a:rPr lang="en-US" smtClean="0"/>
              <a:pPr>
                <a:defRPr/>
              </a:pPr>
              <a:t>1</a:t>
            </a:fld>
            <a:endParaRPr lang="en-US"/>
          </a:p>
        </p:txBody>
      </p:sp>
      <p:pic>
        <p:nvPicPr>
          <p:cNvPr id="14340" name="Picture 5" descr="BAC-BlueCrcle-final.jpg"/>
          <p:cNvPicPr>
            <a:picLocks noChangeAspect="1"/>
          </p:cNvPicPr>
          <p:nvPr/>
        </p:nvPicPr>
        <p:blipFill>
          <a:blip r:embed="rId3"/>
          <a:srcRect/>
          <a:stretch>
            <a:fillRect/>
          </a:stretch>
        </p:blipFill>
        <p:spPr bwMode="auto">
          <a:xfrm>
            <a:off x="3810000" y="2971800"/>
            <a:ext cx="1571625" cy="1574800"/>
          </a:xfrm>
          <a:prstGeom prst="rect">
            <a:avLst/>
          </a:prstGeom>
          <a:noFill/>
          <a:ln w="9525">
            <a:noFill/>
            <a:miter lim="800000"/>
            <a:headEnd/>
            <a:tailEnd/>
          </a:ln>
        </p:spPr>
      </p:pic>
      <p:pic>
        <p:nvPicPr>
          <p:cNvPr id="6" name="Picture 5" descr="index.jpg"/>
          <p:cNvPicPr>
            <a:picLocks noChangeAspect="1"/>
          </p:cNvPicPr>
          <p:nvPr/>
        </p:nvPicPr>
        <p:blipFill>
          <a:blip r:embed="rId4"/>
          <a:stretch>
            <a:fillRect/>
          </a:stretch>
        </p:blipFill>
        <p:spPr>
          <a:xfrm>
            <a:off x="533400" y="152400"/>
            <a:ext cx="914400" cy="951807"/>
          </a:xfrm>
          <a:prstGeom prst="rect">
            <a:avLst/>
          </a:prstGeom>
        </p:spPr>
      </p:pic>
      <p:sp>
        <p:nvSpPr>
          <p:cNvPr id="2" name="TextBox 1"/>
          <p:cNvSpPr txBox="1"/>
          <p:nvPr/>
        </p:nvSpPr>
        <p:spPr>
          <a:xfrm>
            <a:off x="1676400" y="304800"/>
            <a:ext cx="7162800" cy="523220"/>
          </a:xfrm>
          <a:prstGeom prst="rect">
            <a:avLst/>
          </a:prstGeom>
          <a:noFill/>
        </p:spPr>
        <p:txBody>
          <a:bodyPr wrap="square" rtlCol="0">
            <a:spAutoFit/>
          </a:bodyPr>
          <a:lstStyle/>
          <a:p>
            <a:r>
              <a:rPr lang="sr-Cyrl-CS" sz="1400" dirty="0"/>
              <a:t>Нуклеарне електране у енергетици Србије, САНУ, Београд, Србија, 22. новембар 2022. године</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834FE-7387-0249-AF2E-0BE2A3CCB2D3}"/>
              </a:ext>
            </a:extLst>
          </p:cNvPr>
          <p:cNvSpPr>
            <a:spLocks noGrp="1"/>
          </p:cNvSpPr>
          <p:nvPr>
            <p:ph type="title"/>
          </p:nvPr>
        </p:nvSpPr>
        <p:spPr>
          <a:xfrm>
            <a:off x="471889" y="5690394"/>
            <a:ext cx="8229600" cy="762000"/>
          </a:xfrm>
        </p:spPr>
        <p:txBody>
          <a:bodyPr/>
          <a:lstStyle/>
          <a:p>
            <a:r>
              <a:rPr lang="en-US" sz="1200" dirty="0"/>
              <a:t>https://</a:t>
            </a:r>
            <a:r>
              <a:rPr lang="en-US" sz="1200" dirty="0" err="1"/>
              <a:t>www.statista.com</a:t>
            </a:r>
            <a:r>
              <a:rPr lang="en-US" sz="1200" dirty="0"/>
              <a:t>/chart/22405/nuclear-powers-share-of-total-electricity-generation/</a:t>
            </a:r>
          </a:p>
        </p:txBody>
      </p:sp>
      <p:sp>
        <p:nvSpPr>
          <p:cNvPr id="3" name="Content Placeholder 2">
            <a:extLst>
              <a:ext uri="{FF2B5EF4-FFF2-40B4-BE49-F238E27FC236}">
                <a16:creationId xmlns:a16="http://schemas.microsoft.com/office/drawing/2014/main" id="{58D959C7-7B50-DF40-89F3-5EC423878966}"/>
              </a:ext>
            </a:extLst>
          </p:cNvPr>
          <p:cNvSpPr>
            <a:spLocks noGrp="1"/>
          </p:cNvSpPr>
          <p:nvPr>
            <p:ph idx="1"/>
          </p:nvPr>
        </p:nvSpPr>
        <p:spPr/>
        <p:txBody>
          <a:bodyPr/>
          <a:lstStyle/>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178B85D-8D70-8A46-89BB-43636B0DA367}"/>
              </a:ext>
            </a:extLst>
          </p:cNvPr>
          <p:cNvSpPr>
            <a:spLocks noGrp="1"/>
          </p:cNvSpPr>
          <p:nvPr>
            <p:ph type="sldNum" sz="quarter" idx="10"/>
          </p:nvPr>
        </p:nvSpPr>
        <p:spPr/>
        <p:txBody>
          <a:bodyPr/>
          <a:lstStyle/>
          <a:p>
            <a:pPr>
              <a:defRPr/>
            </a:pPr>
            <a:fld id="{0D20D9F9-3F01-D245-94C0-7B7EF992B886}" type="slidenum">
              <a:rPr lang="en-US" smtClean="0"/>
              <a:pPr>
                <a:defRPr/>
              </a:pPr>
              <a:t>10</a:t>
            </a:fld>
            <a:endParaRPr lang="en-US" dirty="0"/>
          </a:p>
        </p:txBody>
      </p:sp>
      <p:pic>
        <p:nvPicPr>
          <p:cNvPr id="129025" name="Picture 1" descr="Infographic: The Countries Reliant On Nuclear Power | Statista">
            <a:extLst>
              <a:ext uri="{FF2B5EF4-FFF2-40B4-BE49-F238E27FC236}">
                <a16:creationId xmlns:a16="http://schemas.microsoft.com/office/drawing/2014/main" id="{E6E39C5A-DB19-DD45-8A2D-03E9D5384E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8986" y="0"/>
            <a:ext cx="5943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911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B2A64-44FD-2344-8CC3-778186F56732}"/>
              </a:ext>
            </a:extLst>
          </p:cNvPr>
          <p:cNvSpPr>
            <a:spLocks noGrp="1"/>
          </p:cNvSpPr>
          <p:nvPr>
            <p:ph type="title"/>
          </p:nvPr>
        </p:nvSpPr>
        <p:spPr/>
        <p:txBody>
          <a:bodyPr/>
          <a:lstStyle/>
          <a:p>
            <a:r>
              <a:rPr lang="sr-Cyrl-RS" dirty="0"/>
              <a:t>Енергетске кризе и хаварије</a:t>
            </a:r>
            <a:endParaRPr lang="en-US" dirty="0"/>
          </a:p>
        </p:txBody>
      </p:sp>
      <p:sp>
        <p:nvSpPr>
          <p:cNvPr id="3" name="Content Placeholder 2">
            <a:extLst>
              <a:ext uri="{FF2B5EF4-FFF2-40B4-BE49-F238E27FC236}">
                <a16:creationId xmlns:a16="http://schemas.microsoft.com/office/drawing/2014/main" id="{D0425874-C644-974C-A3CE-CC39BB592476}"/>
              </a:ext>
            </a:extLst>
          </p:cNvPr>
          <p:cNvSpPr>
            <a:spLocks noGrp="1"/>
          </p:cNvSpPr>
          <p:nvPr>
            <p:ph idx="1"/>
          </p:nvPr>
        </p:nvSpPr>
        <p:spPr/>
        <p:txBody>
          <a:bodyPr/>
          <a:lstStyle/>
          <a:p>
            <a:pPr marL="0" indent="0">
              <a:buNone/>
            </a:pPr>
            <a:r>
              <a:rPr lang="sr-Cyrl-RS" sz="2400" dirty="0"/>
              <a:t>Повећан интерес за нуклеарну енергетику</a:t>
            </a:r>
            <a:r>
              <a:rPr lang="en-US" sz="2400" dirty="0"/>
              <a:t>:</a:t>
            </a:r>
          </a:p>
          <a:p>
            <a:r>
              <a:rPr lang="sr-Cyrl-RS" sz="2400" dirty="0"/>
              <a:t>Енергетска криза</a:t>
            </a:r>
            <a:r>
              <a:rPr lang="en-US" sz="2400" dirty="0"/>
              <a:t> – 1970</a:t>
            </a:r>
            <a:r>
              <a:rPr lang="sr-Cyrl-RS" sz="2400" dirty="0"/>
              <a:t>–те</a:t>
            </a:r>
            <a:endParaRPr lang="en-US" sz="2400" dirty="0"/>
          </a:p>
          <a:p>
            <a:r>
              <a:rPr lang="sr-Cyrl-RS" sz="2400" dirty="0"/>
              <a:t>Енергетска криза</a:t>
            </a:r>
            <a:r>
              <a:rPr lang="en-US" sz="2400" dirty="0"/>
              <a:t> </a:t>
            </a:r>
            <a:r>
              <a:rPr lang="sr-Cyrl-RS" sz="2400" dirty="0"/>
              <a:t>у Калифорнији</a:t>
            </a:r>
            <a:r>
              <a:rPr lang="en-US" sz="2400" dirty="0"/>
              <a:t> – 2000</a:t>
            </a:r>
            <a:r>
              <a:rPr lang="sr-Cyrl-RS" sz="2400" dirty="0"/>
              <a:t>.</a:t>
            </a:r>
            <a:endParaRPr lang="en-US" sz="2400" dirty="0"/>
          </a:p>
          <a:p>
            <a:r>
              <a:rPr lang="sr-Cyrl-RS" sz="2400" dirty="0"/>
              <a:t>Енергетска криза</a:t>
            </a:r>
            <a:r>
              <a:rPr lang="en-US" sz="2400" dirty="0"/>
              <a:t>– 2020</a:t>
            </a:r>
            <a:r>
              <a:rPr lang="sr-Cyrl-RS" sz="2400" dirty="0"/>
              <a:t>–те</a:t>
            </a:r>
            <a:endParaRPr lang="en-US" sz="2400" dirty="0"/>
          </a:p>
          <a:p>
            <a:r>
              <a:rPr lang="sr-Cyrl-RS" sz="2400" dirty="0"/>
              <a:t>Климатска апокалипса (?)</a:t>
            </a:r>
            <a:endParaRPr lang="en-US" sz="2400" dirty="0"/>
          </a:p>
          <a:p>
            <a:endParaRPr lang="en-US" dirty="0"/>
          </a:p>
          <a:p>
            <a:pPr marL="0" indent="0">
              <a:buNone/>
            </a:pPr>
            <a:r>
              <a:rPr lang="sr-Cyrl-RS" sz="2400" dirty="0"/>
              <a:t>Смањен интерес за нуклеарну енергетику</a:t>
            </a:r>
            <a:r>
              <a:rPr lang="en-US" sz="2400" dirty="0"/>
              <a:t>:</a:t>
            </a:r>
          </a:p>
          <a:p>
            <a:r>
              <a:rPr lang="en-US" sz="2400" dirty="0">
                <a:latin typeface="Calibri" charset="0"/>
                <a:ea typeface="ＭＳ Ｐゴシック" charset="0"/>
                <a:cs typeface="ＭＳ Ｐゴシック" charset="0"/>
              </a:rPr>
              <a:t>Three Mile Island (USA), 28 March 1979 (PWR) </a:t>
            </a:r>
          </a:p>
          <a:p>
            <a:r>
              <a:rPr lang="en-US" sz="2400" dirty="0">
                <a:latin typeface="Calibri" charset="0"/>
                <a:ea typeface="ＭＳ Ｐゴシック" charset="0"/>
                <a:cs typeface="ＭＳ Ｐゴシック" charset="0"/>
              </a:rPr>
              <a:t>Chernobyl (USSR), 26 April 1986 (RBMK)</a:t>
            </a:r>
          </a:p>
          <a:p>
            <a:r>
              <a:rPr lang="en-US" sz="2400" dirty="0">
                <a:latin typeface="Calibri" charset="0"/>
                <a:ea typeface="ＭＳ Ｐゴシック" charset="0"/>
                <a:cs typeface="ＭＳ Ｐゴシック" charset="0"/>
              </a:rPr>
              <a:t>Fukushima Daiichi (Japan), 11 March 2011 (BWR)</a:t>
            </a:r>
          </a:p>
          <a:p>
            <a:endParaRPr lang="en-US" sz="2400" dirty="0">
              <a:latin typeface="Calibri" charset="0"/>
              <a:ea typeface="ＭＳ Ｐゴシック" charset="0"/>
              <a:cs typeface="ＭＳ Ｐゴシック" charset="0"/>
            </a:endParaRPr>
          </a:p>
          <a:p>
            <a:endParaRPr lang="en-US" sz="2400" dirty="0">
              <a:latin typeface="Calibri" charset="0"/>
              <a:ea typeface="ＭＳ Ｐゴシック" charset="0"/>
              <a:cs typeface="ＭＳ Ｐゴシック" charset="0"/>
            </a:endParaRPr>
          </a:p>
          <a:p>
            <a:endParaRPr lang="en-US" sz="2400" dirty="0">
              <a:latin typeface="Calibri" charset="0"/>
              <a:ea typeface="ＭＳ Ｐゴシック" charset="0"/>
              <a:cs typeface="ＭＳ Ｐゴシック" charset="0"/>
            </a:endParaRPr>
          </a:p>
          <a:p>
            <a:endParaRPr lang="en-US" sz="2400" dirty="0">
              <a:latin typeface="Calibri" charset="0"/>
              <a:ea typeface="ＭＳ Ｐゴシック" charset="0"/>
              <a:cs typeface="ＭＳ Ｐゴシック" charset="0"/>
            </a:endParaRPr>
          </a:p>
          <a:p>
            <a:pPr marL="0" indent="0">
              <a:buNone/>
            </a:pPr>
            <a:endParaRPr lang="en-US" sz="2400" dirty="0"/>
          </a:p>
          <a:p>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76ABBD75-CFEB-674C-B1EE-F87B13A45A9A}"/>
              </a:ext>
            </a:extLst>
          </p:cNvPr>
          <p:cNvSpPr>
            <a:spLocks noGrp="1"/>
          </p:cNvSpPr>
          <p:nvPr>
            <p:ph type="sldNum" sz="quarter" idx="10"/>
          </p:nvPr>
        </p:nvSpPr>
        <p:spPr/>
        <p:txBody>
          <a:bodyPr/>
          <a:lstStyle/>
          <a:p>
            <a:pPr>
              <a:defRPr/>
            </a:pPr>
            <a:fld id="{0D20D9F9-3F01-D245-94C0-7B7EF992B886}" type="slidenum">
              <a:rPr lang="en-US" smtClean="0"/>
              <a:pPr>
                <a:defRPr/>
              </a:pPr>
              <a:t>11</a:t>
            </a:fld>
            <a:endParaRPr lang="en-US" dirty="0"/>
          </a:p>
        </p:txBody>
      </p:sp>
    </p:spTree>
    <p:extLst>
      <p:ext uri="{BB962C8B-B14F-4D97-AF65-F5344CB8AC3E}">
        <p14:creationId xmlns:p14="http://schemas.microsoft.com/office/powerpoint/2010/main" val="628890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34749"/>
            <a:ext cx="8153400" cy="533400"/>
          </a:xfrm>
        </p:spPr>
        <p:txBody>
          <a:bodyPr/>
          <a:lstStyle/>
          <a:p>
            <a:r>
              <a:rPr lang="sr-Cyrl-CS" sz="2800" dirty="0"/>
              <a:t>Ефекат акцидената на нуклеарним електранама</a:t>
            </a:r>
            <a:br>
              <a:rPr lang="en-US" dirty="0"/>
            </a:br>
            <a:r>
              <a:rPr lang="en-US" sz="1600" dirty="0"/>
              <a:t>Ref: </a:t>
            </a:r>
            <a:r>
              <a:rPr lang="en-US" sz="1600" i="1" dirty="0"/>
              <a:t>Nuclear Power in a Clean Energy System</a:t>
            </a:r>
            <a:r>
              <a:rPr lang="en-US" sz="1600" dirty="0"/>
              <a:t>, International Energy Agency, May 2019. </a:t>
            </a:r>
            <a:endParaRPr lang="en-US"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12</a:t>
            </a:fld>
            <a:endParaRPr lang="en-US"/>
          </a:p>
        </p:txBody>
      </p:sp>
      <p:sp>
        <p:nvSpPr>
          <p:cNvPr id="5" name="Content Placeholder 4">
            <a:extLst>
              <a:ext uri="{FF2B5EF4-FFF2-40B4-BE49-F238E27FC236}">
                <a16:creationId xmlns:a16="http://schemas.microsoft.com/office/drawing/2014/main" id="{260D4A5D-9692-C748-A1F6-91E9D97794D6}"/>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6AF8722F-D150-044C-BF9D-F569457FF277}"/>
              </a:ext>
            </a:extLst>
          </p:cNvPr>
          <p:cNvPicPr>
            <a:picLocks noChangeAspect="1"/>
          </p:cNvPicPr>
          <p:nvPr/>
        </p:nvPicPr>
        <p:blipFill>
          <a:blip r:embed="rId2"/>
          <a:stretch>
            <a:fillRect/>
          </a:stretch>
        </p:blipFill>
        <p:spPr>
          <a:xfrm>
            <a:off x="257063" y="1219200"/>
            <a:ext cx="8629874" cy="5155214"/>
          </a:xfrm>
          <a:prstGeom prst="rect">
            <a:avLst/>
          </a:prstGeom>
        </p:spPr>
      </p:pic>
      <p:cxnSp>
        <p:nvCxnSpPr>
          <p:cNvPr id="9" name="Straight Arrow Connector 8">
            <a:extLst>
              <a:ext uri="{FF2B5EF4-FFF2-40B4-BE49-F238E27FC236}">
                <a16:creationId xmlns:a16="http://schemas.microsoft.com/office/drawing/2014/main" id="{2CA54496-D138-4E4A-9C80-D22FA5F45F2B}"/>
              </a:ext>
            </a:extLst>
          </p:cNvPr>
          <p:cNvCxnSpPr>
            <a:cxnSpLocks/>
          </p:cNvCxnSpPr>
          <p:nvPr/>
        </p:nvCxnSpPr>
        <p:spPr>
          <a:xfrm>
            <a:off x="3429000" y="2895600"/>
            <a:ext cx="0" cy="6096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C78C9AAC-51F5-9A4D-A399-F97BF1F91BBF}"/>
              </a:ext>
            </a:extLst>
          </p:cNvPr>
          <p:cNvCxnSpPr>
            <a:cxnSpLocks/>
          </p:cNvCxnSpPr>
          <p:nvPr/>
        </p:nvCxnSpPr>
        <p:spPr>
          <a:xfrm>
            <a:off x="3962400" y="4038600"/>
            <a:ext cx="0" cy="6096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3810B32-7609-E44B-AE34-E2A9A99071D8}"/>
              </a:ext>
            </a:extLst>
          </p:cNvPr>
          <p:cNvCxnSpPr>
            <a:cxnSpLocks/>
          </p:cNvCxnSpPr>
          <p:nvPr/>
        </p:nvCxnSpPr>
        <p:spPr>
          <a:xfrm>
            <a:off x="5943600" y="3429000"/>
            <a:ext cx="0" cy="97740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94245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45928-2362-5E4C-87CD-C4A0B5DDF8DF}"/>
              </a:ext>
            </a:extLst>
          </p:cNvPr>
          <p:cNvSpPr>
            <a:spLocks noGrp="1"/>
          </p:cNvSpPr>
          <p:nvPr>
            <p:ph type="title"/>
          </p:nvPr>
        </p:nvSpPr>
        <p:spPr/>
        <p:txBody>
          <a:bodyPr/>
          <a:lstStyle/>
          <a:p>
            <a:r>
              <a:rPr lang="sr-Cyrl-RS" sz="3600" dirty="0"/>
              <a:t>Енергетска криза</a:t>
            </a:r>
            <a:r>
              <a:rPr lang="en-US" sz="3600" dirty="0"/>
              <a:t> – 1970</a:t>
            </a:r>
            <a:br>
              <a:rPr lang="en-US" sz="3600" dirty="0"/>
            </a:br>
            <a:r>
              <a:rPr lang="en-US" sz="1200" dirty="0"/>
              <a:t>https://</a:t>
            </a:r>
            <a:r>
              <a:rPr lang="en-US" sz="1200" dirty="0" err="1"/>
              <a:t>www.history.com</a:t>
            </a:r>
            <a:r>
              <a:rPr lang="en-US" sz="1200" dirty="0"/>
              <a:t>/topics/1970s/energy-crisis</a:t>
            </a:r>
            <a:endParaRPr lang="en-US" dirty="0"/>
          </a:p>
        </p:txBody>
      </p:sp>
      <p:sp>
        <p:nvSpPr>
          <p:cNvPr id="3" name="Content Placeholder 2">
            <a:extLst>
              <a:ext uri="{FF2B5EF4-FFF2-40B4-BE49-F238E27FC236}">
                <a16:creationId xmlns:a16="http://schemas.microsoft.com/office/drawing/2014/main" id="{20CFD259-A88E-3540-BF4F-034A7CD4C1BF}"/>
              </a:ext>
            </a:extLst>
          </p:cNvPr>
          <p:cNvSpPr>
            <a:spLocks noGrp="1"/>
          </p:cNvSpPr>
          <p:nvPr>
            <p:ph idx="1"/>
          </p:nvPr>
        </p:nvSpPr>
        <p:spPr/>
        <p:txBody>
          <a:bodyPr/>
          <a:lstStyle/>
          <a:p>
            <a:r>
              <a:rPr lang="sr-Cyrl-RS" dirty="0"/>
              <a:t>Ратови и </a:t>
            </a:r>
            <a:r>
              <a:rPr lang="sr-Cyrl-RS" dirty="0" err="1"/>
              <a:t>прокси</a:t>
            </a:r>
            <a:r>
              <a:rPr lang="sr-Cyrl-RS" dirty="0"/>
              <a:t> ратови на Блиском Истоку.</a:t>
            </a:r>
            <a:endParaRPr lang="en-US" dirty="0"/>
          </a:p>
          <a:p>
            <a:r>
              <a:rPr lang="sr-Cyrl-RS" dirty="0"/>
              <a:t>Земље ОПЕК–а су онда увеле нафтни ембарго</a:t>
            </a:r>
            <a:r>
              <a:rPr lang="en-US" dirty="0"/>
              <a:t> 1973</a:t>
            </a:r>
            <a:r>
              <a:rPr lang="sr-Cyrl-RS" dirty="0"/>
              <a:t>. године</a:t>
            </a:r>
            <a:r>
              <a:rPr lang="en-US" dirty="0"/>
              <a:t>,</a:t>
            </a:r>
            <a:r>
              <a:rPr lang="sr-Cyrl-RS" dirty="0"/>
              <a:t> који је довео</a:t>
            </a:r>
            <a:r>
              <a:rPr lang="en-US" dirty="0"/>
              <a:t> </a:t>
            </a:r>
            <a:r>
              <a:rPr lang="sr-Cyrl-RS" dirty="0"/>
              <a:t>до несташице горива и огромног пораста цене нафте у току следећих 10 година.</a:t>
            </a:r>
            <a:r>
              <a:rPr lang="en-US" dirty="0"/>
              <a:t> </a:t>
            </a:r>
            <a:endParaRPr lang="sr-Cyrl-RS" dirty="0"/>
          </a:p>
          <a:p>
            <a:r>
              <a:rPr lang="sr-Cyrl-RS" dirty="0"/>
              <a:t>САД су на почетку сматрале да ће нафтни ембарго уведен због политичких разлога нанети велику штету земљама Персијског Залива, али се догодило супротно јер је огроман пораст цене по </a:t>
            </a:r>
            <a:r>
              <a:rPr lang="sr-Cyrl-RS" dirty="0" err="1"/>
              <a:t>барелу</a:t>
            </a:r>
            <a:r>
              <a:rPr lang="sr-Cyrl-RS" dirty="0"/>
              <a:t> компензовао смањену производњу нафте.</a:t>
            </a:r>
            <a:r>
              <a:rPr lang="en-US" dirty="0"/>
              <a:t> </a:t>
            </a:r>
          </a:p>
          <a:p>
            <a:r>
              <a:rPr lang="sr-Cyrl-RS" dirty="0"/>
              <a:t>Европа је тада претрпела много теже енергетске последице него САД: земље су увеле велика ограничења у продаји нафте бензина, док је британски премијер ургирано да становници греју станове само по највећој хладноћи.</a:t>
            </a:r>
            <a:r>
              <a:rPr lang="en-US" dirty="0"/>
              <a:t> </a:t>
            </a:r>
            <a:r>
              <a:rPr lang="sr-Cyrl-RS" dirty="0">
                <a:solidFill>
                  <a:srgbClr val="FF0000"/>
                </a:solidFill>
              </a:rPr>
              <a:t>Звучи познато</a:t>
            </a:r>
            <a:r>
              <a:rPr lang="en-US" dirty="0">
                <a:solidFill>
                  <a:srgbClr val="FF0000"/>
                </a:solidFill>
              </a:rPr>
              <a:t>?</a:t>
            </a:r>
          </a:p>
          <a:p>
            <a:r>
              <a:rPr lang="sr-Cyrl-RS" dirty="0">
                <a:solidFill>
                  <a:srgbClr val="FF0000"/>
                </a:solidFill>
              </a:rPr>
              <a:t>САД су </a:t>
            </a:r>
            <a:r>
              <a:rPr lang="sr-Cyrl-RS" dirty="0" err="1">
                <a:solidFill>
                  <a:srgbClr val="FF0000"/>
                </a:solidFill>
              </a:rPr>
              <a:t>направије</a:t>
            </a:r>
            <a:r>
              <a:rPr lang="sr-Cyrl-RS" dirty="0">
                <a:solidFill>
                  <a:srgbClr val="FF0000"/>
                </a:solidFill>
              </a:rPr>
              <a:t> директан договор са Саудијском Арабијом, који је практично увео </a:t>
            </a:r>
            <a:r>
              <a:rPr lang="sr-Cyrl-RS" dirty="0" err="1">
                <a:solidFill>
                  <a:srgbClr val="FF0000"/>
                </a:solidFill>
              </a:rPr>
              <a:t>петро</a:t>
            </a:r>
            <a:r>
              <a:rPr lang="sr-Cyrl-RS" dirty="0">
                <a:solidFill>
                  <a:srgbClr val="FF0000"/>
                </a:solidFill>
              </a:rPr>
              <a:t> долар.</a:t>
            </a:r>
            <a:r>
              <a:rPr lang="en-US" dirty="0">
                <a:solidFill>
                  <a:srgbClr val="FF0000"/>
                </a:solidFill>
              </a:rPr>
              <a:t>.</a:t>
            </a:r>
          </a:p>
        </p:txBody>
      </p:sp>
      <p:sp>
        <p:nvSpPr>
          <p:cNvPr id="4" name="Slide Number Placeholder 3">
            <a:extLst>
              <a:ext uri="{FF2B5EF4-FFF2-40B4-BE49-F238E27FC236}">
                <a16:creationId xmlns:a16="http://schemas.microsoft.com/office/drawing/2014/main" id="{D68B5142-BF93-9741-8E6F-E92B9FAC3EFD}"/>
              </a:ext>
            </a:extLst>
          </p:cNvPr>
          <p:cNvSpPr>
            <a:spLocks noGrp="1"/>
          </p:cNvSpPr>
          <p:nvPr>
            <p:ph type="sldNum" sz="quarter" idx="10"/>
          </p:nvPr>
        </p:nvSpPr>
        <p:spPr/>
        <p:txBody>
          <a:bodyPr/>
          <a:lstStyle/>
          <a:p>
            <a:pPr>
              <a:defRPr/>
            </a:pPr>
            <a:fld id="{0D20D9F9-3F01-D245-94C0-7B7EF992B886}" type="slidenum">
              <a:rPr lang="en-US" smtClean="0"/>
              <a:pPr>
                <a:defRPr/>
              </a:pPr>
              <a:t>13</a:t>
            </a:fld>
            <a:endParaRPr lang="en-US" dirty="0"/>
          </a:p>
        </p:txBody>
      </p:sp>
    </p:spTree>
    <p:extLst>
      <p:ext uri="{BB962C8B-B14F-4D97-AF65-F5344CB8AC3E}">
        <p14:creationId xmlns:p14="http://schemas.microsoft.com/office/powerpoint/2010/main" val="393839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84D37-AEA9-184C-9F36-F036EE69B1F4}"/>
              </a:ext>
            </a:extLst>
          </p:cNvPr>
          <p:cNvSpPr>
            <a:spLocks noGrp="1"/>
          </p:cNvSpPr>
          <p:nvPr>
            <p:ph type="title"/>
          </p:nvPr>
        </p:nvSpPr>
        <p:spPr>
          <a:xfrm>
            <a:off x="685800" y="19280"/>
            <a:ext cx="8229600" cy="762000"/>
          </a:xfrm>
        </p:spPr>
        <p:txBody>
          <a:bodyPr/>
          <a:lstStyle/>
          <a:p>
            <a:r>
              <a:rPr lang="en-US" sz="3600" dirty="0"/>
              <a:t>Energy Crisis – 1970s</a:t>
            </a:r>
            <a:r>
              <a:rPr lang="en-US" sz="7200" dirty="0"/>
              <a:t> </a:t>
            </a:r>
            <a:r>
              <a:rPr lang="en-US" sz="3600" dirty="0"/>
              <a:t>- France</a:t>
            </a:r>
          </a:p>
        </p:txBody>
      </p:sp>
      <p:sp>
        <p:nvSpPr>
          <p:cNvPr id="3" name="Content Placeholder 2">
            <a:extLst>
              <a:ext uri="{FF2B5EF4-FFF2-40B4-BE49-F238E27FC236}">
                <a16:creationId xmlns:a16="http://schemas.microsoft.com/office/drawing/2014/main" id="{12A77BC6-E9D7-044B-9B1E-8421C366C1C5}"/>
              </a:ext>
            </a:extLst>
          </p:cNvPr>
          <p:cNvSpPr>
            <a:spLocks noGrp="1"/>
          </p:cNvSpPr>
          <p:nvPr>
            <p:ph idx="1"/>
          </p:nvPr>
        </p:nvSpPr>
        <p:spPr>
          <a:xfrm>
            <a:off x="76200" y="1066800"/>
            <a:ext cx="8839200" cy="761999"/>
          </a:xfrm>
        </p:spPr>
        <p:txBody>
          <a:bodyPr/>
          <a:lstStyle/>
          <a:p>
            <a:r>
              <a:rPr lang="en-US" dirty="0"/>
              <a:t>As a result of the 1974 decision, France now claims a substantial level of energy independence and below average electricity costs in Europe. It also has an extremely low level of carbon dioxide emissions per capita from electricity generation, since over 80% of its electricity is from nuclear or hydro.</a:t>
            </a:r>
          </a:p>
        </p:txBody>
      </p:sp>
      <p:sp>
        <p:nvSpPr>
          <p:cNvPr id="4" name="Slide Number Placeholder 3">
            <a:extLst>
              <a:ext uri="{FF2B5EF4-FFF2-40B4-BE49-F238E27FC236}">
                <a16:creationId xmlns:a16="http://schemas.microsoft.com/office/drawing/2014/main" id="{5330E28D-2DC2-DB41-AA13-1CE5522FC5AC}"/>
              </a:ext>
            </a:extLst>
          </p:cNvPr>
          <p:cNvSpPr>
            <a:spLocks noGrp="1"/>
          </p:cNvSpPr>
          <p:nvPr>
            <p:ph type="sldNum" sz="quarter" idx="10"/>
          </p:nvPr>
        </p:nvSpPr>
        <p:spPr/>
        <p:txBody>
          <a:bodyPr/>
          <a:lstStyle/>
          <a:p>
            <a:pPr>
              <a:defRPr/>
            </a:pPr>
            <a:fld id="{0D20D9F9-3F01-D245-94C0-7B7EF992B886}" type="slidenum">
              <a:rPr lang="en-US" smtClean="0"/>
              <a:pPr>
                <a:defRPr/>
              </a:pPr>
              <a:t>14</a:t>
            </a:fld>
            <a:endParaRPr lang="en-US" dirty="0"/>
          </a:p>
        </p:txBody>
      </p:sp>
      <p:grpSp>
        <p:nvGrpSpPr>
          <p:cNvPr id="5" name="Group 2">
            <a:extLst>
              <a:ext uri="{FF2B5EF4-FFF2-40B4-BE49-F238E27FC236}">
                <a16:creationId xmlns:a16="http://schemas.microsoft.com/office/drawing/2014/main" id="{E9EDA036-A03B-464C-9919-90D01EC92EDB}"/>
              </a:ext>
            </a:extLst>
          </p:cNvPr>
          <p:cNvGrpSpPr>
            <a:grpSpLocks/>
          </p:cNvGrpSpPr>
          <p:nvPr/>
        </p:nvGrpSpPr>
        <p:grpSpPr bwMode="auto">
          <a:xfrm>
            <a:off x="1733607" y="2362200"/>
            <a:ext cx="5886393" cy="3870956"/>
            <a:chOff x="66" y="180"/>
            <a:chExt cx="5578" cy="3657"/>
          </a:xfrm>
        </p:grpSpPr>
        <p:sp>
          <p:nvSpPr>
            <p:cNvPr id="6" name="Rectangle 3">
              <a:extLst>
                <a:ext uri="{FF2B5EF4-FFF2-40B4-BE49-F238E27FC236}">
                  <a16:creationId xmlns:a16="http://schemas.microsoft.com/office/drawing/2014/main" id="{59EDED61-D872-6E41-941C-EDC08C684D5A}"/>
                </a:ext>
              </a:extLst>
            </p:cNvPr>
            <p:cNvSpPr>
              <a:spLocks noChangeArrowheads="1"/>
            </p:cNvSpPr>
            <p:nvPr/>
          </p:nvSpPr>
          <p:spPr bwMode="auto">
            <a:xfrm>
              <a:off x="1091" y="180"/>
              <a:ext cx="3567" cy="304"/>
            </a:xfrm>
            <a:prstGeom prst="rect">
              <a:avLst/>
            </a:prstGeom>
            <a:noFill/>
            <a:ln w="9525">
              <a:noFill/>
              <a:miter lim="800000"/>
              <a:headEnd/>
              <a:tailEnd/>
            </a:ln>
          </p:spPr>
          <p:txBody>
            <a:bodyPr>
              <a:prstTxWarp prst="textNoShape">
                <a:avLst/>
              </a:prstTxWarp>
              <a:spAutoFit/>
            </a:bodyPr>
            <a:lstStyle/>
            <a:p>
              <a:pPr algn="ctr"/>
              <a:r>
                <a:rPr lang="en-US" sz="2800" b="1">
                  <a:solidFill>
                    <a:srgbClr val="0039F0"/>
                  </a:solidFill>
                </a:rPr>
                <a:t>French Electric Power Mix </a:t>
              </a:r>
            </a:p>
          </p:txBody>
        </p:sp>
        <p:sp>
          <p:nvSpPr>
            <p:cNvPr id="7" name="Freeform 4">
              <a:extLst>
                <a:ext uri="{FF2B5EF4-FFF2-40B4-BE49-F238E27FC236}">
                  <a16:creationId xmlns:a16="http://schemas.microsoft.com/office/drawing/2014/main" id="{AD9B059F-FF68-CF4C-A3AD-5CE939193B0C}"/>
                </a:ext>
              </a:extLst>
            </p:cNvPr>
            <p:cNvSpPr>
              <a:spLocks/>
            </p:cNvSpPr>
            <p:nvPr/>
          </p:nvSpPr>
          <p:spPr bwMode="auto">
            <a:xfrm>
              <a:off x="536" y="570"/>
              <a:ext cx="5008" cy="3000"/>
            </a:xfrm>
            <a:custGeom>
              <a:avLst/>
              <a:gdLst>
                <a:gd name="T0" fmla="*/ 4630 w 5008"/>
                <a:gd name="T1" fmla="*/ 278 h 3000"/>
                <a:gd name="T2" fmla="*/ 4723 w 5008"/>
                <a:gd name="T3" fmla="*/ 172 h 3000"/>
                <a:gd name="T4" fmla="*/ 4798 w 5008"/>
                <a:gd name="T5" fmla="*/ 88 h 3000"/>
                <a:gd name="T6" fmla="*/ 4900 w 5008"/>
                <a:gd name="T7" fmla="*/ 36 h 3000"/>
                <a:gd name="T8" fmla="*/ 5008 w 5008"/>
                <a:gd name="T9" fmla="*/ 0 h 3000"/>
                <a:gd name="T10" fmla="*/ 5008 w 5008"/>
                <a:gd name="T11" fmla="*/ 3000 h 3000"/>
                <a:gd name="T12" fmla="*/ 0 w 5008"/>
                <a:gd name="T13" fmla="*/ 3000 h 3000"/>
                <a:gd name="T14" fmla="*/ 0 w 5008"/>
                <a:gd name="T15" fmla="*/ 2815 h 3000"/>
                <a:gd name="T16" fmla="*/ 95 w 5008"/>
                <a:gd name="T17" fmla="*/ 2791 h 3000"/>
                <a:gd name="T18" fmla="*/ 189 w 5008"/>
                <a:gd name="T19" fmla="*/ 2778 h 3000"/>
                <a:gd name="T20" fmla="*/ 284 w 5008"/>
                <a:gd name="T21" fmla="*/ 2773 h 3000"/>
                <a:gd name="T22" fmla="*/ 379 w 5008"/>
                <a:gd name="T23" fmla="*/ 2751 h 3000"/>
                <a:gd name="T24" fmla="*/ 474 w 5008"/>
                <a:gd name="T25" fmla="*/ 2729 h 3000"/>
                <a:gd name="T26" fmla="*/ 569 w 5008"/>
                <a:gd name="T27" fmla="*/ 2706 h 3000"/>
                <a:gd name="T28" fmla="*/ 664 w 5008"/>
                <a:gd name="T29" fmla="*/ 2686 h 3000"/>
                <a:gd name="T30" fmla="*/ 760 w 5008"/>
                <a:gd name="T31" fmla="*/ 2663 h 3000"/>
                <a:gd name="T32" fmla="*/ 854 w 5008"/>
                <a:gd name="T33" fmla="*/ 2647 h 3000"/>
                <a:gd name="T34" fmla="*/ 949 w 5008"/>
                <a:gd name="T35" fmla="*/ 2606 h 3000"/>
                <a:gd name="T36" fmla="*/ 1044 w 5008"/>
                <a:gd name="T37" fmla="*/ 2582 h 3000"/>
                <a:gd name="T38" fmla="*/ 1139 w 5008"/>
                <a:gd name="T39" fmla="*/ 2546 h 3000"/>
                <a:gd name="T40" fmla="*/ 1234 w 5008"/>
                <a:gd name="T41" fmla="*/ 2517 h 3000"/>
                <a:gd name="T42" fmla="*/ 1328 w 5008"/>
                <a:gd name="T43" fmla="*/ 2488 h 3000"/>
                <a:gd name="T44" fmla="*/ 1423 w 5008"/>
                <a:gd name="T45" fmla="*/ 2447 h 3000"/>
                <a:gd name="T46" fmla="*/ 1518 w 5008"/>
                <a:gd name="T47" fmla="*/ 2421 h 3000"/>
                <a:gd name="T48" fmla="*/ 1613 w 5008"/>
                <a:gd name="T49" fmla="*/ 2391 h 3000"/>
                <a:gd name="T50" fmla="*/ 1708 w 5008"/>
                <a:gd name="T51" fmla="*/ 2357 h 3000"/>
                <a:gd name="T52" fmla="*/ 1803 w 5008"/>
                <a:gd name="T53" fmla="*/ 2283 h 3000"/>
                <a:gd name="T54" fmla="*/ 1898 w 5008"/>
                <a:gd name="T55" fmla="*/ 2233 h 3000"/>
                <a:gd name="T56" fmla="*/ 1993 w 5008"/>
                <a:gd name="T57" fmla="*/ 2188 h 3000"/>
                <a:gd name="T58" fmla="*/ 2088 w 5008"/>
                <a:gd name="T59" fmla="*/ 2108 h 3000"/>
                <a:gd name="T60" fmla="*/ 2183 w 5008"/>
                <a:gd name="T61" fmla="*/ 2049 h 3000"/>
                <a:gd name="T62" fmla="*/ 2277 w 5008"/>
                <a:gd name="T63" fmla="*/ 2016 h 3000"/>
                <a:gd name="T64" fmla="*/ 2372 w 5008"/>
                <a:gd name="T65" fmla="*/ 2027 h 3000"/>
                <a:gd name="T66" fmla="*/ 2467 w 5008"/>
                <a:gd name="T67" fmla="*/ 1937 h 3000"/>
                <a:gd name="T68" fmla="*/ 2562 w 5008"/>
                <a:gd name="T69" fmla="*/ 1896 h 3000"/>
                <a:gd name="T70" fmla="*/ 2657 w 5008"/>
                <a:gd name="T71" fmla="*/ 1815 h 3000"/>
                <a:gd name="T72" fmla="*/ 2752 w 5008"/>
                <a:gd name="T73" fmla="*/ 1740 h 3000"/>
                <a:gd name="T74" fmla="*/ 2847 w 5008"/>
                <a:gd name="T75" fmla="*/ 1655 h 3000"/>
                <a:gd name="T76" fmla="*/ 2942 w 5008"/>
                <a:gd name="T77" fmla="*/ 1559 h 3000"/>
                <a:gd name="T78" fmla="*/ 3037 w 5008"/>
                <a:gd name="T79" fmla="*/ 1548 h 3000"/>
                <a:gd name="T80" fmla="*/ 3132 w 5008"/>
                <a:gd name="T81" fmla="*/ 1453 h 3000"/>
                <a:gd name="T82" fmla="*/ 3226 w 5008"/>
                <a:gd name="T83" fmla="*/ 1311 h 3000"/>
                <a:gd name="T84" fmla="*/ 3321 w 5008"/>
                <a:gd name="T85" fmla="*/ 1208 h 3000"/>
                <a:gd name="T86" fmla="*/ 3416 w 5008"/>
                <a:gd name="T87" fmla="*/ 1112 h 3000"/>
                <a:gd name="T88" fmla="*/ 3511 w 5008"/>
                <a:gd name="T89" fmla="*/ 1033 h 3000"/>
                <a:gd name="T90" fmla="*/ 3606 w 5008"/>
                <a:gd name="T91" fmla="*/ 964 h 3000"/>
                <a:gd name="T92" fmla="*/ 3701 w 5008"/>
                <a:gd name="T93" fmla="*/ 887 h 3000"/>
                <a:gd name="T94" fmla="*/ 3795 w 5008"/>
                <a:gd name="T95" fmla="*/ 817 h 3000"/>
                <a:gd name="T96" fmla="*/ 3890 w 5008"/>
                <a:gd name="T97" fmla="*/ 633 h 3000"/>
                <a:gd name="T98" fmla="*/ 3986 w 5008"/>
                <a:gd name="T99" fmla="*/ 589 h 3000"/>
                <a:gd name="T100" fmla="*/ 4081 w 5008"/>
                <a:gd name="T101" fmla="*/ 543 h 3000"/>
                <a:gd name="T102" fmla="*/ 4176 w 5008"/>
                <a:gd name="T103" fmla="*/ 522 h 3000"/>
                <a:gd name="T104" fmla="*/ 4270 w 5008"/>
                <a:gd name="T105" fmla="*/ 431 h 3000"/>
                <a:gd name="T106" fmla="*/ 4365 w 5008"/>
                <a:gd name="T107" fmla="*/ 334 h 3000"/>
                <a:gd name="T108" fmla="*/ 4460 w 5008"/>
                <a:gd name="T109" fmla="*/ 400 h 3000"/>
                <a:gd name="T110" fmla="*/ 4549 w 5008"/>
                <a:gd name="T111" fmla="*/ 360 h 30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08"/>
                <a:gd name="T169" fmla="*/ 0 h 3000"/>
                <a:gd name="T170" fmla="*/ 5008 w 5008"/>
                <a:gd name="T171" fmla="*/ 3000 h 30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08" h="3000">
                  <a:moveTo>
                    <a:pt x="4630" y="278"/>
                  </a:moveTo>
                  <a:lnTo>
                    <a:pt x="4723" y="172"/>
                  </a:lnTo>
                  <a:lnTo>
                    <a:pt x="4798" y="88"/>
                  </a:lnTo>
                  <a:lnTo>
                    <a:pt x="4900" y="36"/>
                  </a:lnTo>
                  <a:lnTo>
                    <a:pt x="5008" y="0"/>
                  </a:lnTo>
                  <a:lnTo>
                    <a:pt x="5008" y="3000"/>
                  </a:lnTo>
                  <a:lnTo>
                    <a:pt x="0" y="3000"/>
                  </a:lnTo>
                  <a:lnTo>
                    <a:pt x="0" y="2815"/>
                  </a:lnTo>
                  <a:lnTo>
                    <a:pt x="95" y="2791"/>
                  </a:lnTo>
                  <a:lnTo>
                    <a:pt x="189" y="2778"/>
                  </a:lnTo>
                  <a:lnTo>
                    <a:pt x="284" y="2773"/>
                  </a:lnTo>
                  <a:lnTo>
                    <a:pt x="379" y="2751"/>
                  </a:lnTo>
                  <a:lnTo>
                    <a:pt x="474" y="2729"/>
                  </a:lnTo>
                  <a:lnTo>
                    <a:pt x="569" y="2706"/>
                  </a:lnTo>
                  <a:lnTo>
                    <a:pt x="664" y="2686"/>
                  </a:lnTo>
                  <a:lnTo>
                    <a:pt x="760" y="2663"/>
                  </a:lnTo>
                  <a:lnTo>
                    <a:pt x="854" y="2647"/>
                  </a:lnTo>
                  <a:lnTo>
                    <a:pt x="949" y="2606"/>
                  </a:lnTo>
                  <a:lnTo>
                    <a:pt x="1044" y="2582"/>
                  </a:lnTo>
                  <a:lnTo>
                    <a:pt x="1139" y="2546"/>
                  </a:lnTo>
                  <a:lnTo>
                    <a:pt x="1234" y="2517"/>
                  </a:lnTo>
                  <a:lnTo>
                    <a:pt x="1328" y="2488"/>
                  </a:lnTo>
                  <a:lnTo>
                    <a:pt x="1423" y="2447"/>
                  </a:lnTo>
                  <a:lnTo>
                    <a:pt x="1518" y="2421"/>
                  </a:lnTo>
                  <a:lnTo>
                    <a:pt x="1613" y="2391"/>
                  </a:lnTo>
                  <a:lnTo>
                    <a:pt x="1708" y="2357"/>
                  </a:lnTo>
                  <a:lnTo>
                    <a:pt x="1803" y="2283"/>
                  </a:lnTo>
                  <a:lnTo>
                    <a:pt x="1898" y="2233"/>
                  </a:lnTo>
                  <a:lnTo>
                    <a:pt x="1993" y="2188"/>
                  </a:lnTo>
                  <a:lnTo>
                    <a:pt x="2088" y="2108"/>
                  </a:lnTo>
                  <a:lnTo>
                    <a:pt x="2183" y="2049"/>
                  </a:lnTo>
                  <a:lnTo>
                    <a:pt x="2277" y="2016"/>
                  </a:lnTo>
                  <a:lnTo>
                    <a:pt x="2372" y="2027"/>
                  </a:lnTo>
                  <a:lnTo>
                    <a:pt x="2467" y="1937"/>
                  </a:lnTo>
                  <a:lnTo>
                    <a:pt x="2562" y="1896"/>
                  </a:lnTo>
                  <a:lnTo>
                    <a:pt x="2657" y="1815"/>
                  </a:lnTo>
                  <a:lnTo>
                    <a:pt x="2752" y="1740"/>
                  </a:lnTo>
                  <a:lnTo>
                    <a:pt x="2847" y="1655"/>
                  </a:lnTo>
                  <a:lnTo>
                    <a:pt x="2942" y="1559"/>
                  </a:lnTo>
                  <a:lnTo>
                    <a:pt x="3037" y="1548"/>
                  </a:lnTo>
                  <a:lnTo>
                    <a:pt x="3132" y="1453"/>
                  </a:lnTo>
                  <a:lnTo>
                    <a:pt x="3226" y="1311"/>
                  </a:lnTo>
                  <a:lnTo>
                    <a:pt x="3321" y="1208"/>
                  </a:lnTo>
                  <a:lnTo>
                    <a:pt x="3416" y="1112"/>
                  </a:lnTo>
                  <a:lnTo>
                    <a:pt x="3511" y="1033"/>
                  </a:lnTo>
                  <a:lnTo>
                    <a:pt x="3606" y="964"/>
                  </a:lnTo>
                  <a:lnTo>
                    <a:pt x="3701" y="887"/>
                  </a:lnTo>
                  <a:lnTo>
                    <a:pt x="3795" y="817"/>
                  </a:lnTo>
                  <a:lnTo>
                    <a:pt x="3890" y="633"/>
                  </a:lnTo>
                  <a:lnTo>
                    <a:pt x="3986" y="589"/>
                  </a:lnTo>
                  <a:lnTo>
                    <a:pt x="4081" y="543"/>
                  </a:lnTo>
                  <a:lnTo>
                    <a:pt x="4176" y="522"/>
                  </a:lnTo>
                  <a:lnTo>
                    <a:pt x="4270" y="431"/>
                  </a:lnTo>
                  <a:lnTo>
                    <a:pt x="4365" y="334"/>
                  </a:lnTo>
                  <a:lnTo>
                    <a:pt x="4460" y="400"/>
                  </a:lnTo>
                  <a:lnTo>
                    <a:pt x="4549" y="360"/>
                  </a:lnTo>
                </a:path>
              </a:pathLst>
            </a:custGeom>
            <a:solidFill>
              <a:srgbClr val="FB815F"/>
            </a:solidFill>
            <a:ln w="12700" cap="rnd">
              <a:solidFill>
                <a:srgbClr val="000000"/>
              </a:solidFill>
              <a:round/>
              <a:headEnd/>
              <a:tailEnd/>
            </a:ln>
          </p:spPr>
          <p:txBody>
            <a:bodyPr>
              <a:prstTxWarp prst="textNoShape">
                <a:avLst/>
              </a:prstTxWarp>
            </a:bodyPr>
            <a:lstStyle/>
            <a:p>
              <a:endParaRPr lang="en-US"/>
            </a:p>
          </p:txBody>
        </p:sp>
        <p:sp>
          <p:nvSpPr>
            <p:cNvPr id="8" name="Freeform 5">
              <a:extLst>
                <a:ext uri="{FF2B5EF4-FFF2-40B4-BE49-F238E27FC236}">
                  <a16:creationId xmlns:a16="http://schemas.microsoft.com/office/drawing/2014/main" id="{293A734D-5851-4844-B0F0-50055C058FB8}"/>
                </a:ext>
              </a:extLst>
            </p:cNvPr>
            <p:cNvSpPr>
              <a:spLocks/>
            </p:cNvSpPr>
            <p:nvPr/>
          </p:nvSpPr>
          <p:spPr bwMode="auto">
            <a:xfrm>
              <a:off x="528" y="3576"/>
              <a:ext cx="4551" cy="5"/>
            </a:xfrm>
            <a:custGeom>
              <a:avLst/>
              <a:gdLst>
                <a:gd name="T0" fmla="*/ 3300 w 4931"/>
                <a:gd name="T1" fmla="*/ 0 h 5"/>
                <a:gd name="T2" fmla="*/ 3300 w 4931"/>
                <a:gd name="T3" fmla="*/ 4 h 5"/>
                <a:gd name="T4" fmla="*/ 0 w 4931"/>
                <a:gd name="T5" fmla="*/ 4 h 5"/>
                <a:gd name="T6" fmla="*/ 0 w 4931"/>
                <a:gd name="T7" fmla="*/ 2 h 5"/>
                <a:gd name="T8" fmla="*/ 3 w 4931"/>
                <a:gd name="T9" fmla="*/ 2 h 5"/>
                <a:gd name="T10" fmla="*/ 3 w 4931"/>
                <a:gd name="T11" fmla="*/ 0 h 5"/>
                <a:gd name="T12" fmla="*/ 3300 w 4931"/>
                <a:gd name="T13" fmla="*/ 0 h 5"/>
                <a:gd name="T14" fmla="*/ 0 60000 65536"/>
                <a:gd name="T15" fmla="*/ 0 60000 65536"/>
                <a:gd name="T16" fmla="*/ 0 60000 65536"/>
                <a:gd name="T17" fmla="*/ 0 60000 65536"/>
                <a:gd name="T18" fmla="*/ 0 60000 65536"/>
                <a:gd name="T19" fmla="*/ 0 60000 65536"/>
                <a:gd name="T20" fmla="*/ 0 60000 65536"/>
                <a:gd name="T21" fmla="*/ 0 w 4931"/>
                <a:gd name="T22" fmla="*/ 0 h 5"/>
                <a:gd name="T23" fmla="*/ 4931 w 49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31" h="5">
                  <a:moveTo>
                    <a:pt x="4930" y="0"/>
                  </a:moveTo>
                  <a:lnTo>
                    <a:pt x="4930" y="4"/>
                  </a:lnTo>
                  <a:lnTo>
                    <a:pt x="0" y="4"/>
                  </a:lnTo>
                  <a:lnTo>
                    <a:pt x="0" y="2"/>
                  </a:lnTo>
                  <a:lnTo>
                    <a:pt x="3" y="2"/>
                  </a:lnTo>
                  <a:lnTo>
                    <a:pt x="3" y="0"/>
                  </a:lnTo>
                  <a:lnTo>
                    <a:pt x="4930" y="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 name="Freeform 6">
              <a:extLst>
                <a:ext uri="{FF2B5EF4-FFF2-40B4-BE49-F238E27FC236}">
                  <a16:creationId xmlns:a16="http://schemas.microsoft.com/office/drawing/2014/main" id="{993654B5-B872-344D-9C8B-B88528AD02E6}"/>
                </a:ext>
              </a:extLst>
            </p:cNvPr>
            <p:cNvSpPr>
              <a:spLocks/>
            </p:cNvSpPr>
            <p:nvPr/>
          </p:nvSpPr>
          <p:spPr bwMode="auto">
            <a:xfrm>
              <a:off x="528" y="3391"/>
              <a:ext cx="3" cy="188"/>
            </a:xfrm>
            <a:custGeom>
              <a:avLst/>
              <a:gdLst>
                <a:gd name="T0" fmla="*/ 2 w 4"/>
                <a:gd name="T1" fmla="*/ 187 h 188"/>
                <a:gd name="T2" fmla="*/ 0 w 4"/>
                <a:gd name="T3" fmla="*/ 187 h 188"/>
                <a:gd name="T4" fmla="*/ 0 w 4"/>
                <a:gd name="T5" fmla="*/ 1 h 188"/>
                <a:gd name="T6" fmla="*/ 1 w 4"/>
                <a:gd name="T7" fmla="*/ 0 h 188"/>
                <a:gd name="T8" fmla="*/ 2 w 4"/>
                <a:gd name="T9" fmla="*/ 4 h 188"/>
                <a:gd name="T10" fmla="*/ 2 w 4"/>
                <a:gd name="T11" fmla="*/ 3 h 188"/>
                <a:gd name="T12" fmla="*/ 2 w 4"/>
                <a:gd name="T13" fmla="*/ 187 h 188"/>
                <a:gd name="T14" fmla="*/ 0 60000 65536"/>
                <a:gd name="T15" fmla="*/ 0 60000 65536"/>
                <a:gd name="T16" fmla="*/ 0 60000 65536"/>
                <a:gd name="T17" fmla="*/ 0 60000 65536"/>
                <a:gd name="T18" fmla="*/ 0 60000 65536"/>
                <a:gd name="T19" fmla="*/ 0 60000 65536"/>
                <a:gd name="T20" fmla="*/ 0 60000 65536"/>
                <a:gd name="T21" fmla="*/ 0 w 4"/>
                <a:gd name="T22" fmla="*/ 0 h 188"/>
                <a:gd name="T23" fmla="*/ 4 w 4"/>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88">
                  <a:moveTo>
                    <a:pt x="3" y="187"/>
                  </a:moveTo>
                  <a:lnTo>
                    <a:pt x="0" y="187"/>
                  </a:lnTo>
                  <a:lnTo>
                    <a:pt x="0" y="1"/>
                  </a:lnTo>
                  <a:lnTo>
                    <a:pt x="1" y="0"/>
                  </a:lnTo>
                  <a:lnTo>
                    <a:pt x="2" y="4"/>
                  </a:lnTo>
                  <a:lnTo>
                    <a:pt x="3" y="3"/>
                  </a:lnTo>
                  <a:lnTo>
                    <a:pt x="3" y="187"/>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10" name="Freeform 7">
              <a:extLst>
                <a:ext uri="{FF2B5EF4-FFF2-40B4-BE49-F238E27FC236}">
                  <a16:creationId xmlns:a16="http://schemas.microsoft.com/office/drawing/2014/main" id="{7C4198FC-5D07-7B40-8C65-54E97212130B}"/>
                </a:ext>
              </a:extLst>
            </p:cNvPr>
            <p:cNvSpPr>
              <a:spLocks/>
            </p:cNvSpPr>
            <p:nvPr/>
          </p:nvSpPr>
          <p:spPr bwMode="auto">
            <a:xfrm>
              <a:off x="529" y="3367"/>
              <a:ext cx="97" cy="29"/>
            </a:xfrm>
            <a:custGeom>
              <a:avLst/>
              <a:gdLst>
                <a:gd name="T0" fmla="*/ 1 w 105"/>
                <a:gd name="T1" fmla="*/ 28 h 29"/>
                <a:gd name="T2" fmla="*/ 0 w 105"/>
                <a:gd name="T3" fmla="*/ 24 h 29"/>
                <a:gd name="T4" fmla="*/ 69 w 105"/>
                <a:gd name="T5" fmla="*/ 0 h 29"/>
                <a:gd name="T6" fmla="*/ 70 w 105"/>
                <a:gd name="T7" fmla="*/ 0 h 29"/>
                <a:gd name="T8" fmla="*/ 70 w 105"/>
                <a:gd name="T9" fmla="*/ 4 h 29"/>
                <a:gd name="T10" fmla="*/ 1 w 105"/>
                <a:gd name="T11" fmla="*/ 28 h 29"/>
                <a:gd name="T12" fmla="*/ 0 60000 65536"/>
                <a:gd name="T13" fmla="*/ 0 60000 65536"/>
                <a:gd name="T14" fmla="*/ 0 60000 65536"/>
                <a:gd name="T15" fmla="*/ 0 60000 65536"/>
                <a:gd name="T16" fmla="*/ 0 60000 65536"/>
                <a:gd name="T17" fmla="*/ 0 60000 65536"/>
                <a:gd name="T18" fmla="*/ 0 w 105"/>
                <a:gd name="T19" fmla="*/ 0 h 29"/>
                <a:gd name="T20" fmla="*/ 105 w 105"/>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05" h="29">
                  <a:moveTo>
                    <a:pt x="1" y="28"/>
                  </a:moveTo>
                  <a:lnTo>
                    <a:pt x="0" y="24"/>
                  </a:lnTo>
                  <a:lnTo>
                    <a:pt x="103" y="0"/>
                  </a:lnTo>
                  <a:lnTo>
                    <a:pt x="104" y="0"/>
                  </a:lnTo>
                  <a:lnTo>
                    <a:pt x="104" y="4"/>
                  </a:lnTo>
                  <a:lnTo>
                    <a:pt x="1" y="28"/>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11" name="Freeform 8">
              <a:extLst>
                <a:ext uri="{FF2B5EF4-FFF2-40B4-BE49-F238E27FC236}">
                  <a16:creationId xmlns:a16="http://schemas.microsoft.com/office/drawing/2014/main" id="{C922DE1F-6286-864F-8FAA-5895E3401931}"/>
                </a:ext>
              </a:extLst>
            </p:cNvPr>
            <p:cNvSpPr>
              <a:spLocks/>
            </p:cNvSpPr>
            <p:nvPr/>
          </p:nvSpPr>
          <p:spPr bwMode="auto">
            <a:xfrm>
              <a:off x="625" y="3354"/>
              <a:ext cx="95" cy="18"/>
            </a:xfrm>
            <a:custGeom>
              <a:avLst/>
              <a:gdLst>
                <a:gd name="T0" fmla="*/ 0 w 103"/>
                <a:gd name="T1" fmla="*/ 17 h 18"/>
                <a:gd name="T2" fmla="*/ 0 w 103"/>
                <a:gd name="T3" fmla="*/ 13 h 18"/>
                <a:gd name="T4" fmla="*/ 68 w 103"/>
                <a:gd name="T5" fmla="*/ 0 h 18"/>
                <a:gd name="T6" fmla="*/ 68 w 103"/>
                <a:gd name="T7" fmla="*/ 4 h 18"/>
                <a:gd name="T8" fmla="*/ 0 w 103"/>
                <a:gd name="T9" fmla="*/ 17 h 18"/>
                <a:gd name="T10" fmla="*/ 0 60000 65536"/>
                <a:gd name="T11" fmla="*/ 0 60000 65536"/>
                <a:gd name="T12" fmla="*/ 0 60000 65536"/>
                <a:gd name="T13" fmla="*/ 0 60000 65536"/>
                <a:gd name="T14" fmla="*/ 0 60000 65536"/>
                <a:gd name="T15" fmla="*/ 0 w 103"/>
                <a:gd name="T16" fmla="*/ 0 h 18"/>
                <a:gd name="T17" fmla="*/ 103 w 103"/>
                <a:gd name="T18" fmla="*/ 18 h 18"/>
              </a:gdLst>
              <a:ahLst/>
              <a:cxnLst>
                <a:cxn ang="T10">
                  <a:pos x="T0" y="T1"/>
                </a:cxn>
                <a:cxn ang="T11">
                  <a:pos x="T2" y="T3"/>
                </a:cxn>
                <a:cxn ang="T12">
                  <a:pos x="T4" y="T5"/>
                </a:cxn>
                <a:cxn ang="T13">
                  <a:pos x="T6" y="T7"/>
                </a:cxn>
                <a:cxn ang="T14">
                  <a:pos x="T8" y="T9"/>
                </a:cxn>
              </a:cxnLst>
              <a:rect l="T15" t="T16" r="T17" b="T18"/>
              <a:pathLst>
                <a:path w="103" h="18">
                  <a:moveTo>
                    <a:pt x="0" y="17"/>
                  </a:moveTo>
                  <a:lnTo>
                    <a:pt x="0" y="13"/>
                  </a:lnTo>
                  <a:lnTo>
                    <a:pt x="102" y="0"/>
                  </a:lnTo>
                  <a:lnTo>
                    <a:pt x="102" y="4"/>
                  </a:lnTo>
                  <a:lnTo>
                    <a:pt x="0" y="1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 name="Freeform 9">
              <a:extLst>
                <a:ext uri="{FF2B5EF4-FFF2-40B4-BE49-F238E27FC236}">
                  <a16:creationId xmlns:a16="http://schemas.microsoft.com/office/drawing/2014/main" id="{B0168735-A08B-4543-BF9C-D66BD9C9120F}"/>
                </a:ext>
              </a:extLst>
            </p:cNvPr>
            <p:cNvSpPr>
              <a:spLocks/>
            </p:cNvSpPr>
            <p:nvPr/>
          </p:nvSpPr>
          <p:spPr bwMode="auto">
            <a:xfrm>
              <a:off x="719" y="3350"/>
              <a:ext cx="97" cy="9"/>
            </a:xfrm>
            <a:custGeom>
              <a:avLst/>
              <a:gdLst>
                <a:gd name="T0" fmla="*/ 0 w 105"/>
                <a:gd name="T1" fmla="*/ 8 h 9"/>
                <a:gd name="T2" fmla="*/ 0 w 105"/>
                <a:gd name="T3" fmla="*/ 4 h 9"/>
                <a:gd name="T4" fmla="*/ 69 w 105"/>
                <a:gd name="T5" fmla="*/ 0 h 9"/>
                <a:gd name="T6" fmla="*/ 70 w 105"/>
                <a:gd name="T7" fmla="*/ 3 h 9"/>
                <a:gd name="T8" fmla="*/ 0 w 105"/>
                <a:gd name="T9" fmla="*/ 8 h 9"/>
                <a:gd name="T10" fmla="*/ 0 60000 65536"/>
                <a:gd name="T11" fmla="*/ 0 60000 65536"/>
                <a:gd name="T12" fmla="*/ 0 60000 65536"/>
                <a:gd name="T13" fmla="*/ 0 60000 65536"/>
                <a:gd name="T14" fmla="*/ 0 60000 65536"/>
                <a:gd name="T15" fmla="*/ 0 w 105"/>
                <a:gd name="T16" fmla="*/ 0 h 9"/>
                <a:gd name="T17" fmla="*/ 105 w 105"/>
                <a:gd name="T18" fmla="*/ 9 h 9"/>
              </a:gdLst>
              <a:ahLst/>
              <a:cxnLst>
                <a:cxn ang="T10">
                  <a:pos x="T0" y="T1"/>
                </a:cxn>
                <a:cxn ang="T11">
                  <a:pos x="T2" y="T3"/>
                </a:cxn>
                <a:cxn ang="T12">
                  <a:pos x="T4" y="T5"/>
                </a:cxn>
                <a:cxn ang="T13">
                  <a:pos x="T6" y="T7"/>
                </a:cxn>
                <a:cxn ang="T14">
                  <a:pos x="T8" y="T9"/>
                </a:cxn>
              </a:cxnLst>
              <a:rect l="T15" t="T16" r="T17" b="T18"/>
              <a:pathLst>
                <a:path w="105" h="9">
                  <a:moveTo>
                    <a:pt x="0" y="8"/>
                  </a:moveTo>
                  <a:lnTo>
                    <a:pt x="0" y="4"/>
                  </a:lnTo>
                  <a:lnTo>
                    <a:pt x="103" y="0"/>
                  </a:lnTo>
                  <a:lnTo>
                    <a:pt x="104" y="3"/>
                  </a:lnTo>
                  <a:lnTo>
                    <a:pt x="0" y="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 name="Freeform 10">
              <a:extLst>
                <a:ext uri="{FF2B5EF4-FFF2-40B4-BE49-F238E27FC236}">
                  <a16:creationId xmlns:a16="http://schemas.microsoft.com/office/drawing/2014/main" id="{DDBED157-346E-7D4F-BFFA-1A0A1C60D8D2}"/>
                </a:ext>
              </a:extLst>
            </p:cNvPr>
            <p:cNvSpPr>
              <a:spLocks/>
            </p:cNvSpPr>
            <p:nvPr/>
          </p:nvSpPr>
          <p:spPr bwMode="auto">
            <a:xfrm>
              <a:off x="814" y="3327"/>
              <a:ext cx="96" cy="27"/>
            </a:xfrm>
            <a:custGeom>
              <a:avLst/>
              <a:gdLst>
                <a:gd name="T0" fmla="*/ 1 w 104"/>
                <a:gd name="T1" fmla="*/ 26 h 27"/>
                <a:gd name="T2" fmla="*/ 0 w 104"/>
                <a:gd name="T3" fmla="*/ 23 h 27"/>
                <a:gd name="T4" fmla="*/ 69 w 104"/>
                <a:gd name="T5" fmla="*/ 0 h 27"/>
                <a:gd name="T6" fmla="*/ 69 w 104"/>
                <a:gd name="T7" fmla="*/ 4 h 27"/>
                <a:gd name="T8" fmla="*/ 1 w 104"/>
                <a:gd name="T9" fmla="*/ 26 h 27"/>
                <a:gd name="T10" fmla="*/ 0 60000 65536"/>
                <a:gd name="T11" fmla="*/ 0 60000 65536"/>
                <a:gd name="T12" fmla="*/ 0 60000 65536"/>
                <a:gd name="T13" fmla="*/ 0 60000 65536"/>
                <a:gd name="T14" fmla="*/ 0 60000 65536"/>
                <a:gd name="T15" fmla="*/ 0 w 104"/>
                <a:gd name="T16" fmla="*/ 0 h 27"/>
                <a:gd name="T17" fmla="*/ 104 w 104"/>
                <a:gd name="T18" fmla="*/ 27 h 27"/>
              </a:gdLst>
              <a:ahLst/>
              <a:cxnLst>
                <a:cxn ang="T10">
                  <a:pos x="T0" y="T1"/>
                </a:cxn>
                <a:cxn ang="T11">
                  <a:pos x="T2" y="T3"/>
                </a:cxn>
                <a:cxn ang="T12">
                  <a:pos x="T4" y="T5"/>
                </a:cxn>
                <a:cxn ang="T13">
                  <a:pos x="T6" y="T7"/>
                </a:cxn>
                <a:cxn ang="T14">
                  <a:pos x="T8" y="T9"/>
                </a:cxn>
              </a:cxnLst>
              <a:rect l="T15" t="T16" r="T17" b="T18"/>
              <a:pathLst>
                <a:path w="104" h="27">
                  <a:moveTo>
                    <a:pt x="1" y="26"/>
                  </a:moveTo>
                  <a:lnTo>
                    <a:pt x="0" y="23"/>
                  </a:lnTo>
                  <a:lnTo>
                    <a:pt x="103" y="0"/>
                  </a:lnTo>
                  <a:lnTo>
                    <a:pt x="103" y="4"/>
                  </a:lnTo>
                  <a:lnTo>
                    <a:pt x="1" y="2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 name="Freeform 11">
              <a:extLst>
                <a:ext uri="{FF2B5EF4-FFF2-40B4-BE49-F238E27FC236}">
                  <a16:creationId xmlns:a16="http://schemas.microsoft.com/office/drawing/2014/main" id="{5AB87680-663E-704B-944F-C2A8AA6616DC}"/>
                </a:ext>
              </a:extLst>
            </p:cNvPr>
            <p:cNvSpPr>
              <a:spLocks/>
            </p:cNvSpPr>
            <p:nvPr/>
          </p:nvSpPr>
          <p:spPr bwMode="auto">
            <a:xfrm>
              <a:off x="909" y="3305"/>
              <a:ext cx="96" cy="27"/>
            </a:xfrm>
            <a:custGeom>
              <a:avLst/>
              <a:gdLst>
                <a:gd name="T0" fmla="*/ 0 w 104"/>
                <a:gd name="T1" fmla="*/ 26 h 27"/>
                <a:gd name="T2" fmla="*/ 0 w 104"/>
                <a:gd name="T3" fmla="*/ 22 h 27"/>
                <a:gd name="T4" fmla="*/ 68 w 104"/>
                <a:gd name="T5" fmla="*/ 0 h 27"/>
                <a:gd name="T6" fmla="*/ 69 w 104"/>
                <a:gd name="T7" fmla="*/ 4 h 27"/>
                <a:gd name="T8" fmla="*/ 0 w 104"/>
                <a:gd name="T9" fmla="*/ 26 h 27"/>
                <a:gd name="T10" fmla="*/ 0 60000 65536"/>
                <a:gd name="T11" fmla="*/ 0 60000 65536"/>
                <a:gd name="T12" fmla="*/ 0 60000 65536"/>
                <a:gd name="T13" fmla="*/ 0 60000 65536"/>
                <a:gd name="T14" fmla="*/ 0 60000 65536"/>
                <a:gd name="T15" fmla="*/ 0 w 104"/>
                <a:gd name="T16" fmla="*/ 0 h 27"/>
                <a:gd name="T17" fmla="*/ 104 w 104"/>
                <a:gd name="T18" fmla="*/ 27 h 27"/>
              </a:gdLst>
              <a:ahLst/>
              <a:cxnLst>
                <a:cxn ang="T10">
                  <a:pos x="T0" y="T1"/>
                </a:cxn>
                <a:cxn ang="T11">
                  <a:pos x="T2" y="T3"/>
                </a:cxn>
                <a:cxn ang="T12">
                  <a:pos x="T4" y="T5"/>
                </a:cxn>
                <a:cxn ang="T13">
                  <a:pos x="T6" y="T7"/>
                </a:cxn>
                <a:cxn ang="T14">
                  <a:pos x="T8" y="T9"/>
                </a:cxn>
              </a:cxnLst>
              <a:rect l="T15" t="T16" r="T17" b="T18"/>
              <a:pathLst>
                <a:path w="104" h="27">
                  <a:moveTo>
                    <a:pt x="0" y="26"/>
                  </a:moveTo>
                  <a:lnTo>
                    <a:pt x="0" y="22"/>
                  </a:lnTo>
                  <a:lnTo>
                    <a:pt x="102" y="0"/>
                  </a:lnTo>
                  <a:lnTo>
                    <a:pt x="103" y="4"/>
                  </a:lnTo>
                  <a:lnTo>
                    <a:pt x="0" y="2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 name="Freeform 12">
              <a:extLst>
                <a:ext uri="{FF2B5EF4-FFF2-40B4-BE49-F238E27FC236}">
                  <a16:creationId xmlns:a16="http://schemas.microsoft.com/office/drawing/2014/main" id="{FEEA3DA5-70E1-4847-9D0B-1C55C8CF8478}"/>
                </a:ext>
              </a:extLst>
            </p:cNvPr>
            <p:cNvSpPr>
              <a:spLocks/>
            </p:cNvSpPr>
            <p:nvPr/>
          </p:nvSpPr>
          <p:spPr bwMode="auto">
            <a:xfrm>
              <a:off x="1003" y="3282"/>
              <a:ext cx="97" cy="28"/>
            </a:xfrm>
            <a:custGeom>
              <a:avLst/>
              <a:gdLst>
                <a:gd name="T0" fmla="*/ 1 w 105"/>
                <a:gd name="T1" fmla="*/ 27 h 28"/>
                <a:gd name="T2" fmla="*/ 0 w 105"/>
                <a:gd name="T3" fmla="*/ 23 h 28"/>
                <a:gd name="T4" fmla="*/ 69 w 105"/>
                <a:gd name="T5" fmla="*/ 0 h 28"/>
                <a:gd name="T6" fmla="*/ 70 w 105"/>
                <a:gd name="T7" fmla="*/ 3 h 28"/>
                <a:gd name="T8" fmla="*/ 1 w 105"/>
                <a:gd name="T9" fmla="*/ 27 h 28"/>
                <a:gd name="T10" fmla="*/ 0 60000 65536"/>
                <a:gd name="T11" fmla="*/ 0 60000 65536"/>
                <a:gd name="T12" fmla="*/ 0 60000 65536"/>
                <a:gd name="T13" fmla="*/ 0 60000 65536"/>
                <a:gd name="T14" fmla="*/ 0 60000 65536"/>
                <a:gd name="T15" fmla="*/ 0 w 105"/>
                <a:gd name="T16" fmla="*/ 0 h 28"/>
                <a:gd name="T17" fmla="*/ 105 w 105"/>
                <a:gd name="T18" fmla="*/ 28 h 28"/>
              </a:gdLst>
              <a:ahLst/>
              <a:cxnLst>
                <a:cxn ang="T10">
                  <a:pos x="T0" y="T1"/>
                </a:cxn>
                <a:cxn ang="T11">
                  <a:pos x="T2" y="T3"/>
                </a:cxn>
                <a:cxn ang="T12">
                  <a:pos x="T4" y="T5"/>
                </a:cxn>
                <a:cxn ang="T13">
                  <a:pos x="T6" y="T7"/>
                </a:cxn>
                <a:cxn ang="T14">
                  <a:pos x="T8" y="T9"/>
                </a:cxn>
              </a:cxnLst>
              <a:rect l="T15" t="T16" r="T17" b="T18"/>
              <a:pathLst>
                <a:path w="105" h="28">
                  <a:moveTo>
                    <a:pt x="1" y="27"/>
                  </a:moveTo>
                  <a:lnTo>
                    <a:pt x="0" y="23"/>
                  </a:lnTo>
                  <a:lnTo>
                    <a:pt x="103" y="0"/>
                  </a:lnTo>
                  <a:lnTo>
                    <a:pt x="104" y="3"/>
                  </a:lnTo>
                  <a:lnTo>
                    <a:pt x="1" y="2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6" name="Freeform 13">
              <a:extLst>
                <a:ext uri="{FF2B5EF4-FFF2-40B4-BE49-F238E27FC236}">
                  <a16:creationId xmlns:a16="http://schemas.microsoft.com/office/drawing/2014/main" id="{FB9A7FB8-25C3-8D49-BEAA-B9AD376FA296}"/>
                </a:ext>
              </a:extLst>
            </p:cNvPr>
            <p:cNvSpPr>
              <a:spLocks/>
            </p:cNvSpPr>
            <p:nvPr/>
          </p:nvSpPr>
          <p:spPr bwMode="auto">
            <a:xfrm>
              <a:off x="1098" y="3262"/>
              <a:ext cx="97" cy="24"/>
            </a:xfrm>
            <a:custGeom>
              <a:avLst/>
              <a:gdLst>
                <a:gd name="T0" fmla="*/ 1 w 105"/>
                <a:gd name="T1" fmla="*/ 23 h 24"/>
                <a:gd name="T2" fmla="*/ 0 w 105"/>
                <a:gd name="T3" fmla="*/ 20 h 24"/>
                <a:gd name="T4" fmla="*/ 69 w 105"/>
                <a:gd name="T5" fmla="*/ 0 h 24"/>
                <a:gd name="T6" fmla="*/ 70 w 105"/>
                <a:gd name="T7" fmla="*/ 4 h 24"/>
                <a:gd name="T8" fmla="*/ 1 w 105"/>
                <a:gd name="T9" fmla="*/ 23 h 24"/>
                <a:gd name="T10" fmla="*/ 0 60000 65536"/>
                <a:gd name="T11" fmla="*/ 0 60000 65536"/>
                <a:gd name="T12" fmla="*/ 0 60000 65536"/>
                <a:gd name="T13" fmla="*/ 0 60000 65536"/>
                <a:gd name="T14" fmla="*/ 0 60000 65536"/>
                <a:gd name="T15" fmla="*/ 0 w 105"/>
                <a:gd name="T16" fmla="*/ 0 h 24"/>
                <a:gd name="T17" fmla="*/ 105 w 105"/>
                <a:gd name="T18" fmla="*/ 24 h 24"/>
              </a:gdLst>
              <a:ahLst/>
              <a:cxnLst>
                <a:cxn ang="T10">
                  <a:pos x="T0" y="T1"/>
                </a:cxn>
                <a:cxn ang="T11">
                  <a:pos x="T2" y="T3"/>
                </a:cxn>
                <a:cxn ang="T12">
                  <a:pos x="T4" y="T5"/>
                </a:cxn>
                <a:cxn ang="T13">
                  <a:pos x="T6" y="T7"/>
                </a:cxn>
                <a:cxn ang="T14">
                  <a:pos x="T8" y="T9"/>
                </a:cxn>
              </a:cxnLst>
              <a:rect l="T15" t="T16" r="T17" b="T18"/>
              <a:pathLst>
                <a:path w="105" h="24">
                  <a:moveTo>
                    <a:pt x="1" y="23"/>
                  </a:moveTo>
                  <a:lnTo>
                    <a:pt x="0" y="20"/>
                  </a:lnTo>
                  <a:lnTo>
                    <a:pt x="103" y="0"/>
                  </a:lnTo>
                  <a:lnTo>
                    <a:pt x="104" y="4"/>
                  </a:lnTo>
                  <a:lnTo>
                    <a:pt x="1" y="2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7" name="Freeform 14">
              <a:extLst>
                <a:ext uri="{FF2B5EF4-FFF2-40B4-BE49-F238E27FC236}">
                  <a16:creationId xmlns:a16="http://schemas.microsoft.com/office/drawing/2014/main" id="{75B81FD2-053C-D34F-B0A0-9995F359688B}"/>
                </a:ext>
              </a:extLst>
            </p:cNvPr>
            <p:cNvSpPr>
              <a:spLocks/>
            </p:cNvSpPr>
            <p:nvPr/>
          </p:nvSpPr>
          <p:spPr bwMode="auto">
            <a:xfrm>
              <a:off x="1193" y="3239"/>
              <a:ext cx="98" cy="28"/>
            </a:xfrm>
            <a:custGeom>
              <a:avLst/>
              <a:gdLst>
                <a:gd name="T0" fmla="*/ 1 w 106"/>
                <a:gd name="T1" fmla="*/ 27 h 28"/>
                <a:gd name="T2" fmla="*/ 0 w 106"/>
                <a:gd name="T3" fmla="*/ 23 h 28"/>
                <a:gd name="T4" fmla="*/ 69 w 106"/>
                <a:gd name="T5" fmla="*/ 1 h 28"/>
                <a:gd name="T6" fmla="*/ 70 w 106"/>
                <a:gd name="T7" fmla="*/ 0 h 28"/>
                <a:gd name="T8" fmla="*/ 70 w 106"/>
                <a:gd name="T9" fmla="*/ 4 h 28"/>
                <a:gd name="T10" fmla="*/ 71 w 106"/>
                <a:gd name="T11" fmla="*/ 4 h 28"/>
                <a:gd name="T12" fmla="*/ 1 w 106"/>
                <a:gd name="T13" fmla="*/ 27 h 28"/>
                <a:gd name="T14" fmla="*/ 0 60000 65536"/>
                <a:gd name="T15" fmla="*/ 0 60000 65536"/>
                <a:gd name="T16" fmla="*/ 0 60000 65536"/>
                <a:gd name="T17" fmla="*/ 0 60000 65536"/>
                <a:gd name="T18" fmla="*/ 0 60000 65536"/>
                <a:gd name="T19" fmla="*/ 0 60000 65536"/>
                <a:gd name="T20" fmla="*/ 0 60000 65536"/>
                <a:gd name="T21" fmla="*/ 0 w 106"/>
                <a:gd name="T22" fmla="*/ 0 h 28"/>
                <a:gd name="T23" fmla="*/ 106 w 106"/>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28">
                  <a:moveTo>
                    <a:pt x="1" y="27"/>
                  </a:moveTo>
                  <a:lnTo>
                    <a:pt x="0" y="23"/>
                  </a:lnTo>
                  <a:lnTo>
                    <a:pt x="103" y="1"/>
                  </a:lnTo>
                  <a:lnTo>
                    <a:pt x="104" y="0"/>
                  </a:lnTo>
                  <a:lnTo>
                    <a:pt x="104" y="4"/>
                  </a:lnTo>
                  <a:lnTo>
                    <a:pt x="105" y="4"/>
                  </a:lnTo>
                  <a:lnTo>
                    <a:pt x="1" y="2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8" name="Freeform 15">
              <a:extLst>
                <a:ext uri="{FF2B5EF4-FFF2-40B4-BE49-F238E27FC236}">
                  <a16:creationId xmlns:a16="http://schemas.microsoft.com/office/drawing/2014/main" id="{5FC3E651-3F45-8F4F-AE1D-CF6EA8DF0EED}"/>
                </a:ext>
              </a:extLst>
            </p:cNvPr>
            <p:cNvSpPr>
              <a:spLocks/>
            </p:cNvSpPr>
            <p:nvPr/>
          </p:nvSpPr>
          <p:spPr bwMode="auto">
            <a:xfrm>
              <a:off x="1289" y="3224"/>
              <a:ext cx="96" cy="20"/>
            </a:xfrm>
            <a:custGeom>
              <a:avLst/>
              <a:gdLst>
                <a:gd name="T0" fmla="*/ 0 w 104"/>
                <a:gd name="T1" fmla="*/ 19 h 20"/>
                <a:gd name="T2" fmla="*/ 0 w 104"/>
                <a:gd name="T3" fmla="*/ 15 h 20"/>
                <a:gd name="T4" fmla="*/ 67 w 104"/>
                <a:gd name="T5" fmla="*/ 0 h 20"/>
                <a:gd name="T6" fmla="*/ 69 w 104"/>
                <a:gd name="T7" fmla="*/ 3 h 20"/>
                <a:gd name="T8" fmla="*/ 0 w 104"/>
                <a:gd name="T9" fmla="*/ 19 h 20"/>
                <a:gd name="T10" fmla="*/ 0 60000 65536"/>
                <a:gd name="T11" fmla="*/ 0 60000 65536"/>
                <a:gd name="T12" fmla="*/ 0 60000 65536"/>
                <a:gd name="T13" fmla="*/ 0 60000 65536"/>
                <a:gd name="T14" fmla="*/ 0 60000 65536"/>
                <a:gd name="T15" fmla="*/ 0 w 104"/>
                <a:gd name="T16" fmla="*/ 0 h 20"/>
                <a:gd name="T17" fmla="*/ 104 w 104"/>
                <a:gd name="T18" fmla="*/ 20 h 20"/>
              </a:gdLst>
              <a:ahLst/>
              <a:cxnLst>
                <a:cxn ang="T10">
                  <a:pos x="T0" y="T1"/>
                </a:cxn>
                <a:cxn ang="T11">
                  <a:pos x="T2" y="T3"/>
                </a:cxn>
                <a:cxn ang="T12">
                  <a:pos x="T4" y="T5"/>
                </a:cxn>
                <a:cxn ang="T13">
                  <a:pos x="T6" y="T7"/>
                </a:cxn>
                <a:cxn ang="T14">
                  <a:pos x="T8" y="T9"/>
                </a:cxn>
              </a:cxnLst>
              <a:rect l="T15" t="T16" r="T17" b="T18"/>
              <a:pathLst>
                <a:path w="104" h="20">
                  <a:moveTo>
                    <a:pt x="0" y="19"/>
                  </a:moveTo>
                  <a:lnTo>
                    <a:pt x="0" y="15"/>
                  </a:lnTo>
                  <a:lnTo>
                    <a:pt x="101" y="0"/>
                  </a:lnTo>
                  <a:lnTo>
                    <a:pt x="103" y="3"/>
                  </a:lnTo>
                  <a:lnTo>
                    <a:pt x="0" y="1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 name="Freeform 16">
              <a:extLst>
                <a:ext uri="{FF2B5EF4-FFF2-40B4-BE49-F238E27FC236}">
                  <a16:creationId xmlns:a16="http://schemas.microsoft.com/office/drawing/2014/main" id="{DA8DDC7E-4BA6-924F-83B9-416E41F2BA9A}"/>
                </a:ext>
              </a:extLst>
            </p:cNvPr>
            <p:cNvSpPr>
              <a:spLocks/>
            </p:cNvSpPr>
            <p:nvPr/>
          </p:nvSpPr>
          <p:spPr bwMode="auto">
            <a:xfrm>
              <a:off x="1383" y="3182"/>
              <a:ext cx="97" cy="46"/>
            </a:xfrm>
            <a:custGeom>
              <a:avLst/>
              <a:gdLst>
                <a:gd name="T0" fmla="*/ 2 w 106"/>
                <a:gd name="T1" fmla="*/ 45 h 46"/>
                <a:gd name="T2" fmla="*/ 0 w 106"/>
                <a:gd name="T3" fmla="*/ 42 h 46"/>
                <a:gd name="T4" fmla="*/ 66 w 106"/>
                <a:gd name="T5" fmla="*/ 0 h 46"/>
                <a:gd name="T6" fmla="*/ 67 w 106"/>
                <a:gd name="T7" fmla="*/ 0 h 46"/>
                <a:gd name="T8" fmla="*/ 67 w 106"/>
                <a:gd name="T9" fmla="*/ 3 h 46"/>
                <a:gd name="T10" fmla="*/ 68 w 106"/>
                <a:gd name="T11" fmla="*/ 3 h 46"/>
                <a:gd name="T12" fmla="*/ 2 w 106"/>
                <a:gd name="T13" fmla="*/ 45 h 46"/>
                <a:gd name="T14" fmla="*/ 0 60000 65536"/>
                <a:gd name="T15" fmla="*/ 0 60000 65536"/>
                <a:gd name="T16" fmla="*/ 0 60000 65536"/>
                <a:gd name="T17" fmla="*/ 0 60000 65536"/>
                <a:gd name="T18" fmla="*/ 0 60000 65536"/>
                <a:gd name="T19" fmla="*/ 0 60000 65536"/>
                <a:gd name="T20" fmla="*/ 0 60000 65536"/>
                <a:gd name="T21" fmla="*/ 0 w 106"/>
                <a:gd name="T22" fmla="*/ 0 h 46"/>
                <a:gd name="T23" fmla="*/ 106 w 10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6">
                  <a:moveTo>
                    <a:pt x="2" y="45"/>
                  </a:moveTo>
                  <a:lnTo>
                    <a:pt x="0" y="42"/>
                  </a:lnTo>
                  <a:lnTo>
                    <a:pt x="103" y="0"/>
                  </a:lnTo>
                  <a:lnTo>
                    <a:pt x="104" y="0"/>
                  </a:lnTo>
                  <a:lnTo>
                    <a:pt x="104" y="3"/>
                  </a:lnTo>
                  <a:lnTo>
                    <a:pt x="105" y="3"/>
                  </a:lnTo>
                  <a:lnTo>
                    <a:pt x="2"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0" name="Freeform 17">
              <a:extLst>
                <a:ext uri="{FF2B5EF4-FFF2-40B4-BE49-F238E27FC236}">
                  <a16:creationId xmlns:a16="http://schemas.microsoft.com/office/drawing/2014/main" id="{78F061BA-8FD6-AE41-A52B-10C58F0E074F}"/>
                </a:ext>
              </a:extLst>
            </p:cNvPr>
            <p:cNvSpPr>
              <a:spLocks/>
            </p:cNvSpPr>
            <p:nvPr/>
          </p:nvSpPr>
          <p:spPr bwMode="auto">
            <a:xfrm>
              <a:off x="1479" y="3158"/>
              <a:ext cx="96" cy="28"/>
            </a:xfrm>
            <a:custGeom>
              <a:avLst/>
              <a:gdLst>
                <a:gd name="T0" fmla="*/ 0 w 104"/>
                <a:gd name="T1" fmla="*/ 27 h 28"/>
                <a:gd name="T2" fmla="*/ 0 w 104"/>
                <a:gd name="T3" fmla="*/ 24 h 28"/>
                <a:gd name="T4" fmla="*/ 68 w 104"/>
                <a:gd name="T5" fmla="*/ 0 h 28"/>
                <a:gd name="T6" fmla="*/ 69 w 104"/>
                <a:gd name="T7" fmla="*/ 4 h 28"/>
                <a:gd name="T8" fmla="*/ 0 w 104"/>
                <a:gd name="T9" fmla="*/ 27 h 28"/>
                <a:gd name="T10" fmla="*/ 0 60000 65536"/>
                <a:gd name="T11" fmla="*/ 0 60000 65536"/>
                <a:gd name="T12" fmla="*/ 0 60000 65536"/>
                <a:gd name="T13" fmla="*/ 0 60000 65536"/>
                <a:gd name="T14" fmla="*/ 0 60000 65536"/>
                <a:gd name="T15" fmla="*/ 0 w 104"/>
                <a:gd name="T16" fmla="*/ 0 h 28"/>
                <a:gd name="T17" fmla="*/ 104 w 104"/>
                <a:gd name="T18" fmla="*/ 28 h 28"/>
              </a:gdLst>
              <a:ahLst/>
              <a:cxnLst>
                <a:cxn ang="T10">
                  <a:pos x="T0" y="T1"/>
                </a:cxn>
                <a:cxn ang="T11">
                  <a:pos x="T2" y="T3"/>
                </a:cxn>
                <a:cxn ang="T12">
                  <a:pos x="T4" y="T5"/>
                </a:cxn>
                <a:cxn ang="T13">
                  <a:pos x="T6" y="T7"/>
                </a:cxn>
                <a:cxn ang="T14">
                  <a:pos x="T8" y="T9"/>
                </a:cxn>
              </a:cxnLst>
              <a:rect l="T15" t="T16" r="T17" b="T18"/>
              <a:pathLst>
                <a:path w="104" h="28">
                  <a:moveTo>
                    <a:pt x="0" y="27"/>
                  </a:moveTo>
                  <a:lnTo>
                    <a:pt x="0" y="24"/>
                  </a:lnTo>
                  <a:lnTo>
                    <a:pt x="102" y="0"/>
                  </a:lnTo>
                  <a:lnTo>
                    <a:pt x="103" y="4"/>
                  </a:lnTo>
                  <a:lnTo>
                    <a:pt x="0" y="2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1" name="Freeform 18">
              <a:extLst>
                <a:ext uri="{FF2B5EF4-FFF2-40B4-BE49-F238E27FC236}">
                  <a16:creationId xmlns:a16="http://schemas.microsoft.com/office/drawing/2014/main" id="{DFCFB1BE-4136-024A-B014-51A5F9E99678}"/>
                </a:ext>
              </a:extLst>
            </p:cNvPr>
            <p:cNvSpPr>
              <a:spLocks/>
            </p:cNvSpPr>
            <p:nvPr/>
          </p:nvSpPr>
          <p:spPr bwMode="auto">
            <a:xfrm>
              <a:off x="1573" y="3122"/>
              <a:ext cx="97" cy="41"/>
            </a:xfrm>
            <a:custGeom>
              <a:avLst/>
              <a:gdLst>
                <a:gd name="T0" fmla="*/ 1 w 105"/>
                <a:gd name="T1" fmla="*/ 40 h 41"/>
                <a:gd name="T2" fmla="*/ 0 w 105"/>
                <a:gd name="T3" fmla="*/ 36 h 41"/>
                <a:gd name="T4" fmla="*/ 69 w 105"/>
                <a:gd name="T5" fmla="*/ 0 h 41"/>
                <a:gd name="T6" fmla="*/ 70 w 105"/>
                <a:gd name="T7" fmla="*/ 4 h 41"/>
                <a:gd name="T8" fmla="*/ 1 w 105"/>
                <a:gd name="T9" fmla="*/ 40 h 41"/>
                <a:gd name="T10" fmla="*/ 0 60000 65536"/>
                <a:gd name="T11" fmla="*/ 0 60000 65536"/>
                <a:gd name="T12" fmla="*/ 0 60000 65536"/>
                <a:gd name="T13" fmla="*/ 0 60000 65536"/>
                <a:gd name="T14" fmla="*/ 0 60000 65536"/>
                <a:gd name="T15" fmla="*/ 0 w 105"/>
                <a:gd name="T16" fmla="*/ 0 h 41"/>
                <a:gd name="T17" fmla="*/ 105 w 105"/>
                <a:gd name="T18" fmla="*/ 41 h 41"/>
              </a:gdLst>
              <a:ahLst/>
              <a:cxnLst>
                <a:cxn ang="T10">
                  <a:pos x="T0" y="T1"/>
                </a:cxn>
                <a:cxn ang="T11">
                  <a:pos x="T2" y="T3"/>
                </a:cxn>
                <a:cxn ang="T12">
                  <a:pos x="T4" y="T5"/>
                </a:cxn>
                <a:cxn ang="T13">
                  <a:pos x="T6" y="T7"/>
                </a:cxn>
                <a:cxn ang="T14">
                  <a:pos x="T8" y="T9"/>
                </a:cxn>
              </a:cxnLst>
              <a:rect l="T15" t="T16" r="T17" b="T18"/>
              <a:pathLst>
                <a:path w="105" h="41">
                  <a:moveTo>
                    <a:pt x="1" y="40"/>
                  </a:moveTo>
                  <a:lnTo>
                    <a:pt x="0" y="36"/>
                  </a:lnTo>
                  <a:lnTo>
                    <a:pt x="103" y="0"/>
                  </a:lnTo>
                  <a:lnTo>
                    <a:pt x="104" y="4"/>
                  </a:lnTo>
                  <a:lnTo>
                    <a:pt x="1" y="4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2" name="Freeform 19">
              <a:extLst>
                <a:ext uri="{FF2B5EF4-FFF2-40B4-BE49-F238E27FC236}">
                  <a16:creationId xmlns:a16="http://schemas.microsoft.com/office/drawing/2014/main" id="{EB67BB7B-B338-0344-8D19-8AD5B1401B04}"/>
                </a:ext>
              </a:extLst>
            </p:cNvPr>
            <p:cNvSpPr>
              <a:spLocks/>
            </p:cNvSpPr>
            <p:nvPr/>
          </p:nvSpPr>
          <p:spPr bwMode="auto">
            <a:xfrm>
              <a:off x="1668" y="3094"/>
              <a:ext cx="97" cy="33"/>
            </a:xfrm>
            <a:custGeom>
              <a:avLst/>
              <a:gdLst>
                <a:gd name="T0" fmla="*/ 1 w 105"/>
                <a:gd name="T1" fmla="*/ 32 h 33"/>
                <a:gd name="T2" fmla="*/ 0 w 105"/>
                <a:gd name="T3" fmla="*/ 28 h 33"/>
                <a:gd name="T4" fmla="*/ 69 w 105"/>
                <a:gd name="T5" fmla="*/ 0 h 33"/>
                <a:gd name="T6" fmla="*/ 70 w 105"/>
                <a:gd name="T7" fmla="*/ 3 h 33"/>
                <a:gd name="T8" fmla="*/ 1 w 105"/>
                <a:gd name="T9" fmla="*/ 32 h 33"/>
                <a:gd name="T10" fmla="*/ 0 60000 65536"/>
                <a:gd name="T11" fmla="*/ 0 60000 65536"/>
                <a:gd name="T12" fmla="*/ 0 60000 65536"/>
                <a:gd name="T13" fmla="*/ 0 60000 65536"/>
                <a:gd name="T14" fmla="*/ 0 60000 65536"/>
                <a:gd name="T15" fmla="*/ 0 w 105"/>
                <a:gd name="T16" fmla="*/ 0 h 33"/>
                <a:gd name="T17" fmla="*/ 105 w 105"/>
                <a:gd name="T18" fmla="*/ 33 h 33"/>
              </a:gdLst>
              <a:ahLst/>
              <a:cxnLst>
                <a:cxn ang="T10">
                  <a:pos x="T0" y="T1"/>
                </a:cxn>
                <a:cxn ang="T11">
                  <a:pos x="T2" y="T3"/>
                </a:cxn>
                <a:cxn ang="T12">
                  <a:pos x="T4" y="T5"/>
                </a:cxn>
                <a:cxn ang="T13">
                  <a:pos x="T6" y="T7"/>
                </a:cxn>
                <a:cxn ang="T14">
                  <a:pos x="T8" y="T9"/>
                </a:cxn>
              </a:cxnLst>
              <a:rect l="T15" t="T16" r="T17" b="T18"/>
              <a:pathLst>
                <a:path w="105" h="33">
                  <a:moveTo>
                    <a:pt x="1" y="32"/>
                  </a:moveTo>
                  <a:lnTo>
                    <a:pt x="0" y="28"/>
                  </a:lnTo>
                  <a:lnTo>
                    <a:pt x="103" y="0"/>
                  </a:lnTo>
                  <a:lnTo>
                    <a:pt x="104" y="3"/>
                  </a:lnTo>
                  <a:lnTo>
                    <a:pt x="1" y="3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3" name="Freeform 20">
              <a:extLst>
                <a:ext uri="{FF2B5EF4-FFF2-40B4-BE49-F238E27FC236}">
                  <a16:creationId xmlns:a16="http://schemas.microsoft.com/office/drawing/2014/main" id="{F7BEACED-8D73-554A-9105-3BFB6EB049C3}"/>
                </a:ext>
              </a:extLst>
            </p:cNvPr>
            <p:cNvSpPr>
              <a:spLocks/>
            </p:cNvSpPr>
            <p:nvPr/>
          </p:nvSpPr>
          <p:spPr bwMode="auto">
            <a:xfrm>
              <a:off x="1763" y="3064"/>
              <a:ext cx="98" cy="34"/>
            </a:xfrm>
            <a:custGeom>
              <a:avLst/>
              <a:gdLst>
                <a:gd name="T0" fmla="*/ 1 w 106"/>
                <a:gd name="T1" fmla="*/ 33 h 34"/>
                <a:gd name="T2" fmla="*/ 0 w 106"/>
                <a:gd name="T3" fmla="*/ 30 h 34"/>
                <a:gd name="T4" fmla="*/ 68 w 106"/>
                <a:gd name="T5" fmla="*/ 0 h 34"/>
                <a:gd name="T6" fmla="*/ 69 w 106"/>
                <a:gd name="T7" fmla="*/ 0 h 34"/>
                <a:gd name="T8" fmla="*/ 70 w 106"/>
                <a:gd name="T9" fmla="*/ 4 h 34"/>
                <a:gd name="T10" fmla="*/ 71 w 106"/>
                <a:gd name="T11" fmla="*/ 3 h 34"/>
                <a:gd name="T12" fmla="*/ 1 w 106"/>
                <a:gd name="T13" fmla="*/ 33 h 34"/>
                <a:gd name="T14" fmla="*/ 0 60000 65536"/>
                <a:gd name="T15" fmla="*/ 0 60000 65536"/>
                <a:gd name="T16" fmla="*/ 0 60000 65536"/>
                <a:gd name="T17" fmla="*/ 0 60000 65536"/>
                <a:gd name="T18" fmla="*/ 0 60000 65536"/>
                <a:gd name="T19" fmla="*/ 0 60000 65536"/>
                <a:gd name="T20" fmla="*/ 0 60000 65536"/>
                <a:gd name="T21" fmla="*/ 0 w 106"/>
                <a:gd name="T22" fmla="*/ 0 h 34"/>
                <a:gd name="T23" fmla="*/ 106 w 106"/>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34">
                  <a:moveTo>
                    <a:pt x="1" y="33"/>
                  </a:moveTo>
                  <a:lnTo>
                    <a:pt x="0" y="30"/>
                  </a:lnTo>
                  <a:lnTo>
                    <a:pt x="102" y="0"/>
                  </a:lnTo>
                  <a:lnTo>
                    <a:pt x="103" y="0"/>
                  </a:lnTo>
                  <a:lnTo>
                    <a:pt x="104" y="4"/>
                  </a:lnTo>
                  <a:lnTo>
                    <a:pt x="105" y="3"/>
                  </a:lnTo>
                  <a:lnTo>
                    <a:pt x="1" y="3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4" name="Freeform 21">
              <a:extLst>
                <a:ext uri="{FF2B5EF4-FFF2-40B4-BE49-F238E27FC236}">
                  <a16:creationId xmlns:a16="http://schemas.microsoft.com/office/drawing/2014/main" id="{56FF4F97-A234-C144-B580-0456F21A2745}"/>
                </a:ext>
              </a:extLst>
            </p:cNvPr>
            <p:cNvSpPr>
              <a:spLocks/>
            </p:cNvSpPr>
            <p:nvPr/>
          </p:nvSpPr>
          <p:spPr bwMode="auto">
            <a:xfrm>
              <a:off x="1858" y="3023"/>
              <a:ext cx="97" cy="46"/>
            </a:xfrm>
            <a:custGeom>
              <a:avLst/>
              <a:gdLst>
                <a:gd name="T0" fmla="*/ 1 w 105"/>
                <a:gd name="T1" fmla="*/ 45 h 46"/>
                <a:gd name="T2" fmla="*/ 0 w 105"/>
                <a:gd name="T3" fmla="*/ 41 h 46"/>
                <a:gd name="T4" fmla="*/ 67 w 105"/>
                <a:gd name="T5" fmla="*/ 0 h 46"/>
                <a:gd name="T6" fmla="*/ 68 w 105"/>
                <a:gd name="T7" fmla="*/ 0 h 46"/>
                <a:gd name="T8" fmla="*/ 69 w 105"/>
                <a:gd name="T9" fmla="*/ 4 h 46"/>
                <a:gd name="T10" fmla="*/ 70 w 105"/>
                <a:gd name="T11" fmla="*/ 3 h 46"/>
                <a:gd name="T12" fmla="*/ 1 w 105"/>
                <a:gd name="T13" fmla="*/ 45 h 46"/>
                <a:gd name="T14" fmla="*/ 0 60000 65536"/>
                <a:gd name="T15" fmla="*/ 0 60000 65536"/>
                <a:gd name="T16" fmla="*/ 0 60000 65536"/>
                <a:gd name="T17" fmla="*/ 0 60000 65536"/>
                <a:gd name="T18" fmla="*/ 0 60000 65536"/>
                <a:gd name="T19" fmla="*/ 0 60000 65536"/>
                <a:gd name="T20" fmla="*/ 0 60000 65536"/>
                <a:gd name="T21" fmla="*/ 0 w 105"/>
                <a:gd name="T22" fmla="*/ 0 h 46"/>
                <a:gd name="T23" fmla="*/ 105 w 10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46">
                  <a:moveTo>
                    <a:pt x="1" y="45"/>
                  </a:moveTo>
                  <a:lnTo>
                    <a:pt x="0" y="41"/>
                  </a:lnTo>
                  <a:lnTo>
                    <a:pt x="101" y="0"/>
                  </a:lnTo>
                  <a:lnTo>
                    <a:pt x="102" y="0"/>
                  </a:lnTo>
                  <a:lnTo>
                    <a:pt x="103" y="4"/>
                  </a:lnTo>
                  <a:lnTo>
                    <a:pt x="104" y="3"/>
                  </a:lnTo>
                  <a:lnTo>
                    <a:pt x="1"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5" name="Freeform 22">
              <a:extLst>
                <a:ext uri="{FF2B5EF4-FFF2-40B4-BE49-F238E27FC236}">
                  <a16:creationId xmlns:a16="http://schemas.microsoft.com/office/drawing/2014/main" id="{F7676A53-D0E7-4E44-8C26-D90D797042B6}"/>
                </a:ext>
              </a:extLst>
            </p:cNvPr>
            <p:cNvSpPr>
              <a:spLocks/>
            </p:cNvSpPr>
            <p:nvPr/>
          </p:nvSpPr>
          <p:spPr bwMode="auto">
            <a:xfrm>
              <a:off x="1952" y="2998"/>
              <a:ext cx="97" cy="30"/>
            </a:xfrm>
            <a:custGeom>
              <a:avLst/>
              <a:gdLst>
                <a:gd name="T0" fmla="*/ 1 w 105"/>
                <a:gd name="T1" fmla="*/ 29 h 30"/>
                <a:gd name="T2" fmla="*/ 0 w 105"/>
                <a:gd name="T3" fmla="*/ 25 h 30"/>
                <a:gd name="T4" fmla="*/ 70 w 105"/>
                <a:gd name="T5" fmla="*/ 0 h 30"/>
                <a:gd name="T6" fmla="*/ 70 w 105"/>
                <a:gd name="T7" fmla="*/ 3 h 30"/>
                <a:gd name="T8" fmla="*/ 1 w 105"/>
                <a:gd name="T9" fmla="*/ 29 h 30"/>
                <a:gd name="T10" fmla="*/ 0 60000 65536"/>
                <a:gd name="T11" fmla="*/ 0 60000 65536"/>
                <a:gd name="T12" fmla="*/ 0 60000 65536"/>
                <a:gd name="T13" fmla="*/ 0 60000 65536"/>
                <a:gd name="T14" fmla="*/ 0 60000 65536"/>
                <a:gd name="T15" fmla="*/ 0 w 105"/>
                <a:gd name="T16" fmla="*/ 0 h 30"/>
                <a:gd name="T17" fmla="*/ 105 w 105"/>
                <a:gd name="T18" fmla="*/ 30 h 30"/>
              </a:gdLst>
              <a:ahLst/>
              <a:cxnLst>
                <a:cxn ang="T10">
                  <a:pos x="T0" y="T1"/>
                </a:cxn>
                <a:cxn ang="T11">
                  <a:pos x="T2" y="T3"/>
                </a:cxn>
                <a:cxn ang="T12">
                  <a:pos x="T4" y="T5"/>
                </a:cxn>
                <a:cxn ang="T13">
                  <a:pos x="T6" y="T7"/>
                </a:cxn>
                <a:cxn ang="T14">
                  <a:pos x="T8" y="T9"/>
                </a:cxn>
              </a:cxnLst>
              <a:rect l="T15" t="T16" r="T17" b="T18"/>
              <a:pathLst>
                <a:path w="105" h="30">
                  <a:moveTo>
                    <a:pt x="1" y="29"/>
                  </a:moveTo>
                  <a:lnTo>
                    <a:pt x="0" y="25"/>
                  </a:lnTo>
                  <a:lnTo>
                    <a:pt x="104" y="0"/>
                  </a:lnTo>
                  <a:lnTo>
                    <a:pt x="104" y="3"/>
                  </a:lnTo>
                  <a:lnTo>
                    <a:pt x="1" y="2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6" name="Freeform 23">
              <a:extLst>
                <a:ext uri="{FF2B5EF4-FFF2-40B4-BE49-F238E27FC236}">
                  <a16:creationId xmlns:a16="http://schemas.microsoft.com/office/drawing/2014/main" id="{557BE62F-B469-C949-B6E0-2F0EF0183F11}"/>
                </a:ext>
              </a:extLst>
            </p:cNvPr>
            <p:cNvSpPr>
              <a:spLocks/>
            </p:cNvSpPr>
            <p:nvPr/>
          </p:nvSpPr>
          <p:spPr bwMode="auto">
            <a:xfrm>
              <a:off x="2048" y="2968"/>
              <a:ext cx="96" cy="34"/>
            </a:xfrm>
            <a:custGeom>
              <a:avLst/>
              <a:gdLst>
                <a:gd name="T0" fmla="*/ 0 w 104"/>
                <a:gd name="T1" fmla="*/ 33 h 34"/>
                <a:gd name="T2" fmla="*/ 0 w 104"/>
                <a:gd name="T3" fmla="*/ 30 h 34"/>
                <a:gd name="T4" fmla="*/ 68 w 104"/>
                <a:gd name="T5" fmla="*/ 0 h 34"/>
                <a:gd name="T6" fmla="*/ 69 w 104"/>
                <a:gd name="T7" fmla="*/ 3 h 34"/>
                <a:gd name="T8" fmla="*/ 0 w 104"/>
                <a:gd name="T9" fmla="*/ 33 h 34"/>
                <a:gd name="T10" fmla="*/ 0 60000 65536"/>
                <a:gd name="T11" fmla="*/ 0 60000 65536"/>
                <a:gd name="T12" fmla="*/ 0 60000 65536"/>
                <a:gd name="T13" fmla="*/ 0 60000 65536"/>
                <a:gd name="T14" fmla="*/ 0 60000 65536"/>
                <a:gd name="T15" fmla="*/ 0 w 104"/>
                <a:gd name="T16" fmla="*/ 0 h 34"/>
                <a:gd name="T17" fmla="*/ 104 w 104"/>
                <a:gd name="T18" fmla="*/ 34 h 34"/>
              </a:gdLst>
              <a:ahLst/>
              <a:cxnLst>
                <a:cxn ang="T10">
                  <a:pos x="T0" y="T1"/>
                </a:cxn>
                <a:cxn ang="T11">
                  <a:pos x="T2" y="T3"/>
                </a:cxn>
                <a:cxn ang="T12">
                  <a:pos x="T4" y="T5"/>
                </a:cxn>
                <a:cxn ang="T13">
                  <a:pos x="T6" y="T7"/>
                </a:cxn>
                <a:cxn ang="T14">
                  <a:pos x="T8" y="T9"/>
                </a:cxn>
              </a:cxnLst>
              <a:rect l="T15" t="T16" r="T17" b="T18"/>
              <a:pathLst>
                <a:path w="104" h="34">
                  <a:moveTo>
                    <a:pt x="0" y="33"/>
                  </a:moveTo>
                  <a:lnTo>
                    <a:pt x="0" y="30"/>
                  </a:lnTo>
                  <a:lnTo>
                    <a:pt x="102" y="0"/>
                  </a:lnTo>
                  <a:lnTo>
                    <a:pt x="103" y="3"/>
                  </a:lnTo>
                  <a:lnTo>
                    <a:pt x="0" y="3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7" name="Freeform 24">
              <a:extLst>
                <a:ext uri="{FF2B5EF4-FFF2-40B4-BE49-F238E27FC236}">
                  <a16:creationId xmlns:a16="http://schemas.microsoft.com/office/drawing/2014/main" id="{F199031E-2C3A-3B4E-8F23-C587F1FEDD7D}"/>
                </a:ext>
              </a:extLst>
            </p:cNvPr>
            <p:cNvSpPr>
              <a:spLocks/>
            </p:cNvSpPr>
            <p:nvPr/>
          </p:nvSpPr>
          <p:spPr bwMode="auto">
            <a:xfrm>
              <a:off x="2142" y="2933"/>
              <a:ext cx="98" cy="39"/>
            </a:xfrm>
            <a:custGeom>
              <a:avLst/>
              <a:gdLst>
                <a:gd name="T0" fmla="*/ 1 w 106"/>
                <a:gd name="T1" fmla="*/ 38 h 39"/>
                <a:gd name="T2" fmla="*/ 0 w 106"/>
                <a:gd name="T3" fmla="*/ 35 h 39"/>
                <a:gd name="T4" fmla="*/ 69 w 106"/>
                <a:gd name="T5" fmla="*/ 0 h 39"/>
                <a:gd name="T6" fmla="*/ 69 w 106"/>
                <a:gd name="T7" fmla="*/ 1 h 39"/>
                <a:gd name="T8" fmla="*/ 71 w 106"/>
                <a:gd name="T9" fmla="*/ 4 h 39"/>
                <a:gd name="T10" fmla="*/ 70 w 106"/>
                <a:gd name="T11" fmla="*/ 4 h 39"/>
                <a:gd name="T12" fmla="*/ 1 w 106"/>
                <a:gd name="T13" fmla="*/ 38 h 39"/>
                <a:gd name="T14" fmla="*/ 0 60000 65536"/>
                <a:gd name="T15" fmla="*/ 0 60000 65536"/>
                <a:gd name="T16" fmla="*/ 0 60000 65536"/>
                <a:gd name="T17" fmla="*/ 0 60000 65536"/>
                <a:gd name="T18" fmla="*/ 0 60000 65536"/>
                <a:gd name="T19" fmla="*/ 0 60000 65536"/>
                <a:gd name="T20" fmla="*/ 0 60000 65536"/>
                <a:gd name="T21" fmla="*/ 0 w 106"/>
                <a:gd name="T22" fmla="*/ 0 h 39"/>
                <a:gd name="T23" fmla="*/ 106 w 106"/>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39">
                  <a:moveTo>
                    <a:pt x="1" y="38"/>
                  </a:moveTo>
                  <a:lnTo>
                    <a:pt x="0" y="35"/>
                  </a:lnTo>
                  <a:lnTo>
                    <a:pt x="103" y="0"/>
                  </a:lnTo>
                  <a:lnTo>
                    <a:pt x="103" y="1"/>
                  </a:lnTo>
                  <a:lnTo>
                    <a:pt x="105" y="4"/>
                  </a:lnTo>
                  <a:lnTo>
                    <a:pt x="104" y="4"/>
                  </a:lnTo>
                  <a:lnTo>
                    <a:pt x="1" y="3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8" name="Freeform 25">
              <a:extLst>
                <a:ext uri="{FF2B5EF4-FFF2-40B4-BE49-F238E27FC236}">
                  <a16:creationId xmlns:a16="http://schemas.microsoft.com/office/drawing/2014/main" id="{0F92EE42-2D17-4C40-8544-D97CB9686B71}"/>
                </a:ext>
              </a:extLst>
            </p:cNvPr>
            <p:cNvSpPr>
              <a:spLocks/>
            </p:cNvSpPr>
            <p:nvPr/>
          </p:nvSpPr>
          <p:spPr bwMode="auto">
            <a:xfrm>
              <a:off x="2237" y="2859"/>
              <a:ext cx="98" cy="79"/>
            </a:xfrm>
            <a:custGeom>
              <a:avLst/>
              <a:gdLst>
                <a:gd name="T0" fmla="*/ 2 w 106"/>
                <a:gd name="T1" fmla="*/ 78 h 79"/>
                <a:gd name="T2" fmla="*/ 0 w 106"/>
                <a:gd name="T3" fmla="*/ 75 h 79"/>
                <a:gd name="T4" fmla="*/ 68 w 106"/>
                <a:gd name="T5" fmla="*/ 1 h 79"/>
                <a:gd name="T6" fmla="*/ 68 w 106"/>
                <a:gd name="T7" fmla="*/ 0 h 79"/>
                <a:gd name="T8" fmla="*/ 70 w 106"/>
                <a:gd name="T9" fmla="*/ 3 h 79"/>
                <a:gd name="T10" fmla="*/ 71 w 106"/>
                <a:gd name="T11" fmla="*/ 3 h 79"/>
                <a:gd name="T12" fmla="*/ 2 w 106"/>
                <a:gd name="T13" fmla="*/ 78 h 79"/>
                <a:gd name="T14" fmla="*/ 0 60000 65536"/>
                <a:gd name="T15" fmla="*/ 0 60000 65536"/>
                <a:gd name="T16" fmla="*/ 0 60000 65536"/>
                <a:gd name="T17" fmla="*/ 0 60000 65536"/>
                <a:gd name="T18" fmla="*/ 0 60000 65536"/>
                <a:gd name="T19" fmla="*/ 0 60000 65536"/>
                <a:gd name="T20" fmla="*/ 0 60000 65536"/>
                <a:gd name="T21" fmla="*/ 0 w 106"/>
                <a:gd name="T22" fmla="*/ 0 h 79"/>
                <a:gd name="T23" fmla="*/ 106 w 106"/>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79">
                  <a:moveTo>
                    <a:pt x="2" y="78"/>
                  </a:moveTo>
                  <a:lnTo>
                    <a:pt x="0" y="75"/>
                  </a:lnTo>
                  <a:lnTo>
                    <a:pt x="101" y="1"/>
                  </a:lnTo>
                  <a:lnTo>
                    <a:pt x="102" y="0"/>
                  </a:lnTo>
                  <a:lnTo>
                    <a:pt x="104" y="3"/>
                  </a:lnTo>
                  <a:lnTo>
                    <a:pt x="105" y="3"/>
                  </a:lnTo>
                  <a:lnTo>
                    <a:pt x="2" y="7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29" name="Freeform 26">
              <a:extLst>
                <a:ext uri="{FF2B5EF4-FFF2-40B4-BE49-F238E27FC236}">
                  <a16:creationId xmlns:a16="http://schemas.microsoft.com/office/drawing/2014/main" id="{F044E875-66B0-5C44-890E-A4489A23C053}"/>
                </a:ext>
              </a:extLst>
            </p:cNvPr>
            <p:cNvSpPr>
              <a:spLocks/>
            </p:cNvSpPr>
            <p:nvPr/>
          </p:nvSpPr>
          <p:spPr bwMode="auto">
            <a:xfrm>
              <a:off x="2331" y="2806"/>
              <a:ext cx="104" cy="57"/>
            </a:xfrm>
            <a:custGeom>
              <a:avLst/>
              <a:gdLst>
                <a:gd name="T0" fmla="*/ 2 w 112"/>
                <a:gd name="T1" fmla="*/ 56 h 57"/>
                <a:gd name="T2" fmla="*/ 0 w 112"/>
                <a:gd name="T3" fmla="*/ 53 h 57"/>
                <a:gd name="T4" fmla="*/ 77 w 112"/>
                <a:gd name="T5" fmla="*/ 0 h 57"/>
                <a:gd name="T6" fmla="*/ 72 w 112"/>
                <a:gd name="T7" fmla="*/ 3 h 57"/>
                <a:gd name="T8" fmla="*/ 73 w 112"/>
                <a:gd name="T9" fmla="*/ 7 h 57"/>
                <a:gd name="T10" fmla="*/ 67 w 112"/>
                <a:gd name="T11" fmla="*/ 10 h 57"/>
                <a:gd name="T12" fmla="*/ 2 w 112"/>
                <a:gd name="T13" fmla="*/ 56 h 57"/>
                <a:gd name="T14" fmla="*/ 0 60000 65536"/>
                <a:gd name="T15" fmla="*/ 0 60000 65536"/>
                <a:gd name="T16" fmla="*/ 0 60000 65536"/>
                <a:gd name="T17" fmla="*/ 0 60000 65536"/>
                <a:gd name="T18" fmla="*/ 0 60000 65536"/>
                <a:gd name="T19" fmla="*/ 0 60000 65536"/>
                <a:gd name="T20" fmla="*/ 0 60000 65536"/>
                <a:gd name="T21" fmla="*/ 0 w 112"/>
                <a:gd name="T22" fmla="*/ 0 h 57"/>
                <a:gd name="T23" fmla="*/ 112 w 112"/>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57">
                  <a:moveTo>
                    <a:pt x="2" y="56"/>
                  </a:moveTo>
                  <a:lnTo>
                    <a:pt x="0" y="53"/>
                  </a:lnTo>
                  <a:lnTo>
                    <a:pt x="111" y="0"/>
                  </a:lnTo>
                  <a:lnTo>
                    <a:pt x="103" y="3"/>
                  </a:lnTo>
                  <a:lnTo>
                    <a:pt x="105" y="7"/>
                  </a:lnTo>
                  <a:lnTo>
                    <a:pt x="97" y="10"/>
                  </a:lnTo>
                  <a:lnTo>
                    <a:pt x="2" y="5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0" name="Freeform 27">
              <a:extLst>
                <a:ext uri="{FF2B5EF4-FFF2-40B4-BE49-F238E27FC236}">
                  <a16:creationId xmlns:a16="http://schemas.microsoft.com/office/drawing/2014/main" id="{AA556C4D-A14C-DF4D-B1E1-0C749DBB5195}"/>
                </a:ext>
              </a:extLst>
            </p:cNvPr>
            <p:cNvSpPr>
              <a:spLocks/>
            </p:cNvSpPr>
            <p:nvPr/>
          </p:nvSpPr>
          <p:spPr bwMode="auto">
            <a:xfrm>
              <a:off x="2427" y="2764"/>
              <a:ext cx="97" cy="50"/>
            </a:xfrm>
            <a:custGeom>
              <a:avLst/>
              <a:gdLst>
                <a:gd name="T0" fmla="*/ 2 w 106"/>
                <a:gd name="T1" fmla="*/ 49 h 50"/>
                <a:gd name="T2" fmla="*/ 0 w 106"/>
                <a:gd name="T3" fmla="*/ 45 h 50"/>
                <a:gd name="T4" fmla="*/ 67 w 106"/>
                <a:gd name="T5" fmla="*/ 0 h 50"/>
                <a:gd name="T6" fmla="*/ 66 w 106"/>
                <a:gd name="T7" fmla="*/ 0 h 50"/>
                <a:gd name="T8" fmla="*/ 68 w 106"/>
                <a:gd name="T9" fmla="*/ 3 h 50"/>
                <a:gd name="T10" fmla="*/ 67 w 106"/>
                <a:gd name="T11" fmla="*/ 3 h 50"/>
                <a:gd name="T12" fmla="*/ 2 w 106"/>
                <a:gd name="T13" fmla="*/ 49 h 50"/>
                <a:gd name="T14" fmla="*/ 0 60000 65536"/>
                <a:gd name="T15" fmla="*/ 0 60000 65536"/>
                <a:gd name="T16" fmla="*/ 0 60000 65536"/>
                <a:gd name="T17" fmla="*/ 0 60000 65536"/>
                <a:gd name="T18" fmla="*/ 0 60000 65536"/>
                <a:gd name="T19" fmla="*/ 0 60000 65536"/>
                <a:gd name="T20" fmla="*/ 0 60000 65536"/>
                <a:gd name="T21" fmla="*/ 0 w 106"/>
                <a:gd name="T22" fmla="*/ 0 h 50"/>
                <a:gd name="T23" fmla="*/ 106 w 106"/>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50">
                  <a:moveTo>
                    <a:pt x="2" y="49"/>
                  </a:moveTo>
                  <a:lnTo>
                    <a:pt x="0" y="45"/>
                  </a:lnTo>
                  <a:lnTo>
                    <a:pt x="104" y="0"/>
                  </a:lnTo>
                  <a:lnTo>
                    <a:pt x="103" y="0"/>
                  </a:lnTo>
                  <a:lnTo>
                    <a:pt x="105" y="3"/>
                  </a:lnTo>
                  <a:lnTo>
                    <a:pt x="104" y="3"/>
                  </a:lnTo>
                  <a:lnTo>
                    <a:pt x="2" y="4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1" name="Freeform 28">
              <a:extLst>
                <a:ext uri="{FF2B5EF4-FFF2-40B4-BE49-F238E27FC236}">
                  <a16:creationId xmlns:a16="http://schemas.microsoft.com/office/drawing/2014/main" id="{586346FF-8847-3443-954D-FF00CDC226E6}"/>
                </a:ext>
              </a:extLst>
            </p:cNvPr>
            <p:cNvSpPr>
              <a:spLocks/>
            </p:cNvSpPr>
            <p:nvPr/>
          </p:nvSpPr>
          <p:spPr bwMode="auto">
            <a:xfrm>
              <a:off x="2522" y="2684"/>
              <a:ext cx="98" cy="84"/>
            </a:xfrm>
            <a:custGeom>
              <a:avLst/>
              <a:gdLst>
                <a:gd name="T0" fmla="*/ 2 w 107"/>
                <a:gd name="T1" fmla="*/ 83 h 84"/>
                <a:gd name="T2" fmla="*/ 0 w 107"/>
                <a:gd name="T3" fmla="*/ 80 h 84"/>
                <a:gd name="T4" fmla="*/ 65 w 107"/>
                <a:gd name="T5" fmla="*/ 1 h 84"/>
                <a:gd name="T6" fmla="*/ 66 w 107"/>
                <a:gd name="T7" fmla="*/ 0 h 84"/>
                <a:gd name="T8" fmla="*/ 67 w 107"/>
                <a:gd name="T9" fmla="*/ 3 h 84"/>
                <a:gd name="T10" fmla="*/ 69 w 107"/>
                <a:gd name="T11" fmla="*/ 2 h 84"/>
                <a:gd name="T12" fmla="*/ 2 w 107"/>
                <a:gd name="T13" fmla="*/ 83 h 84"/>
                <a:gd name="T14" fmla="*/ 0 60000 65536"/>
                <a:gd name="T15" fmla="*/ 0 60000 65536"/>
                <a:gd name="T16" fmla="*/ 0 60000 65536"/>
                <a:gd name="T17" fmla="*/ 0 60000 65536"/>
                <a:gd name="T18" fmla="*/ 0 60000 65536"/>
                <a:gd name="T19" fmla="*/ 0 60000 65536"/>
                <a:gd name="T20" fmla="*/ 0 60000 65536"/>
                <a:gd name="T21" fmla="*/ 0 w 107"/>
                <a:gd name="T22" fmla="*/ 0 h 84"/>
                <a:gd name="T23" fmla="*/ 107 w 107"/>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84">
                  <a:moveTo>
                    <a:pt x="2" y="83"/>
                  </a:moveTo>
                  <a:lnTo>
                    <a:pt x="0" y="80"/>
                  </a:lnTo>
                  <a:lnTo>
                    <a:pt x="102" y="1"/>
                  </a:lnTo>
                  <a:lnTo>
                    <a:pt x="103" y="0"/>
                  </a:lnTo>
                  <a:lnTo>
                    <a:pt x="104" y="3"/>
                  </a:lnTo>
                  <a:lnTo>
                    <a:pt x="106" y="2"/>
                  </a:lnTo>
                  <a:lnTo>
                    <a:pt x="2" y="8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2" name="Freeform 29">
              <a:extLst>
                <a:ext uri="{FF2B5EF4-FFF2-40B4-BE49-F238E27FC236}">
                  <a16:creationId xmlns:a16="http://schemas.microsoft.com/office/drawing/2014/main" id="{8401FB81-1AF6-FC4B-8D51-7972BE8A8915}"/>
                </a:ext>
              </a:extLst>
            </p:cNvPr>
            <p:cNvSpPr>
              <a:spLocks/>
            </p:cNvSpPr>
            <p:nvPr/>
          </p:nvSpPr>
          <p:spPr bwMode="auto">
            <a:xfrm>
              <a:off x="2617" y="2624"/>
              <a:ext cx="97" cy="64"/>
            </a:xfrm>
            <a:custGeom>
              <a:avLst/>
              <a:gdLst>
                <a:gd name="T0" fmla="*/ 1 w 105"/>
                <a:gd name="T1" fmla="*/ 63 h 64"/>
                <a:gd name="T2" fmla="*/ 0 w 105"/>
                <a:gd name="T3" fmla="*/ 60 h 64"/>
                <a:gd name="T4" fmla="*/ 70 w 105"/>
                <a:gd name="T5" fmla="*/ 0 h 64"/>
                <a:gd name="T6" fmla="*/ 70 w 105"/>
                <a:gd name="T7" fmla="*/ 1 h 64"/>
                <a:gd name="T8" fmla="*/ 70 w 105"/>
                <a:gd name="T9" fmla="*/ 4 h 64"/>
                <a:gd name="T10" fmla="*/ 70 w 105"/>
                <a:gd name="T11" fmla="*/ 5 h 64"/>
                <a:gd name="T12" fmla="*/ 1 w 105"/>
                <a:gd name="T13" fmla="*/ 63 h 64"/>
                <a:gd name="T14" fmla="*/ 0 60000 65536"/>
                <a:gd name="T15" fmla="*/ 0 60000 65536"/>
                <a:gd name="T16" fmla="*/ 0 60000 65536"/>
                <a:gd name="T17" fmla="*/ 0 60000 65536"/>
                <a:gd name="T18" fmla="*/ 0 60000 65536"/>
                <a:gd name="T19" fmla="*/ 0 60000 65536"/>
                <a:gd name="T20" fmla="*/ 0 60000 65536"/>
                <a:gd name="T21" fmla="*/ 0 w 105"/>
                <a:gd name="T22" fmla="*/ 0 h 64"/>
                <a:gd name="T23" fmla="*/ 105 w 105"/>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64">
                  <a:moveTo>
                    <a:pt x="1" y="63"/>
                  </a:moveTo>
                  <a:lnTo>
                    <a:pt x="0" y="60"/>
                  </a:lnTo>
                  <a:lnTo>
                    <a:pt x="104" y="0"/>
                  </a:lnTo>
                  <a:lnTo>
                    <a:pt x="104" y="1"/>
                  </a:lnTo>
                  <a:lnTo>
                    <a:pt x="104" y="4"/>
                  </a:lnTo>
                  <a:lnTo>
                    <a:pt x="104" y="5"/>
                  </a:lnTo>
                  <a:lnTo>
                    <a:pt x="1" y="6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3" name="Freeform 30">
              <a:extLst>
                <a:ext uri="{FF2B5EF4-FFF2-40B4-BE49-F238E27FC236}">
                  <a16:creationId xmlns:a16="http://schemas.microsoft.com/office/drawing/2014/main" id="{C8A378E2-0102-2249-8F9D-244604226D25}"/>
                </a:ext>
              </a:extLst>
            </p:cNvPr>
            <p:cNvSpPr>
              <a:spLocks/>
            </p:cNvSpPr>
            <p:nvPr/>
          </p:nvSpPr>
          <p:spPr bwMode="auto">
            <a:xfrm>
              <a:off x="2713" y="2593"/>
              <a:ext cx="96" cy="36"/>
            </a:xfrm>
            <a:custGeom>
              <a:avLst/>
              <a:gdLst>
                <a:gd name="T0" fmla="*/ 0 w 104"/>
                <a:gd name="T1" fmla="*/ 35 h 36"/>
                <a:gd name="T2" fmla="*/ 0 w 104"/>
                <a:gd name="T3" fmla="*/ 32 h 36"/>
                <a:gd name="T4" fmla="*/ 68 w 104"/>
                <a:gd name="T5" fmla="*/ 0 h 36"/>
                <a:gd name="T6" fmla="*/ 68 w 104"/>
                <a:gd name="T7" fmla="*/ 3 h 36"/>
                <a:gd name="T8" fmla="*/ 69 w 104"/>
                <a:gd name="T9" fmla="*/ 3 h 36"/>
                <a:gd name="T10" fmla="*/ 0 w 104"/>
                <a:gd name="T11" fmla="*/ 35 h 36"/>
                <a:gd name="T12" fmla="*/ 0 60000 65536"/>
                <a:gd name="T13" fmla="*/ 0 60000 65536"/>
                <a:gd name="T14" fmla="*/ 0 60000 65536"/>
                <a:gd name="T15" fmla="*/ 0 60000 65536"/>
                <a:gd name="T16" fmla="*/ 0 60000 65536"/>
                <a:gd name="T17" fmla="*/ 0 60000 65536"/>
                <a:gd name="T18" fmla="*/ 0 w 104"/>
                <a:gd name="T19" fmla="*/ 0 h 36"/>
                <a:gd name="T20" fmla="*/ 104 w 10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4" h="36">
                  <a:moveTo>
                    <a:pt x="0" y="35"/>
                  </a:moveTo>
                  <a:lnTo>
                    <a:pt x="0" y="32"/>
                  </a:lnTo>
                  <a:lnTo>
                    <a:pt x="102" y="0"/>
                  </a:lnTo>
                  <a:lnTo>
                    <a:pt x="102" y="3"/>
                  </a:lnTo>
                  <a:lnTo>
                    <a:pt x="103" y="3"/>
                  </a:lnTo>
                  <a:lnTo>
                    <a:pt x="0" y="3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4" name="Freeform 31">
              <a:extLst>
                <a:ext uri="{FF2B5EF4-FFF2-40B4-BE49-F238E27FC236}">
                  <a16:creationId xmlns:a16="http://schemas.microsoft.com/office/drawing/2014/main" id="{8474B074-5806-3A48-A7F5-C67A78737DA4}"/>
                </a:ext>
              </a:extLst>
            </p:cNvPr>
            <p:cNvSpPr>
              <a:spLocks/>
            </p:cNvSpPr>
            <p:nvPr/>
          </p:nvSpPr>
          <p:spPr bwMode="auto">
            <a:xfrm>
              <a:off x="2807" y="2593"/>
              <a:ext cx="97" cy="14"/>
            </a:xfrm>
            <a:custGeom>
              <a:avLst/>
              <a:gdLst>
                <a:gd name="T0" fmla="*/ 0 w 105"/>
                <a:gd name="T1" fmla="*/ 3 h 14"/>
                <a:gd name="T2" fmla="*/ 0 w 105"/>
                <a:gd name="T3" fmla="*/ 0 h 14"/>
                <a:gd name="T4" fmla="*/ 69 w 105"/>
                <a:gd name="T5" fmla="*/ 10 h 14"/>
                <a:gd name="T6" fmla="*/ 68 w 105"/>
                <a:gd name="T7" fmla="*/ 10 h 14"/>
                <a:gd name="T8" fmla="*/ 70 w 105"/>
                <a:gd name="T9" fmla="*/ 13 h 14"/>
                <a:gd name="T10" fmla="*/ 0 w 105"/>
                <a:gd name="T11" fmla="*/ 3 h 14"/>
                <a:gd name="T12" fmla="*/ 0 60000 65536"/>
                <a:gd name="T13" fmla="*/ 0 60000 65536"/>
                <a:gd name="T14" fmla="*/ 0 60000 65536"/>
                <a:gd name="T15" fmla="*/ 0 60000 65536"/>
                <a:gd name="T16" fmla="*/ 0 60000 65536"/>
                <a:gd name="T17" fmla="*/ 0 60000 65536"/>
                <a:gd name="T18" fmla="*/ 0 w 105"/>
                <a:gd name="T19" fmla="*/ 0 h 14"/>
                <a:gd name="T20" fmla="*/ 105 w 10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5" h="14">
                  <a:moveTo>
                    <a:pt x="0" y="3"/>
                  </a:moveTo>
                  <a:lnTo>
                    <a:pt x="0" y="0"/>
                  </a:lnTo>
                  <a:lnTo>
                    <a:pt x="103" y="10"/>
                  </a:lnTo>
                  <a:lnTo>
                    <a:pt x="102" y="10"/>
                  </a:lnTo>
                  <a:lnTo>
                    <a:pt x="104" y="13"/>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5" name="Freeform 32">
              <a:extLst>
                <a:ext uri="{FF2B5EF4-FFF2-40B4-BE49-F238E27FC236}">
                  <a16:creationId xmlns:a16="http://schemas.microsoft.com/office/drawing/2014/main" id="{14020430-1E12-7F4E-951A-AA4BE556B622}"/>
                </a:ext>
              </a:extLst>
            </p:cNvPr>
            <p:cNvSpPr>
              <a:spLocks/>
            </p:cNvSpPr>
            <p:nvPr/>
          </p:nvSpPr>
          <p:spPr bwMode="auto">
            <a:xfrm>
              <a:off x="2901" y="2513"/>
              <a:ext cx="98" cy="94"/>
            </a:xfrm>
            <a:custGeom>
              <a:avLst/>
              <a:gdLst>
                <a:gd name="T0" fmla="*/ 2 w 106"/>
                <a:gd name="T1" fmla="*/ 93 h 94"/>
                <a:gd name="T2" fmla="*/ 0 w 106"/>
                <a:gd name="T3" fmla="*/ 90 h 94"/>
                <a:gd name="T4" fmla="*/ 69 w 106"/>
                <a:gd name="T5" fmla="*/ 0 h 94"/>
                <a:gd name="T6" fmla="*/ 71 w 106"/>
                <a:gd name="T7" fmla="*/ 4 h 94"/>
                <a:gd name="T8" fmla="*/ 2 w 106"/>
                <a:gd name="T9" fmla="*/ 93 h 94"/>
                <a:gd name="T10" fmla="*/ 0 60000 65536"/>
                <a:gd name="T11" fmla="*/ 0 60000 65536"/>
                <a:gd name="T12" fmla="*/ 0 60000 65536"/>
                <a:gd name="T13" fmla="*/ 0 60000 65536"/>
                <a:gd name="T14" fmla="*/ 0 60000 65536"/>
                <a:gd name="T15" fmla="*/ 0 w 106"/>
                <a:gd name="T16" fmla="*/ 0 h 94"/>
                <a:gd name="T17" fmla="*/ 106 w 106"/>
                <a:gd name="T18" fmla="*/ 94 h 94"/>
              </a:gdLst>
              <a:ahLst/>
              <a:cxnLst>
                <a:cxn ang="T10">
                  <a:pos x="T0" y="T1"/>
                </a:cxn>
                <a:cxn ang="T11">
                  <a:pos x="T2" y="T3"/>
                </a:cxn>
                <a:cxn ang="T12">
                  <a:pos x="T4" y="T5"/>
                </a:cxn>
                <a:cxn ang="T13">
                  <a:pos x="T6" y="T7"/>
                </a:cxn>
                <a:cxn ang="T14">
                  <a:pos x="T8" y="T9"/>
                </a:cxn>
              </a:cxnLst>
              <a:rect l="T15" t="T16" r="T17" b="T18"/>
              <a:pathLst>
                <a:path w="106" h="94">
                  <a:moveTo>
                    <a:pt x="2" y="93"/>
                  </a:moveTo>
                  <a:lnTo>
                    <a:pt x="0" y="90"/>
                  </a:lnTo>
                  <a:lnTo>
                    <a:pt x="103" y="0"/>
                  </a:lnTo>
                  <a:lnTo>
                    <a:pt x="105" y="4"/>
                  </a:lnTo>
                  <a:lnTo>
                    <a:pt x="2" y="9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6" name="Freeform 33">
              <a:extLst>
                <a:ext uri="{FF2B5EF4-FFF2-40B4-BE49-F238E27FC236}">
                  <a16:creationId xmlns:a16="http://schemas.microsoft.com/office/drawing/2014/main" id="{20B10ACE-ACCC-FB4E-9153-8D96CE0C8E36}"/>
                </a:ext>
              </a:extLst>
            </p:cNvPr>
            <p:cNvSpPr>
              <a:spLocks/>
            </p:cNvSpPr>
            <p:nvPr/>
          </p:nvSpPr>
          <p:spPr bwMode="auto">
            <a:xfrm>
              <a:off x="2996" y="2472"/>
              <a:ext cx="98" cy="46"/>
            </a:xfrm>
            <a:custGeom>
              <a:avLst/>
              <a:gdLst>
                <a:gd name="T0" fmla="*/ 2 w 106"/>
                <a:gd name="T1" fmla="*/ 45 h 46"/>
                <a:gd name="T2" fmla="*/ 0 w 106"/>
                <a:gd name="T3" fmla="*/ 41 h 46"/>
                <a:gd name="T4" fmla="*/ 70 w 106"/>
                <a:gd name="T5" fmla="*/ 0 h 46"/>
                <a:gd name="T6" fmla="*/ 69 w 106"/>
                <a:gd name="T7" fmla="*/ 0 h 46"/>
                <a:gd name="T8" fmla="*/ 71 w 106"/>
                <a:gd name="T9" fmla="*/ 3 h 46"/>
                <a:gd name="T10" fmla="*/ 70 w 106"/>
                <a:gd name="T11" fmla="*/ 3 h 46"/>
                <a:gd name="T12" fmla="*/ 2 w 106"/>
                <a:gd name="T13" fmla="*/ 45 h 46"/>
                <a:gd name="T14" fmla="*/ 0 60000 65536"/>
                <a:gd name="T15" fmla="*/ 0 60000 65536"/>
                <a:gd name="T16" fmla="*/ 0 60000 65536"/>
                <a:gd name="T17" fmla="*/ 0 60000 65536"/>
                <a:gd name="T18" fmla="*/ 0 60000 65536"/>
                <a:gd name="T19" fmla="*/ 0 60000 65536"/>
                <a:gd name="T20" fmla="*/ 0 60000 65536"/>
                <a:gd name="T21" fmla="*/ 0 w 106"/>
                <a:gd name="T22" fmla="*/ 0 h 46"/>
                <a:gd name="T23" fmla="*/ 106 w 10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6">
                  <a:moveTo>
                    <a:pt x="2" y="45"/>
                  </a:moveTo>
                  <a:lnTo>
                    <a:pt x="0" y="41"/>
                  </a:lnTo>
                  <a:lnTo>
                    <a:pt x="104" y="0"/>
                  </a:lnTo>
                  <a:lnTo>
                    <a:pt x="103" y="0"/>
                  </a:lnTo>
                  <a:lnTo>
                    <a:pt x="105" y="3"/>
                  </a:lnTo>
                  <a:lnTo>
                    <a:pt x="104" y="3"/>
                  </a:lnTo>
                  <a:lnTo>
                    <a:pt x="2"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7" name="Freeform 34">
              <a:extLst>
                <a:ext uri="{FF2B5EF4-FFF2-40B4-BE49-F238E27FC236}">
                  <a16:creationId xmlns:a16="http://schemas.microsoft.com/office/drawing/2014/main" id="{5B953D49-7709-2C44-9289-CCC6A93F0F66}"/>
                </a:ext>
              </a:extLst>
            </p:cNvPr>
            <p:cNvSpPr>
              <a:spLocks/>
            </p:cNvSpPr>
            <p:nvPr/>
          </p:nvSpPr>
          <p:spPr bwMode="auto">
            <a:xfrm>
              <a:off x="3091" y="2392"/>
              <a:ext cx="98" cy="84"/>
            </a:xfrm>
            <a:custGeom>
              <a:avLst/>
              <a:gdLst>
                <a:gd name="T0" fmla="*/ 2 w 106"/>
                <a:gd name="T1" fmla="*/ 83 h 84"/>
                <a:gd name="T2" fmla="*/ 0 w 106"/>
                <a:gd name="T3" fmla="*/ 80 h 84"/>
                <a:gd name="T4" fmla="*/ 69 w 106"/>
                <a:gd name="T5" fmla="*/ 0 h 84"/>
                <a:gd name="T6" fmla="*/ 71 w 106"/>
                <a:gd name="T7" fmla="*/ 3 h 84"/>
                <a:gd name="T8" fmla="*/ 2 w 106"/>
                <a:gd name="T9" fmla="*/ 83 h 84"/>
                <a:gd name="T10" fmla="*/ 0 60000 65536"/>
                <a:gd name="T11" fmla="*/ 0 60000 65536"/>
                <a:gd name="T12" fmla="*/ 0 60000 65536"/>
                <a:gd name="T13" fmla="*/ 0 60000 65536"/>
                <a:gd name="T14" fmla="*/ 0 60000 65536"/>
                <a:gd name="T15" fmla="*/ 0 w 106"/>
                <a:gd name="T16" fmla="*/ 0 h 84"/>
                <a:gd name="T17" fmla="*/ 106 w 106"/>
                <a:gd name="T18" fmla="*/ 84 h 84"/>
              </a:gdLst>
              <a:ahLst/>
              <a:cxnLst>
                <a:cxn ang="T10">
                  <a:pos x="T0" y="T1"/>
                </a:cxn>
                <a:cxn ang="T11">
                  <a:pos x="T2" y="T3"/>
                </a:cxn>
                <a:cxn ang="T12">
                  <a:pos x="T4" y="T5"/>
                </a:cxn>
                <a:cxn ang="T13">
                  <a:pos x="T6" y="T7"/>
                </a:cxn>
                <a:cxn ang="T14">
                  <a:pos x="T8" y="T9"/>
                </a:cxn>
              </a:cxnLst>
              <a:rect l="T15" t="T16" r="T17" b="T18"/>
              <a:pathLst>
                <a:path w="106" h="84">
                  <a:moveTo>
                    <a:pt x="2" y="83"/>
                  </a:moveTo>
                  <a:lnTo>
                    <a:pt x="0" y="80"/>
                  </a:lnTo>
                  <a:lnTo>
                    <a:pt x="103" y="0"/>
                  </a:lnTo>
                  <a:lnTo>
                    <a:pt x="105" y="3"/>
                  </a:lnTo>
                  <a:lnTo>
                    <a:pt x="2" y="8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8" name="Freeform 35">
              <a:extLst>
                <a:ext uri="{FF2B5EF4-FFF2-40B4-BE49-F238E27FC236}">
                  <a16:creationId xmlns:a16="http://schemas.microsoft.com/office/drawing/2014/main" id="{724B2076-6C54-8342-AD15-287AAC58569E}"/>
                </a:ext>
              </a:extLst>
            </p:cNvPr>
            <p:cNvSpPr>
              <a:spLocks/>
            </p:cNvSpPr>
            <p:nvPr/>
          </p:nvSpPr>
          <p:spPr bwMode="auto">
            <a:xfrm>
              <a:off x="3186" y="2317"/>
              <a:ext cx="98" cy="79"/>
            </a:xfrm>
            <a:custGeom>
              <a:avLst/>
              <a:gdLst>
                <a:gd name="T0" fmla="*/ 2 w 106"/>
                <a:gd name="T1" fmla="*/ 78 h 79"/>
                <a:gd name="T2" fmla="*/ 0 w 106"/>
                <a:gd name="T3" fmla="*/ 75 h 79"/>
                <a:gd name="T4" fmla="*/ 69 w 106"/>
                <a:gd name="T5" fmla="*/ 0 h 79"/>
                <a:gd name="T6" fmla="*/ 71 w 106"/>
                <a:gd name="T7" fmla="*/ 2 h 79"/>
                <a:gd name="T8" fmla="*/ 2 w 106"/>
                <a:gd name="T9" fmla="*/ 78 h 79"/>
                <a:gd name="T10" fmla="*/ 0 60000 65536"/>
                <a:gd name="T11" fmla="*/ 0 60000 65536"/>
                <a:gd name="T12" fmla="*/ 0 60000 65536"/>
                <a:gd name="T13" fmla="*/ 0 60000 65536"/>
                <a:gd name="T14" fmla="*/ 0 60000 65536"/>
                <a:gd name="T15" fmla="*/ 0 w 106"/>
                <a:gd name="T16" fmla="*/ 0 h 79"/>
                <a:gd name="T17" fmla="*/ 106 w 106"/>
                <a:gd name="T18" fmla="*/ 79 h 79"/>
              </a:gdLst>
              <a:ahLst/>
              <a:cxnLst>
                <a:cxn ang="T10">
                  <a:pos x="T0" y="T1"/>
                </a:cxn>
                <a:cxn ang="T11">
                  <a:pos x="T2" y="T3"/>
                </a:cxn>
                <a:cxn ang="T12">
                  <a:pos x="T4" y="T5"/>
                </a:cxn>
                <a:cxn ang="T13">
                  <a:pos x="T6" y="T7"/>
                </a:cxn>
                <a:cxn ang="T14">
                  <a:pos x="T8" y="T9"/>
                </a:cxn>
              </a:cxnLst>
              <a:rect l="T15" t="T16" r="T17" b="T18"/>
              <a:pathLst>
                <a:path w="106" h="79">
                  <a:moveTo>
                    <a:pt x="2" y="78"/>
                  </a:moveTo>
                  <a:lnTo>
                    <a:pt x="0" y="75"/>
                  </a:lnTo>
                  <a:lnTo>
                    <a:pt x="103" y="0"/>
                  </a:lnTo>
                  <a:lnTo>
                    <a:pt x="105" y="2"/>
                  </a:lnTo>
                  <a:lnTo>
                    <a:pt x="2" y="7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39" name="Freeform 36">
              <a:extLst>
                <a:ext uri="{FF2B5EF4-FFF2-40B4-BE49-F238E27FC236}">
                  <a16:creationId xmlns:a16="http://schemas.microsoft.com/office/drawing/2014/main" id="{A970A576-D206-184B-A82B-41BE5A270FAB}"/>
                </a:ext>
              </a:extLst>
            </p:cNvPr>
            <p:cNvSpPr>
              <a:spLocks/>
            </p:cNvSpPr>
            <p:nvPr/>
          </p:nvSpPr>
          <p:spPr bwMode="auto">
            <a:xfrm>
              <a:off x="3281" y="2232"/>
              <a:ext cx="97" cy="88"/>
            </a:xfrm>
            <a:custGeom>
              <a:avLst/>
              <a:gdLst>
                <a:gd name="T0" fmla="*/ 2 w 105"/>
                <a:gd name="T1" fmla="*/ 87 h 88"/>
                <a:gd name="T2" fmla="*/ 0 w 105"/>
                <a:gd name="T3" fmla="*/ 85 h 88"/>
                <a:gd name="T4" fmla="*/ 68 w 105"/>
                <a:gd name="T5" fmla="*/ 0 h 88"/>
                <a:gd name="T6" fmla="*/ 70 w 105"/>
                <a:gd name="T7" fmla="*/ 3 h 88"/>
                <a:gd name="T8" fmla="*/ 2 w 105"/>
                <a:gd name="T9" fmla="*/ 87 h 88"/>
                <a:gd name="T10" fmla="*/ 0 60000 65536"/>
                <a:gd name="T11" fmla="*/ 0 60000 65536"/>
                <a:gd name="T12" fmla="*/ 0 60000 65536"/>
                <a:gd name="T13" fmla="*/ 0 60000 65536"/>
                <a:gd name="T14" fmla="*/ 0 60000 65536"/>
                <a:gd name="T15" fmla="*/ 0 w 105"/>
                <a:gd name="T16" fmla="*/ 0 h 88"/>
                <a:gd name="T17" fmla="*/ 105 w 105"/>
                <a:gd name="T18" fmla="*/ 88 h 88"/>
              </a:gdLst>
              <a:ahLst/>
              <a:cxnLst>
                <a:cxn ang="T10">
                  <a:pos x="T0" y="T1"/>
                </a:cxn>
                <a:cxn ang="T11">
                  <a:pos x="T2" y="T3"/>
                </a:cxn>
                <a:cxn ang="T12">
                  <a:pos x="T4" y="T5"/>
                </a:cxn>
                <a:cxn ang="T13">
                  <a:pos x="T6" y="T7"/>
                </a:cxn>
                <a:cxn ang="T14">
                  <a:pos x="T8" y="T9"/>
                </a:cxn>
              </a:cxnLst>
              <a:rect l="T15" t="T16" r="T17" b="T18"/>
              <a:pathLst>
                <a:path w="105" h="88">
                  <a:moveTo>
                    <a:pt x="2" y="87"/>
                  </a:moveTo>
                  <a:lnTo>
                    <a:pt x="0" y="85"/>
                  </a:lnTo>
                  <a:lnTo>
                    <a:pt x="102" y="0"/>
                  </a:lnTo>
                  <a:lnTo>
                    <a:pt x="104" y="3"/>
                  </a:lnTo>
                  <a:lnTo>
                    <a:pt x="2" y="8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0" name="Freeform 37">
              <a:extLst>
                <a:ext uri="{FF2B5EF4-FFF2-40B4-BE49-F238E27FC236}">
                  <a16:creationId xmlns:a16="http://schemas.microsoft.com/office/drawing/2014/main" id="{B4AA6E8A-5695-BD4F-A191-7B851834DF94}"/>
                </a:ext>
              </a:extLst>
            </p:cNvPr>
            <p:cNvSpPr>
              <a:spLocks/>
            </p:cNvSpPr>
            <p:nvPr/>
          </p:nvSpPr>
          <p:spPr bwMode="auto">
            <a:xfrm>
              <a:off x="3375" y="2135"/>
              <a:ext cx="98" cy="101"/>
            </a:xfrm>
            <a:custGeom>
              <a:avLst/>
              <a:gdLst>
                <a:gd name="T0" fmla="*/ 2 w 106"/>
                <a:gd name="T1" fmla="*/ 100 h 101"/>
                <a:gd name="T2" fmla="*/ 0 w 106"/>
                <a:gd name="T3" fmla="*/ 97 h 101"/>
                <a:gd name="T4" fmla="*/ 70 w 106"/>
                <a:gd name="T5" fmla="*/ 0 h 101"/>
                <a:gd name="T6" fmla="*/ 70 w 106"/>
                <a:gd name="T7" fmla="*/ 3 h 101"/>
                <a:gd name="T8" fmla="*/ 71 w 106"/>
                <a:gd name="T9" fmla="*/ 3 h 101"/>
                <a:gd name="T10" fmla="*/ 2 w 106"/>
                <a:gd name="T11" fmla="*/ 100 h 101"/>
                <a:gd name="T12" fmla="*/ 0 60000 65536"/>
                <a:gd name="T13" fmla="*/ 0 60000 65536"/>
                <a:gd name="T14" fmla="*/ 0 60000 65536"/>
                <a:gd name="T15" fmla="*/ 0 60000 65536"/>
                <a:gd name="T16" fmla="*/ 0 60000 65536"/>
                <a:gd name="T17" fmla="*/ 0 60000 65536"/>
                <a:gd name="T18" fmla="*/ 0 w 106"/>
                <a:gd name="T19" fmla="*/ 0 h 101"/>
                <a:gd name="T20" fmla="*/ 106 w 106"/>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106" h="101">
                  <a:moveTo>
                    <a:pt x="2" y="100"/>
                  </a:moveTo>
                  <a:lnTo>
                    <a:pt x="0" y="97"/>
                  </a:lnTo>
                  <a:lnTo>
                    <a:pt x="104" y="0"/>
                  </a:lnTo>
                  <a:lnTo>
                    <a:pt x="104" y="3"/>
                  </a:lnTo>
                  <a:lnTo>
                    <a:pt x="105" y="3"/>
                  </a:lnTo>
                  <a:lnTo>
                    <a:pt x="2" y="10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1" name="Freeform 38">
              <a:extLst>
                <a:ext uri="{FF2B5EF4-FFF2-40B4-BE49-F238E27FC236}">
                  <a16:creationId xmlns:a16="http://schemas.microsoft.com/office/drawing/2014/main" id="{70C88B9D-BC01-9042-A728-64D2384D3E07}"/>
                </a:ext>
              </a:extLst>
            </p:cNvPr>
            <p:cNvSpPr>
              <a:spLocks/>
            </p:cNvSpPr>
            <p:nvPr/>
          </p:nvSpPr>
          <p:spPr bwMode="auto">
            <a:xfrm>
              <a:off x="3471" y="2124"/>
              <a:ext cx="97" cy="15"/>
            </a:xfrm>
            <a:custGeom>
              <a:avLst/>
              <a:gdLst>
                <a:gd name="T0" fmla="*/ 0 w 105"/>
                <a:gd name="T1" fmla="*/ 14 h 15"/>
                <a:gd name="T2" fmla="*/ 0 w 105"/>
                <a:gd name="T3" fmla="*/ 11 h 15"/>
                <a:gd name="T4" fmla="*/ 68 w 105"/>
                <a:gd name="T5" fmla="*/ 0 h 15"/>
                <a:gd name="T6" fmla="*/ 70 w 105"/>
                <a:gd name="T7" fmla="*/ 3 h 15"/>
                <a:gd name="T8" fmla="*/ 69 w 105"/>
                <a:gd name="T9" fmla="*/ 3 h 15"/>
                <a:gd name="T10" fmla="*/ 0 w 105"/>
                <a:gd name="T11" fmla="*/ 14 h 15"/>
                <a:gd name="T12" fmla="*/ 0 60000 65536"/>
                <a:gd name="T13" fmla="*/ 0 60000 65536"/>
                <a:gd name="T14" fmla="*/ 0 60000 65536"/>
                <a:gd name="T15" fmla="*/ 0 60000 65536"/>
                <a:gd name="T16" fmla="*/ 0 60000 65536"/>
                <a:gd name="T17" fmla="*/ 0 60000 65536"/>
                <a:gd name="T18" fmla="*/ 0 w 105"/>
                <a:gd name="T19" fmla="*/ 0 h 15"/>
                <a:gd name="T20" fmla="*/ 105 w 10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05" h="15">
                  <a:moveTo>
                    <a:pt x="0" y="14"/>
                  </a:moveTo>
                  <a:lnTo>
                    <a:pt x="0" y="11"/>
                  </a:lnTo>
                  <a:lnTo>
                    <a:pt x="102" y="0"/>
                  </a:lnTo>
                  <a:lnTo>
                    <a:pt x="104" y="3"/>
                  </a:lnTo>
                  <a:lnTo>
                    <a:pt x="103" y="3"/>
                  </a:lnTo>
                  <a:lnTo>
                    <a:pt x="0" y="1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2" name="Freeform 39">
              <a:extLst>
                <a:ext uri="{FF2B5EF4-FFF2-40B4-BE49-F238E27FC236}">
                  <a16:creationId xmlns:a16="http://schemas.microsoft.com/office/drawing/2014/main" id="{B953D9C3-B8E8-8847-B3CD-81BC88D34684}"/>
                </a:ext>
              </a:extLst>
            </p:cNvPr>
            <p:cNvSpPr>
              <a:spLocks/>
            </p:cNvSpPr>
            <p:nvPr/>
          </p:nvSpPr>
          <p:spPr bwMode="auto">
            <a:xfrm>
              <a:off x="3566" y="2030"/>
              <a:ext cx="97" cy="98"/>
            </a:xfrm>
            <a:custGeom>
              <a:avLst/>
              <a:gdLst>
                <a:gd name="T0" fmla="*/ 2 w 106"/>
                <a:gd name="T1" fmla="*/ 97 h 98"/>
                <a:gd name="T2" fmla="*/ 0 w 106"/>
                <a:gd name="T3" fmla="*/ 94 h 98"/>
                <a:gd name="T4" fmla="*/ 66 w 106"/>
                <a:gd name="T5" fmla="*/ 0 h 98"/>
                <a:gd name="T6" fmla="*/ 68 w 106"/>
                <a:gd name="T7" fmla="*/ 2 h 98"/>
                <a:gd name="T8" fmla="*/ 2 w 106"/>
                <a:gd name="T9" fmla="*/ 97 h 98"/>
                <a:gd name="T10" fmla="*/ 0 60000 65536"/>
                <a:gd name="T11" fmla="*/ 0 60000 65536"/>
                <a:gd name="T12" fmla="*/ 0 60000 65536"/>
                <a:gd name="T13" fmla="*/ 0 60000 65536"/>
                <a:gd name="T14" fmla="*/ 0 60000 65536"/>
                <a:gd name="T15" fmla="*/ 0 w 106"/>
                <a:gd name="T16" fmla="*/ 0 h 98"/>
                <a:gd name="T17" fmla="*/ 106 w 106"/>
                <a:gd name="T18" fmla="*/ 98 h 98"/>
              </a:gdLst>
              <a:ahLst/>
              <a:cxnLst>
                <a:cxn ang="T10">
                  <a:pos x="T0" y="T1"/>
                </a:cxn>
                <a:cxn ang="T11">
                  <a:pos x="T2" y="T3"/>
                </a:cxn>
                <a:cxn ang="T12">
                  <a:pos x="T4" y="T5"/>
                </a:cxn>
                <a:cxn ang="T13">
                  <a:pos x="T6" y="T7"/>
                </a:cxn>
                <a:cxn ang="T14">
                  <a:pos x="T8" y="T9"/>
                </a:cxn>
              </a:cxnLst>
              <a:rect l="T15" t="T16" r="T17" b="T18"/>
              <a:pathLst>
                <a:path w="106" h="98">
                  <a:moveTo>
                    <a:pt x="2" y="97"/>
                  </a:moveTo>
                  <a:lnTo>
                    <a:pt x="0" y="94"/>
                  </a:lnTo>
                  <a:lnTo>
                    <a:pt x="103" y="0"/>
                  </a:lnTo>
                  <a:lnTo>
                    <a:pt x="105" y="2"/>
                  </a:lnTo>
                  <a:lnTo>
                    <a:pt x="2" y="9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3" name="Freeform 40">
              <a:extLst>
                <a:ext uri="{FF2B5EF4-FFF2-40B4-BE49-F238E27FC236}">
                  <a16:creationId xmlns:a16="http://schemas.microsoft.com/office/drawing/2014/main" id="{FB28FE27-108A-1A41-84E1-9581B68C98A9}"/>
                </a:ext>
              </a:extLst>
            </p:cNvPr>
            <p:cNvSpPr>
              <a:spLocks/>
            </p:cNvSpPr>
            <p:nvPr/>
          </p:nvSpPr>
          <p:spPr bwMode="auto">
            <a:xfrm>
              <a:off x="3661" y="1888"/>
              <a:ext cx="98" cy="145"/>
            </a:xfrm>
            <a:custGeom>
              <a:avLst/>
              <a:gdLst>
                <a:gd name="T0" fmla="*/ 2 w 107"/>
                <a:gd name="T1" fmla="*/ 144 h 145"/>
                <a:gd name="T2" fmla="*/ 0 w 107"/>
                <a:gd name="T3" fmla="*/ 142 h 145"/>
                <a:gd name="T4" fmla="*/ 65 w 107"/>
                <a:gd name="T5" fmla="*/ 1 h 145"/>
                <a:gd name="T6" fmla="*/ 65 w 107"/>
                <a:gd name="T7" fmla="*/ 0 h 145"/>
                <a:gd name="T8" fmla="*/ 67 w 107"/>
                <a:gd name="T9" fmla="*/ 2 h 145"/>
                <a:gd name="T10" fmla="*/ 69 w 107"/>
                <a:gd name="T11" fmla="*/ 0 h 145"/>
                <a:gd name="T12" fmla="*/ 2 w 107"/>
                <a:gd name="T13" fmla="*/ 144 h 145"/>
                <a:gd name="T14" fmla="*/ 0 60000 65536"/>
                <a:gd name="T15" fmla="*/ 0 60000 65536"/>
                <a:gd name="T16" fmla="*/ 0 60000 65536"/>
                <a:gd name="T17" fmla="*/ 0 60000 65536"/>
                <a:gd name="T18" fmla="*/ 0 60000 65536"/>
                <a:gd name="T19" fmla="*/ 0 60000 65536"/>
                <a:gd name="T20" fmla="*/ 0 60000 65536"/>
                <a:gd name="T21" fmla="*/ 0 w 107"/>
                <a:gd name="T22" fmla="*/ 0 h 145"/>
                <a:gd name="T23" fmla="*/ 107 w 107"/>
                <a:gd name="T24" fmla="*/ 145 h 1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45">
                  <a:moveTo>
                    <a:pt x="2" y="144"/>
                  </a:moveTo>
                  <a:lnTo>
                    <a:pt x="0" y="142"/>
                  </a:lnTo>
                  <a:lnTo>
                    <a:pt x="101" y="1"/>
                  </a:lnTo>
                  <a:lnTo>
                    <a:pt x="102" y="0"/>
                  </a:lnTo>
                  <a:lnTo>
                    <a:pt x="104" y="2"/>
                  </a:lnTo>
                  <a:lnTo>
                    <a:pt x="106" y="0"/>
                  </a:lnTo>
                  <a:lnTo>
                    <a:pt x="2" y="14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4" name="Freeform 41">
              <a:extLst>
                <a:ext uri="{FF2B5EF4-FFF2-40B4-BE49-F238E27FC236}">
                  <a16:creationId xmlns:a16="http://schemas.microsoft.com/office/drawing/2014/main" id="{42B30524-0AF9-4549-B506-D198E208BF19}"/>
                </a:ext>
              </a:extLst>
            </p:cNvPr>
            <p:cNvSpPr>
              <a:spLocks/>
            </p:cNvSpPr>
            <p:nvPr/>
          </p:nvSpPr>
          <p:spPr bwMode="auto">
            <a:xfrm>
              <a:off x="3755" y="1779"/>
              <a:ext cx="101" cy="112"/>
            </a:xfrm>
            <a:custGeom>
              <a:avLst/>
              <a:gdLst>
                <a:gd name="T0" fmla="*/ 2 w 110"/>
                <a:gd name="T1" fmla="*/ 111 h 112"/>
                <a:gd name="T2" fmla="*/ 0 w 110"/>
                <a:gd name="T3" fmla="*/ 109 h 112"/>
                <a:gd name="T4" fmla="*/ 71 w 110"/>
                <a:gd name="T5" fmla="*/ 0 h 112"/>
                <a:gd name="T6" fmla="*/ 67 w 110"/>
                <a:gd name="T7" fmla="*/ 6 h 112"/>
                <a:gd name="T8" fmla="*/ 68 w 110"/>
                <a:gd name="T9" fmla="*/ 8 h 112"/>
                <a:gd name="T10" fmla="*/ 65 w 110"/>
                <a:gd name="T11" fmla="*/ 14 h 112"/>
                <a:gd name="T12" fmla="*/ 2 w 110"/>
                <a:gd name="T13" fmla="*/ 111 h 112"/>
                <a:gd name="T14" fmla="*/ 0 60000 65536"/>
                <a:gd name="T15" fmla="*/ 0 60000 65536"/>
                <a:gd name="T16" fmla="*/ 0 60000 65536"/>
                <a:gd name="T17" fmla="*/ 0 60000 65536"/>
                <a:gd name="T18" fmla="*/ 0 60000 65536"/>
                <a:gd name="T19" fmla="*/ 0 60000 65536"/>
                <a:gd name="T20" fmla="*/ 0 60000 65536"/>
                <a:gd name="T21" fmla="*/ 0 w 110"/>
                <a:gd name="T22" fmla="*/ 0 h 112"/>
                <a:gd name="T23" fmla="*/ 110 w 110"/>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112">
                  <a:moveTo>
                    <a:pt x="2" y="111"/>
                  </a:moveTo>
                  <a:lnTo>
                    <a:pt x="0" y="109"/>
                  </a:lnTo>
                  <a:lnTo>
                    <a:pt x="109" y="0"/>
                  </a:lnTo>
                  <a:lnTo>
                    <a:pt x="103" y="6"/>
                  </a:lnTo>
                  <a:lnTo>
                    <a:pt x="105" y="8"/>
                  </a:lnTo>
                  <a:lnTo>
                    <a:pt x="100" y="14"/>
                  </a:lnTo>
                  <a:lnTo>
                    <a:pt x="2" y="11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5" name="Freeform 42">
              <a:extLst>
                <a:ext uri="{FF2B5EF4-FFF2-40B4-BE49-F238E27FC236}">
                  <a16:creationId xmlns:a16="http://schemas.microsoft.com/office/drawing/2014/main" id="{4754EB46-C035-EF4B-81C6-E6A8D514EB29}"/>
                </a:ext>
              </a:extLst>
            </p:cNvPr>
            <p:cNvSpPr>
              <a:spLocks/>
            </p:cNvSpPr>
            <p:nvPr/>
          </p:nvSpPr>
          <p:spPr bwMode="auto">
            <a:xfrm>
              <a:off x="3850" y="1688"/>
              <a:ext cx="98" cy="100"/>
            </a:xfrm>
            <a:custGeom>
              <a:avLst/>
              <a:gdLst>
                <a:gd name="T0" fmla="*/ 2 w 106"/>
                <a:gd name="T1" fmla="*/ 99 h 100"/>
                <a:gd name="T2" fmla="*/ 0 w 106"/>
                <a:gd name="T3" fmla="*/ 97 h 100"/>
                <a:gd name="T4" fmla="*/ 69 w 106"/>
                <a:gd name="T5" fmla="*/ 0 h 100"/>
                <a:gd name="T6" fmla="*/ 71 w 106"/>
                <a:gd name="T7" fmla="*/ 3 h 100"/>
                <a:gd name="T8" fmla="*/ 2 w 106"/>
                <a:gd name="T9" fmla="*/ 99 h 100"/>
                <a:gd name="T10" fmla="*/ 0 60000 65536"/>
                <a:gd name="T11" fmla="*/ 0 60000 65536"/>
                <a:gd name="T12" fmla="*/ 0 60000 65536"/>
                <a:gd name="T13" fmla="*/ 0 60000 65536"/>
                <a:gd name="T14" fmla="*/ 0 60000 65536"/>
                <a:gd name="T15" fmla="*/ 0 w 106"/>
                <a:gd name="T16" fmla="*/ 0 h 100"/>
                <a:gd name="T17" fmla="*/ 106 w 106"/>
                <a:gd name="T18" fmla="*/ 100 h 100"/>
              </a:gdLst>
              <a:ahLst/>
              <a:cxnLst>
                <a:cxn ang="T10">
                  <a:pos x="T0" y="T1"/>
                </a:cxn>
                <a:cxn ang="T11">
                  <a:pos x="T2" y="T3"/>
                </a:cxn>
                <a:cxn ang="T12">
                  <a:pos x="T4" y="T5"/>
                </a:cxn>
                <a:cxn ang="T13">
                  <a:pos x="T6" y="T7"/>
                </a:cxn>
                <a:cxn ang="T14">
                  <a:pos x="T8" y="T9"/>
                </a:cxn>
              </a:cxnLst>
              <a:rect l="T15" t="T16" r="T17" b="T18"/>
              <a:pathLst>
                <a:path w="106" h="100">
                  <a:moveTo>
                    <a:pt x="2" y="99"/>
                  </a:moveTo>
                  <a:lnTo>
                    <a:pt x="0" y="97"/>
                  </a:lnTo>
                  <a:lnTo>
                    <a:pt x="103" y="0"/>
                  </a:lnTo>
                  <a:lnTo>
                    <a:pt x="105" y="3"/>
                  </a:lnTo>
                  <a:lnTo>
                    <a:pt x="2" y="9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6" name="Freeform 43">
              <a:extLst>
                <a:ext uri="{FF2B5EF4-FFF2-40B4-BE49-F238E27FC236}">
                  <a16:creationId xmlns:a16="http://schemas.microsoft.com/office/drawing/2014/main" id="{B07D717B-2768-1D4B-89F9-EE957D9A6214}"/>
                </a:ext>
              </a:extLst>
            </p:cNvPr>
            <p:cNvSpPr>
              <a:spLocks/>
            </p:cNvSpPr>
            <p:nvPr/>
          </p:nvSpPr>
          <p:spPr bwMode="auto">
            <a:xfrm>
              <a:off x="3945" y="1609"/>
              <a:ext cx="98" cy="83"/>
            </a:xfrm>
            <a:custGeom>
              <a:avLst/>
              <a:gdLst>
                <a:gd name="T0" fmla="*/ 2 w 106"/>
                <a:gd name="T1" fmla="*/ 82 h 83"/>
                <a:gd name="T2" fmla="*/ 0 w 106"/>
                <a:gd name="T3" fmla="*/ 79 h 83"/>
                <a:gd name="T4" fmla="*/ 69 w 106"/>
                <a:gd name="T5" fmla="*/ 0 h 83"/>
                <a:gd name="T6" fmla="*/ 71 w 106"/>
                <a:gd name="T7" fmla="*/ 3 h 83"/>
                <a:gd name="T8" fmla="*/ 2 w 106"/>
                <a:gd name="T9" fmla="*/ 82 h 83"/>
                <a:gd name="T10" fmla="*/ 0 60000 65536"/>
                <a:gd name="T11" fmla="*/ 0 60000 65536"/>
                <a:gd name="T12" fmla="*/ 0 60000 65536"/>
                <a:gd name="T13" fmla="*/ 0 60000 65536"/>
                <a:gd name="T14" fmla="*/ 0 60000 65536"/>
                <a:gd name="T15" fmla="*/ 0 w 106"/>
                <a:gd name="T16" fmla="*/ 0 h 83"/>
                <a:gd name="T17" fmla="*/ 106 w 106"/>
                <a:gd name="T18" fmla="*/ 83 h 83"/>
              </a:gdLst>
              <a:ahLst/>
              <a:cxnLst>
                <a:cxn ang="T10">
                  <a:pos x="T0" y="T1"/>
                </a:cxn>
                <a:cxn ang="T11">
                  <a:pos x="T2" y="T3"/>
                </a:cxn>
                <a:cxn ang="T12">
                  <a:pos x="T4" y="T5"/>
                </a:cxn>
                <a:cxn ang="T13">
                  <a:pos x="T6" y="T7"/>
                </a:cxn>
                <a:cxn ang="T14">
                  <a:pos x="T8" y="T9"/>
                </a:cxn>
              </a:cxnLst>
              <a:rect l="T15" t="T16" r="T17" b="T18"/>
              <a:pathLst>
                <a:path w="106" h="83">
                  <a:moveTo>
                    <a:pt x="2" y="82"/>
                  </a:moveTo>
                  <a:lnTo>
                    <a:pt x="0" y="79"/>
                  </a:lnTo>
                  <a:lnTo>
                    <a:pt x="103" y="0"/>
                  </a:lnTo>
                  <a:lnTo>
                    <a:pt x="105" y="3"/>
                  </a:lnTo>
                  <a:lnTo>
                    <a:pt x="2" y="8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7" name="Freeform 44">
              <a:extLst>
                <a:ext uri="{FF2B5EF4-FFF2-40B4-BE49-F238E27FC236}">
                  <a16:creationId xmlns:a16="http://schemas.microsoft.com/office/drawing/2014/main" id="{69DFEB60-057E-4442-8CD6-B6C9CAAEA308}"/>
                </a:ext>
              </a:extLst>
            </p:cNvPr>
            <p:cNvSpPr>
              <a:spLocks/>
            </p:cNvSpPr>
            <p:nvPr/>
          </p:nvSpPr>
          <p:spPr bwMode="auto">
            <a:xfrm>
              <a:off x="4040" y="1541"/>
              <a:ext cx="98" cy="72"/>
            </a:xfrm>
            <a:custGeom>
              <a:avLst/>
              <a:gdLst>
                <a:gd name="T0" fmla="*/ 2 w 106"/>
                <a:gd name="T1" fmla="*/ 71 h 72"/>
                <a:gd name="T2" fmla="*/ 0 w 106"/>
                <a:gd name="T3" fmla="*/ 68 h 72"/>
                <a:gd name="T4" fmla="*/ 69 w 106"/>
                <a:gd name="T5" fmla="*/ 0 h 72"/>
                <a:gd name="T6" fmla="*/ 71 w 106"/>
                <a:gd name="T7" fmla="*/ 2 h 72"/>
                <a:gd name="T8" fmla="*/ 2 w 106"/>
                <a:gd name="T9" fmla="*/ 71 h 72"/>
                <a:gd name="T10" fmla="*/ 0 60000 65536"/>
                <a:gd name="T11" fmla="*/ 0 60000 65536"/>
                <a:gd name="T12" fmla="*/ 0 60000 65536"/>
                <a:gd name="T13" fmla="*/ 0 60000 65536"/>
                <a:gd name="T14" fmla="*/ 0 60000 65536"/>
                <a:gd name="T15" fmla="*/ 0 w 106"/>
                <a:gd name="T16" fmla="*/ 0 h 72"/>
                <a:gd name="T17" fmla="*/ 106 w 106"/>
                <a:gd name="T18" fmla="*/ 72 h 72"/>
              </a:gdLst>
              <a:ahLst/>
              <a:cxnLst>
                <a:cxn ang="T10">
                  <a:pos x="T0" y="T1"/>
                </a:cxn>
                <a:cxn ang="T11">
                  <a:pos x="T2" y="T3"/>
                </a:cxn>
                <a:cxn ang="T12">
                  <a:pos x="T4" y="T5"/>
                </a:cxn>
                <a:cxn ang="T13">
                  <a:pos x="T6" y="T7"/>
                </a:cxn>
                <a:cxn ang="T14">
                  <a:pos x="T8" y="T9"/>
                </a:cxn>
              </a:cxnLst>
              <a:rect l="T15" t="T16" r="T17" b="T18"/>
              <a:pathLst>
                <a:path w="106" h="72">
                  <a:moveTo>
                    <a:pt x="2" y="71"/>
                  </a:moveTo>
                  <a:lnTo>
                    <a:pt x="0" y="68"/>
                  </a:lnTo>
                  <a:lnTo>
                    <a:pt x="103" y="0"/>
                  </a:lnTo>
                  <a:lnTo>
                    <a:pt x="105" y="2"/>
                  </a:lnTo>
                  <a:lnTo>
                    <a:pt x="2" y="7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8" name="Freeform 45">
              <a:extLst>
                <a:ext uri="{FF2B5EF4-FFF2-40B4-BE49-F238E27FC236}">
                  <a16:creationId xmlns:a16="http://schemas.microsoft.com/office/drawing/2014/main" id="{9EF7F927-C6C0-9949-926A-518A49228863}"/>
                </a:ext>
              </a:extLst>
            </p:cNvPr>
            <p:cNvSpPr>
              <a:spLocks/>
            </p:cNvSpPr>
            <p:nvPr/>
          </p:nvSpPr>
          <p:spPr bwMode="auto">
            <a:xfrm>
              <a:off x="4135" y="1464"/>
              <a:ext cx="98" cy="80"/>
            </a:xfrm>
            <a:custGeom>
              <a:avLst/>
              <a:gdLst>
                <a:gd name="T0" fmla="*/ 2 w 106"/>
                <a:gd name="T1" fmla="*/ 79 h 80"/>
                <a:gd name="T2" fmla="*/ 0 w 106"/>
                <a:gd name="T3" fmla="*/ 77 h 80"/>
                <a:gd name="T4" fmla="*/ 69 w 106"/>
                <a:gd name="T5" fmla="*/ 0 h 80"/>
                <a:gd name="T6" fmla="*/ 71 w 106"/>
                <a:gd name="T7" fmla="*/ 3 h 80"/>
                <a:gd name="T8" fmla="*/ 2 w 106"/>
                <a:gd name="T9" fmla="*/ 79 h 80"/>
                <a:gd name="T10" fmla="*/ 0 60000 65536"/>
                <a:gd name="T11" fmla="*/ 0 60000 65536"/>
                <a:gd name="T12" fmla="*/ 0 60000 65536"/>
                <a:gd name="T13" fmla="*/ 0 60000 65536"/>
                <a:gd name="T14" fmla="*/ 0 60000 65536"/>
                <a:gd name="T15" fmla="*/ 0 w 106"/>
                <a:gd name="T16" fmla="*/ 0 h 80"/>
                <a:gd name="T17" fmla="*/ 106 w 106"/>
                <a:gd name="T18" fmla="*/ 80 h 80"/>
              </a:gdLst>
              <a:ahLst/>
              <a:cxnLst>
                <a:cxn ang="T10">
                  <a:pos x="T0" y="T1"/>
                </a:cxn>
                <a:cxn ang="T11">
                  <a:pos x="T2" y="T3"/>
                </a:cxn>
                <a:cxn ang="T12">
                  <a:pos x="T4" y="T5"/>
                </a:cxn>
                <a:cxn ang="T13">
                  <a:pos x="T6" y="T7"/>
                </a:cxn>
                <a:cxn ang="T14">
                  <a:pos x="T8" y="T9"/>
                </a:cxn>
              </a:cxnLst>
              <a:rect l="T15" t="T16" r="T17" b="T18"/>
              <a:pathLst>
                <a:path w="106" h="80">
                  <a:moveTo>
                    <a:pt x="2" y="79"/>
                  </a:moveTo>
                  <a:lnTo>
                    <a:pt x="0" y="77"/>
                  </a:lnTo>
                  <a:lnTo>
                    <a:pt x="103" y="0"/>
                  </a:lnTo>
                  <a:lnTo>
                    <a:pt x="105" y="3"/>
                  </a:lnTo>
                  <a:lnTo>
                    <a:pt x="2" y="7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49" name="Freeform 46">
              <a:extLst>
                <a:ext uri="{FF2B5EF4-FFF2-40B4-BE49-F238E27FC236}">
                  <a16:creationId xmlns:a16="http://schemas.microsoft.com/office/drawing/2014/main" id="{8DFBA728-B77F-CE4D-B759-760F516386A2}"/>
                </a:ext>
              </a:extLst>
            </p:cNvPr>
            <p:cNvSpPr>
              <a:spLocks/>
            </p:cNvSpPr>
            <p:nvPr/>
          </p:nvSpPr>
          <p:spPr bwMode="auto">
            <a:xfrm>
              <a:off x="4230" y="1394"/>
              <a:ext cx="98" cy="74"/>
            </a:xfrm>
            <a:custGeom>
              <a:avLst/>
              <a:gdLst>
                <a:gd name="T0" fmla="*/ 2 w 106"/>
                <a:gd name="T1" fmla="*/ 73 h 74"/>
                <a:gd name="T2" fmla="*/ 0 w 106"/>
                <a:gd name="T3" fmla="*/ 70 h 74"/>
                <a:gd name="T4" fmla="*/ 68 w 106"/>
                <a:gd name="T5" fmla="*/ 0 h 74"/>
                <a:gd name="T6" fmla="*/ 71 w 106"/>
                <a:gd name="T7" fmla="*/ 2 h 74"/>
                <a:gd name="T8" fmla="*/ 71 w 106"/>
                <a:gd name="T9" fmla="*/ 3 h 74"/>
                <a:gd name="T10" fmla="*/ 2 w 106"/>
                <a:gd name="T11" fmla="*/ 73 h 74"/>
                <a:gd name="T12" fmla="*/ 0 60000 65536"/>
                <a:gd name="T13" fmla="*/ 0 60000 65536"/>
                <a:gd name="T14" fmla="*/ 0 60000 65536"/>
                <a:gd name="T15" fmla="*/ 0 60000 65536"/>
                <a:gd name="T16" fmla="*/ 0 60000 65536"/>
                <a:gd name="T17" fmla="*/ 0 60000 65536"/>
                <a:gd name="T18" fmla="*/ 0 w 106"/>
                <a:gd name="T19" fmla="*/ 0 h 74"/>
                <a:gd name="T20" fmla="*/ 106 w 106"/>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106" h="74">
                  <a:moveTo>
                    <a:pt x="2" y="73"/>
                  </a:moveTo>
                  <a:lnTo>
                    <a:pt x="0" y="70"/>
                  </a:lnTo>
                  <a:lnTo>
                    <a:pt x="102" y="0"/>
                  </a:lnTo>
                  <a:lnTo>
                    <a:pt x="105" y="2"/>
                  </a:lnTo>
                  <a:lnTo>
                    <a:pt x="105" y="3"/>
                  </a:lnTo>
                  <a:lnTo>
                    <a:pt x="2" y="7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0" name="Freeform 47">
              <a:extLst>
                <a:ext uri="{FF2B5EF4-FFF2-40B4-BE49-F238E27FC236}">
                  <a16:creationId xmlns:a16="http://schemas.microsoft.com/office/drawing/2014/main" id="{996FBF2E-6FE0-984D-B82F-4058BD6DF44E}"/>
                </a:ext>
              </a:extLst>
            </p:cNvPr>
            <p:cNvSpPr>
              <a:spLocks/>
            </p:cNvSpPr>
            <p:nvPr/>
          </p:nvSpPr>
          <p:spPr bwMode="auto">
            <a:xfrm>
              <a:off x="4324" y="1209"/>
              <a:ext cx="98" cy="188"/>
            </a:xfrm>
            <a:custGeom>
              <a:avLst/>
              <a:gdLst>
                <a:gd name="T0" fmla="*/ 3 w 106"/>
                <a:gd name="T1" fmla="*/ 187 h 188"/>
                <a:gd name="T2" fmla="*/ 0 w 106"/>
                <a:gd name="T3" fmla="*/ 185 h 188"/>
                <a:gd name="T4" fmla="*/ 70 w 106"/>
                <a:gd name="T5" fmla="*/ 0 h 188"/>
                <a:gd name="T6" fmla="*/ 71 w 106"/>
                <a:gd name="T7" fmla="*/ 3 h 188"/>
                <a:gd name="T8" fmla="*/ 3 w 106"/>
                <a:gd name="T9" fmla="*/ 187 h 188"/>
                <a:gd name="T10" fmla="*/ 0 60000 65536"/>
                <a:gd name="T11" fmla="*/ 0 60000 65536"/>
                <a:gd name="T12" fmla="*/ 0 60000 65536"/>
                <a:gd name="T13" fmla="*/ 0 60000 65536"/>
                <a:gd name="T14" fmla="*/ 0 60000 65536"/>
                <a:gd name="T15" fmla="*/ 0 w 106"/>
                <a:gd name="T16" fmla="*/ 0 h 188"/>
                <a:gd name="T17" fmla="*/ 106 w 106"/>
                <a:gd name="T18" fmla="*/ 188 h 188"/>
              </a:gdLst>
              <a:ahLst/>
              <a:cxnLst>
                <a:cxn ang="T10">
                  <a:pos x="T0" y="T1"/>
                </a:cxn>
                <a:cxn ang="T11">
                  <a:pos x="T2" y="T3"/>
                </a:cxn>
                <a:cxn ang="T12">
                  <a:pos x="T4" y="T5"/>
                </a:cxn>
                <a:cxn ang="T13">
                  <a:pos x="T6" y="T7"/>
                </a:cxn>
                <a:cxn ang="T14">
                  <a:pos x="T8" y="T9"/>
                </a:cxn>
              </a:cxnLst>
              <a:rect l="T15" t="T16" r="T17" b="T18"/>
              <a:pathLst>
                <a:path w="106" h="188">
                  <a:moveTo>
                    <a:pt x="3" y="187"/>
                  </a:moveTo>
                  <a:lnTo>
                    <a:pt x="0" y="185"/>
                  </a:lnTo>
                  <a:lnTo>
                    <a:pt x="104" y="0"/>
                  </a:lnTo>
                  <a:lnTo>
                    <a:pt x="105" y="3"/>
                  </a:lnTo>
                  <a:lnTo>
                    <a:pt x="3" y="18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1" name="Freeform 48">
              <a:extLst>
                <a:ext uri="{FF2B5EF4-FFF2-40B4-BE49-F238E27FC236}">
                  <a16:creationId xmlns:a16="http://schemas.microsoft.com/office/drawing/2014/main" id="{087EFEE5-35BA-2644-8555-0D4809AC87ED}"/>
                </a:ext>
              </a:extLst>
            </p:cNvPr>
            <p:cNvSpPr>
              <a:spLocks/>
            </p:cNvSpPr>
            <p:nvPr/>
          </p:nvSpPr>
          <p:spPr bwMode="auto">
            <a:xfrm>
              <a:off x="4420" y="1165"/>
              <a:ext cx="97" cy="48"/>
            </a:xfrm>
            <a:custGeom>
              <a:avLst/>
              <a:gdLst>
                <a:gd name="T0" fmla="*/ 1 w 105"/>
                <a:gd name="T1" fmla="*/ 47 h 48"/>
                <a:gd name="T2" fmla="*/ 0 w 105"/>
                <a:gd name="T3" fmla="*/ 44 h 48"/>
                <a:gd name="T4" fmla="*/ 68 w 105"/>
                <a:gd name="T5" fmla="*/ 0 h 48"/>
                <a:gd name="T6" fmla="*/ 70 w 105"/>
                <a:gd name="T7" fmla="*/ 4 h 48"/>
                <a:gd name="T8" fmla="*/ 1 w 105"/>
                <a:gd name="T9" fmla="*/ 47 h 48"/>
                <a:gd name="T10" fmla="*/ 0 60000 65536"/>
                <a:gd name="T11" fmla="*/ 0 60000 65536"/>
                <a:gd name="T12" fmla="*/ 0 60000 65536"/>
                <a:gd name="T13" fmla="*/ 0 60000 65536"/>
                <a:gd name="T14" fmla="*/ 0 60000 65536"/>
                <a:gd name="T15" fmla="*/ 0 w 105"/>
                <a:gd name="T16" fmla="*/ 0 h 48"/>
                <a:gd name="T17" fmla="*/ 105 w 105"/>
                <a:gd name="T18" fmla="*/ 48 h 48"/>
              </a:gdLst>
              <a:ahLst/>
              <a:cxnLst>
                <a:cxn ang="T10">
                  <a:pos x="T0" y="T1"/>
                </a:cxn>
                <a:cxn ang="T11">
                  <a:pos x="T2" y="T3"/>
                </a:cxn>
                <a:cxn ang="T12">
                  <a:pos x="T4" y="T5"/>
                </a:cxn>
                <a:cxn ang="T13">
                  <a:pos x="T6" y="T7"/>
                </a:cxn>
                <a:cxn ang="T14">
                  <a:pos x="T8" y="T9"/>
                </a:cxn>
              </a:cxnLst>
              <a:rect l="T15" t="T16" r="T17" b="T18"/>
              <a:pathLst>
                <a:path w="105" h="48">
                  <a:moveTo>
                    <a:pt x="1" y="47"/>
                  </a:moveTo>
                  <a:lnTo>
                    <a:pt x="0" y="44"/>
                  </a:lnTo>
                  <a:lnTo>
                    <a:pt x="102" y="0"/>
                  </a:lnTo>
                  <a:lnTo>
                    <a:pt x="104" y="4"/>
                  </a:lnTo>
                  <a:lnTo>
                    <a:pt x="1" y="4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2" name="Freeform 49">
              <a:extLst>
                <a:ext uri="{FF2B5EF4-FFF2-40B4-BE49-F238E27FC236}">
                  <a16:creationId xmlns:a16="http://schemas.microsoft.com/office/drawing/2014/main" id="{AF85F858-2C8F-5342-85AE-C9F14ECE6453}"/>
                </a:ext>
              </a:extLst>
            </p:cNvPr>
            <p:cNvSpPr>
              <a:spLocks/>
            </p:cNvSpPr>
            <p:nvPr/>
          </p:nvSpPr>
          <p:spPr bwMode="auto">
            <a:xfrm>
              <a:off x="4515" y="1119"/>
              <a:ext cx="97" cy="51"/>
            </a:xfrm>
            <a:custGeom>
              <a:avLst/>
              <a:gdLst>
                <a:gd name="T0" fmla="*/ 2 w 106"/>
                <a:gd name="T1" fmla="*/ 50 h 51"/>
                <a:gd name="T2" fmla="*/ 0 w 106"/>
                <a:gd name="T3" fmla="*/ 46 h 51"/>
                <a:gd name="T4" fmla="*/ 66 w 106"/>
                <a:gd name="T5" fmla="*/ 0 h 51"/>
                <a:gd name="T6" fmla="*/ 67 w 106"/>
                <a:gd name="T7" fmla="*/ 0 h 51"/>
                <a:gd name="T8" fmla="*/ 67 w 106"/>
                <a:gd name="T9" fmla="*/ 4 h 51"/>
                <a:gd name="T10" fmla="*/ 68 w 106"/>
                <a:gd name="T11" fmla="*/ 4 h 51"/>
                <a:gd name="T12" fmla="*/ 2 w 106"/>
                <a:gd name="T13" fmla="*/ 50 h 51"/>
                <a:gd name="T14" fmla="*/ 0 60000 65536"/>
                <a:gd name="T15" fmla="*/ 0 60000 65536"/>
                <a:gd name="T16" fmla="*/ 0 60000 65536"/>
                <a:gd name="T17" fmla="*/ 0 60000 65536"/>
                <a:gd name="T18" fmla="*/ 0 60000 65536"/>
                <a:gd name="T19" fmla="*/ 0 60000 65536"/>
                <a:gd name="T20" fmla="*/ 0 60000 65536"/>
                <a:gd name="T21" fmla="*/ 0 w 106"/>
                <a:gd name="T22" fmla="*/ 0 h 51"/>
                <a:gd name="T23" fmla="*/ 106 w 10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51">
                  <a:moveTo>
                    <a:pt x="2" y="50"/>
                  </a:moveTo>
                  <a:lnTo>
                    <a:pt x="0" y="46"/>
                  </a:lnTo>
                  <a:lnTo>
                    <a:pt x="103" y="0"/>
                  </a:lnTo>
                  <a:lnTo>
                    <a:pt x="104" y="0"/>
                  </a:lnTo>
                  <a:lnTo>
                    <a:pt x="104" y="4"/>
                  </a:lnTo>
                  <a:lnTo>
                    <a:pt x="105" y="4"/>
                  </a:lnTo>
                  <a:lnTo>
                    <a:pt x="2" y="5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3" name="Freeform 50">
              <a:extLst>
                <a:ext uri="{FF2B5EF4-FFF2-40B4-BE49-F238E27FC236}">
                  <a16:creationId xmlns:a16="http://schemas.microsoft.com/office/drawing/2014/main" id="{99AA6C1D-A500-0B4F-8673-241849E5D038}"/>
                </a:ext>
              </a:extLst>
            </p:cNvPr>
            <p:cNvSpPr>
              <a:spLocks/>
            </p:cNvSpPr>
            <p:nvPr/>
          </p:nvSpPr>
          <p:spPr bwMode="auto">
            <a:xfrm>
              <a:off x="4611" y="1098"/>
              <a:ext cx="96" cy="26"/>
            </a:xfrm>
            <a:custGeom>
              <a:avLst/>
              <a:gdLst>
                <a:gd name="T0" fmla="*/ 0 w 105"/>
                <a:gd name="T1" fmla="*/ 25 h 26"/>
                <a:gd name="T2" fmla="*/ 0 w 105"/>
                <a:gd name="T3" fmla="*/ 21 h 26"/>
                <a:gd name="T4" fmla="*/ 65 w 105"/>
                <a:gd name="T5" fmla="*/ 0 h 26"/>
                <a:gd name="T6" fmla="*/ 67 w 105"/>
                <a:gd name="T7" fmla="*/ 3 h 26"/>
                <a:gd name="T8" fmla="*/ 0 w 105"/>
                <a:gd name="T9" fmla="*/ 25 h 26"/>
                <a:gd name="T10" fmla="*/ 0 60000 65536"/>
                <a:gd name="T11" fmla="*/ 0 60000 65536"/>
                <a:gd name="T12" fmla="*/ 0 60000 65536"/>
                <a:gd name="T13" fmla="*/ 0 60000 65536"/>
                <a:gd name="T14" fmla="*/ 0 60000 65536"/>
                <a:gd name="T15" fmla="*/ 0 w 105"/>
                <a:gd name="T16" fmla="*/ 0 h 26"/>
                <a:gd name="T17" fmla="*/ 105 w 105"/>
                <a:gd name="T18" fmla="*/ 26 h 26"/>
              </a:gdLst>
              <a:ahLst/>
              <a:cxnLst>
                <a:cxn ang="T10">
                  <a:pos x="T0" y="T1"/>
                </a:cxn>
                <a:cxn ang="T11">
                  <a:pos x="T2" y="T3"/>
                </a:cxn>
                <a:cxn ang="T12">
                  <a:pos x="T4" y="T5"/>
                </a:cxn>
                <a:cxn ang="T13">
                  <a:pos x="T6" y="T7"/>
                </a:cxn>
                <a:cxn ang="T14">
                  <a:pos x="T8" y="T9"/>
                </a:cxn>
              </a:cxnLst>
              <a:rect l="T15" t="T16" r="T17" b="T18"/>
              <a:pathLst>
                <a:path w="105" h="26">
                  <a:moveTo>
                    <a:pt x="0" y="25"/>
                  </a:moveTo>
                  <a:lnTo>
                    <a:pt x="0" y="21"/>
                  </a:lnTo>
                  <a:lnTo>
                    <a:pt x="102" y="0"/>
                  </a:lnTo>
                  <a:lnTo>
                    <a:pt x="104" y="3"/>
                  </a:lnTo>
                  <a:lnTo>
                    <a:pt x="0" y="2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4" name="Freeform 51">
              <a:extLst>
                <a:ext uri="{FF2B5EF4-FFF2-40B4-BE49-F238E27FC236}">
                  <a16:creationId xmlns:a16="http://schemas.microsoft.com/office/drawing/2014/main" id="{3F02AEB5-305C-B34B-A070-0F102F0AA2AB}"/>
                </a:ext>
              </a:extLst>
            </p:cNvPr>
            <p:cNvSpPr>
              <a:spLocks/>
            </p:cNvSpPr>
            <p:nvPr/>
          </p:nvSpPr>
          <p:spPr bwMode="auto">
            <a:xfrm>
              <a:off x="530" y="936"/>
              <a:ext cx="5014" cy="2642"/>
            </a:xfrm>
            <a:custGeom>
              <a:avLst/>
              <a:gdLst>
                <a:gd name="T0" fmla="*/ 4633 w 5014"/>
                <a:gd name="T1" fmla="*/ 180 h 2642"/>
                <a:gd name="T2" fmla="*/ 4726 w 5014"/>
                <a:gd name="T3" fmla="*/ 84 h 2642"/>
                <a:gd name="T4" fmla="*/ 4810 w 5014"/>
                <a:gd name="T5" fmla="*/ 36 h 2642"/>
                <a:gd name="T6" fmla="*/ 4912 w 5014"/>
                <a:gd name="T7" fmla="*/ 30 h 2642"/>
                <a:gd name="T8" fmla="*/ 5014 w 5014"/>
                <a:gd name="T9" fmla="*/ 0 h 2642"/>
                <a:gd name="T10" fmla="*/ 5014 w 5014"/>
                <a:gd name="T11" fmla="*/ 2634 h 2642"/>
                <a:gd name="T12" fmla="*/ 0 w 5014"/>
                <a:gd name="T13" fmla="*/ 2642 h 2642"/>
                <a:gd name="T14" fmla="*/ 0 w 5014"/>
                <a:gd name="T15" fmla="*/ 2550 h 2642"/>
                <a:gd name="T16" fmla="*/ 95 w 5014"/>
                <a:gd name="T17" fmla="*/ 2526 h 2642"/>
                <a:gd name="T18" fmla="*/ 189 w 5014"/>
                <a:gd name="T19" fmla="*/ 2520 h 2642"/>
                <a:gd name="T20" fmla="*/ 284 w 5014"/>
                <a:gd name="T21" fmla="*/ 2527 h 2642"/>
                <a:gd name="T22" fmla="*/ 379 w 5014"/>
                <a:gd name="T23" fmla="*/ 2509 h 2642"/>
                <a:gd name="T24" fmla="*/ 474 w 5014"/>
                <a:gd name="T25" fmla="*/ 2502 h 2642"/>
                <a:gd name="T26" fmla="*/ 569 w 5014"/>
                <a:gd name="T27" fmla="*/ 2500 h 2642"/>
                <a:gd name="T28" fmla="*/ 664 w 5014"/>
                <a:gd name="T29" fmla="*/ 2506 h 2642"/>
                <a:gd name="T30" fmla="*/ 760 w 5014"/>
                <a:gd name="T31" fmla="*/ 2465 h 2642"/>
                <a:gd name="T32" fmla="*/ 854 w 5014"/>
                <a:gd name="T33" fmla="*/ 2463 h 2642"/>
                <a:gd name="T34" fmla="*/ 949 w 5014"/>
                <a:gd name="T35" fmla="*/ 2420 h 2642"/>
                <a:gd name="T36" fmla="*/ 1044 w 5014"/>
                <a:gd name="T37" fmla="*/ 2432 h 2642"/>
                <a:gd name="T38" fmla="*/ 1139 w 5014"/>
                <a:gd name="T39" fmla="*/ 2444 h 2642"/>
                <a:gd name="T40" fmla="*/ 1234 w 5014"/>
                <a:gd name="T41" fmla="*/ 2402 h 2642"/>
                <a:gd name="T42" fmla="*/ 1328 w 5014"/>
                <a:gd name="T43" fmla="*/ 2449 h 2642"/>
                <a:gd name="T44" fmla="*/ 1423 w 5014"/>
                <a:gd name="T45" fmla="*/ 2384 h 2642"/>
                <a:gd name="T46" fmla="*/ 1518 w 5014"/>
                <a:gd name="T47" fmla="*/ 2353 h 2642"/>
                <a:gd name="T48" fmla="*/ 1613 w 5014"/>
                <a:gd name="T49" fmla="*/ 2382 h 2642"/>
                <a:gd name="T50" fmla="*/ 1708 w 5014"/>
                <a:gd name="T51" fmla="*/ 2350 h 2642"/>
                <a:gd name="T52" fmla="*/ 1803 w 5014"/>
                <a:gd name="T53" fmla="*/ 2329 h 2642"/>
                <a:gd name="T54" fmla="*/ 1898 w 5014"/>
                <a:gd name="T55" fmla="*/ 2305 h 2642"/>
                <a:gd name="T56" fmla="*/ 1993 w 5014"/>
                <a:gd name="T57" fmla="*/ 2329 h 2642"/>
                <a:gd name="T58" fmla="*/ 2088 w 5014"/>
                <a:gd name="T59" fmla="*/ 2301 h 2642"/>
                <a:gd name="T60" fmla="*/ 2183 w 5014"/>
                <a:gd name="T61" fmla="*/ 2307 h 2642"/>
                <a:gd name="T62" fmla="*/ 2277 w 5014"/>
                <a:gd name="T63" fmla="*/ 2256 h 2642"/>
                <a:gd name="T64" fmla="*/ 2372 w 5014"/>
                <a:gd name="T65" fmla="*/ 2221 h 2642"/>
                <a:gd name="T66" fmla="*/ 2467 w 5014"/>
                <a:gd name="T67" fmla="*/ 2295 h 2642"/>
                <a:gd name="T68" fmla="*/ 2562 w 5014"/>
                <a:gd name="T69" fmla="*/ 2134 h 2642"/>
                <a:gd name="T70" fmla="*/ 2657 w 5014"/>
                <a:gd name="T71" fmla="*/ 2110 h 2642"/>
                <a:gd name="T72" fmla="*/ 2752 w 5014"/>
                <a:gd name="T73" fmla="*/ 2070 h 2642"/>
                <a:gd name="T74" fmla="*/ 2847 w 5014"/>
                <a:gd name="T75" fmla="*/ 1945 h 2642"/>
                <a:gd name="T76" fmla="*/ 2942 w 5014"/>
                <a:gd name="T77" fmla="*/ 1702 h 2642"/>
                <a:gd name="T78" fmla="*/ 3037 w 5014"/>
                <a:gd name="T79" fmla="*/ 1693 h 2642"/>
                <a:gd name="T80" fmla="*/ 3132 w 5014"/>
                <a:gd name="T81" fmla="*/ 1509 h 2642"/>
                <a:gd name="T82" fmla="*/ 3226 w 5014"/>
                <a:gd name="T83" fmla="*/ 1283 h 2642"/>
                <a:gd name="T84" fmla="*/ 3321 w 5014"/>
                <a:gd name="T85" fmla="*/ 1134 h 2642"/>
                <a:gd name="T86" fmla="*/ 3416 w 5014"/>
                <a:gd name="T87" fmla="*/ 974 h 2642"/>
                <a:gd name="T88" fmla="*/ 3511 w 5014"/>
                <a:gd name="T89" fmla="*/ 878 h 2642"/>
                <a:gd name="T90" fmla="*/ 3606 w 5014"/>
                <a:gd name="T91" fmla="*/ 798 h 2642"/>
                <a:gd name="T92" fmla="*/ 3701 w 5014"/>
                <a:gd name="T93" fmla="*/ 794 h 2642"/>
                <a:gd name="T94" fmla="*/ 3795 w 5014"/>
                <a:gd name="T95" fmla="*/ 705 h 2642"/>
                <a:gd name="T96" fmla="*/ 3890 w 5014"/>
                <a:gd name="T97" fmla="*/ 590 h 2642"/>
                <a:gd name="T98" fmla="*/ 3986 w 5014"/>
                <a:gd name="T99" fmla="*/ 493 h 2642"/>
                <a:gd name="T100" fmla="*/ 4081 w 5014"/>
                <a:gd name="T101" fmla="*/ 364 h 2642"/>
                <a:gd name="T102" fmla="*/ 4176 w 5014"/>
                <a:gd name="T103" fmla="*/ 339 h 2642"/>
                <a:gd name="T104" fmla="*/ 4270 w 5014"/>
                <a:gd name="T105" fmla="*/ 275 h 2642"/>
                <a:gd name="T106" fmla="*/ 4365 w 5014"/>
                <a:gd name="T107" fmla="*/ 204 h 2642"/>
                <a:gd name="T108" fmla="*/ 4460 w 5014"/>
                <a:gd name="T109" fmla="*/ 226 h 2642"/>
                <a:gd name="T110" fmla="*/ 4549 w 5014"/>
                <a:gd name="T111" fmla="*/ 333 h 2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14"/>
                <a:gd name="T169" fmla="*/ 0 h 2642"/>
                <a:gd name="T170" fmla="*/ 5014 w 5014"/>
                <a:gd name="T171" fmla="*/ 2642 h 2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14" h="2642">
                  <a:moveTo>
                    <a:pt x="4633" y="180"/>
                  </a:moveTo>
                  <a:lnTo>
                    <a:pt x="4726" y="84"/>
                  </a:lnTo>
                  <a:lnTo>
                    <a:pt x="4810" y="36"/>
                  </a:lnTo>
                  <a:lnTo>
                    <a:pt x="4912" y="30"/>
                  </a:lnTo>
                  <a:lnTo>
                    <a:pt x="5014" y="0"/>
                  </a:lnTo>
                  <a:lnTo>
                    <a:pt x="5014" y="2634"/>
                  </a:lnTo>
                  <a:lnTo>
                    <a:pt x="0" y="2642"/>
                  </a:lnTo>
                  <a:lnTo>
                    <a:pt x="0" y="2550"/>
                  </a:lnTo>
                  <a:lnTo>
                    <a:pt x="95" y="2526"/>
                  </a:lnTo>
                  <a:lnTo>
                    <a:pt x="189" y="2520"/>
                  </a:lnTo>
                  <a:lnTo>
                    <a:pt x="284" y="2527"/>
                  </a:lnTo>
                  <a:lnTo>
                    <a:pt x="379" y="2509"/>
                  </a:lnTo>
                  <a:lnTo>
                    <a:pt x="474" y="2502"/>
                  </a:lnTo>
                  <a:lnTo>
                    <a:pt x="569" y="2500"/>
                  </a:lnTo>
                  <a:lnTo>
                    <a:pt x="664" y="2506"/>
                  </a:lnTo>
                  <a:lnTo>
                    <a:pt x="760" y="2465"/>
                  </a:lnTo>
                  <a:lnTo>
                    <a:pt x="854" y="2463"/>
                  </a:lnTo>
                  <a:lnTo>
                    <a:pt x="949" y="2420"/>
                  </a:lnTo>
                  <a:lnTo>
                    <a:pt x="1044" y="2432"/>
                  </a:lnTo>
                  <a:lnTo>
                    <a:pt x="1139" y="2444"/>
                  </a:lnTo>
                  <a:lnTo>
                    <a:pt x="1234" y="2402"/>
                  </a:lnTo>
                  <a:lnTo>
                    <a:pt x="1328" y="2449"/>
                  </a:lnTo>
                  <a:lnTo>
                    <a:pt x="1423" y="2384"/>
                  </a:lnTo>
                  <a:lnTo>
                    <a:pt x="1518" y="2353"/>
                  </a:lnTo>
                  <a:lnTo>
                    <a:pt x="1613" y="2382"/>
                  </a:lnTo>
                  <a:lnTo>
                    <a:pt x="1708" y="2350"/>
                  </a:lnTo>
                  <a:lnTo>
                    <a:pt x="1803" y="2329"/>
                  </a:lnTo>
                  <a:lnTo>
                    <a:pt x="1898" y="2305"/>
                  </a:lnTo>
                  <a:lnTo>
                    <a:pt x="1993" y="2329"/>
                  </a:lnTo>
                  <a:lnTo>
                    <a:pt x="2088" y="2301"/>
                  </a:lnTo>
                  <a:lnTo>
                    <a:pt x="2183" y="2307"/>
                  </a:lnTo>
                  <a:lnTo>
                    <a:pt x="2277" y="2256"/>
                  </a:lnTo>
                  <a:lnTo>
                    <a:pt x="2372" y="2221"/>
                  </a:lnTo>
                  <a:lnTo>
                    <a:pt x="2467" y="2295"/>
                  </a:lnTo>
                  <a:lnTo>
                    <a:pt x="2562" y="2134"/>
                  </a:lnTo>
                  <a:lnTo>
                    <a:pt x="2657" y="2110"/>
                  </a:lnTo>
                  <a:lnTo>
                    <a:pt x="2752" y="2070"/>
                  </a:lnTo>
                  <a:lnTo>
                    <a:pt x="2847" y="1945"/>
                  </a:lnTo>
                  <a:lnTo>
                    <a:pt x="2942" y="1702"/>
                  </a:lnTo>
                  <a:lnTo>
                    <a:pt x="3037" y="1693"/>
                  </a:lnTo>
                  <a:lnTo>
                    <a:pt x="3132" y="1509"/>
                  </a:lnTo>
                  <a:lnTo>
                    <a:pt x="3226" y="1283"/>
                  </a:lnTo>
                  <a:lnTo>
                    <a:pt x="3321" y="1134"/>
                  </a:lnTo>
                  <a:lnTo>
                    <a:pt x="3416" y="974"/>
                  </a:lnTo>
                  <a:lnTo>
                    <a:pt x="3511" y="878"/>
                  </a:lnTo>
                  <a:lnTo>
                    <a:pt x="3606" y="798"/>
                  </a:lnTo>
                  <a:lnTo>
                    <a:pt x="3701" y="794"/>
                  </a:lnTo>
                  <a:lnTo>
                    <a:pt x="3795" y="705"/>
                  </a:lnTo>
                  <a:lnTo>
                    <a:pt x="3890" y="590"/>
                  </a:lnTo>
                  <a:lnTo>
                    <a:pt x="3986" y="493"/>
                  </a:lnTo>
                  <a:lnTo>
                    <a:pt x="4081" y="364"/>
                  </a:lnTo>
                  <a:lnTo>
                    <a:pt x="4176" y="339"/>
                  </a:lnTo>
                  <a:lnTo>
                    <a:pt x="4270" y="275"/>
                  </a:lnTo>
                  <a:lnTo>
                    <a:pt x="4365" y="204"/>
                  </a:lnTo>
                  <a:lnTo>
                    <a:pt x="4460" y="226"/>
                  </a:lnTo>
                  <a:lnTo>
                    <a:pt x="4549" y="333"/>
                  </a:lnTo>
                </a:path>
              </a:pathLst>
            </a:custGeom>
            <a:solidFill>
              <a:srgbClr val="80C97F"/>
            </a:solidFill>
            <a:ln w="12700" cap="rnd">
              <a:solidFill>
                <a:srgbClr val="000000"/>
              </a:solidFill>
              <a:round/>
              <a:headEnd/>
              <a:tailEnd/>
            </a:ln>
          </p:spPr>
          <p:txBody>
            <a:bodyPr>
              <a:prstTxWarp prst="textNoShape">
                <a:avLst/>
              </a:prstTxWarp>
            </a:bodyPr>
            <a:lstStyle/>
            <a:p>
              <a:endParaRPr lang="en-US"/>
            </a:p>
          </p:txBody>
        </p:sp>
        <p:sp>
          <p:nvSpPr>
            <p:cNvPr id="55" name="Freeform 52">
              <a:extLst>
                <a:ext uri="{FF2B5EF4-FFF2-40B4-BE49-F238E27FC236}">
                  <a16:creationId xmlns:a16="http://schemas.microsoft.com/office/drawing/2014/main" id="{A60A6576-0468-A54F-90F0-2B06B8896F90}"/>
                </a:ext>
              </a:extLst>
            </p:cNvPr>
            <p:cNvSpPr>
              <a:spLocks/>
            </p:cNvSpPr>
            <p:nvPr/>
          </p:nvSpPr>
          <p:spPr bwMode="auto">
            <a:xfrm>
              <a:off x="528" y="3576"/>
              <a:ext cx="4551" cy="5"/>
            </a:xfrm>
            <a:custGeom>
              <a:avLst/>
              <a:gdLst>
                <a:gd name="T0" fmla="*/ 3300 w 4931"/>
                <a:gd name="T1" fmla="*/ 0 h 5"/>
                <a:gd name="T2" fmla="*/ 3300 w 4931"/>
                <a:gd name="T3" fmla="*/ 4 h 5"/>
                <a:gd name="T4" fmla="*/ 0 w 4931"/>
                <a:gd name="T5" fmla="*/ 4 h 5"/>
                <a:gd name="T6" fmla="*/ 0 w 4931"/>
                <a:gd name="T7" fmla="*/ 2 h 5"/>
                <a:gd name="T8" fmla="*/ 3 w 4931"/>
                <a:gd name="T9" fmla="*/ 2 h 5"/>
                <a:gd name="T10" fmla="*/ 3 w 4931"/>
                <a:gd name="T11" fmla="*/ 0 h 5"/>
                <a:gd name="T12" fmla="*/ 3300 w 4931"/>
                <a:gd name="T13" fmla="*/ 0 h 5"/>
                <a:gd name="T14" fmla="*/ 0 60000 65536"/>
                <a:gd name="T15" fmla="*/ 0 60000 65536"/>
                <a:gd name="T16" fmla="*/ 0 60000 65536"/>
                <a:gd name="T17" fmla="*/ 0 60000 65536"/>
                <a:gd name="T18" fmla="*/ 0 60000 65536"/>
                <a:gd name="T19" fmla="*/ 0 60000 65536"/>
                <a:gd name="T20" fmla="*/ 0 60000 65536"/>
                <a:gd name="T21" fmla="*/ 0 w 4931"/>
                <a:gd name="T22" fmla="*/ 0 h 5"/>
                <a:gd name="T23" fmla="*/ 4931 w 49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31" h="5">
                  <a:moveTo>
                    <a:pt x="4930" y="0"/>
                  </a:moveTo>
                  <a:lnTo>
                    <a:pt x="4930" y="4"/>
                  </a:lnTo>
                  <a:lnTo>
                    <a:pt x="0" y="4"/>
                  </a:lnTo>
                  <a:lnTo>
                    <a:pt x="0" y="2"/>
                  </a:lnTo>
                  <a:lnTo>
                    <a:pt x="3" y="2"/>
                  </a:lnTo>
                  <a:lnTo>
                    <a:pt x="3" y="0"/>
                  </a:lnTo>
                  <a:lnTo>
                    <a:pt x="4930" y="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6" name="Freeform 53">
              <a:extLst>
                <a:ext uri="{FF2B5EF4-FFF2-40B4-BE49-F238E27FC236}">
                  <a16:creationId xmlns:a16="http://schemas.microsoft.com/office/drawing/2014/main" id="{FFE03D99-3D0F-FD41-89CE-38CEC8A199B6}"/>
                </a:ext>
              </a:extLst>
            </p:cNvPr>
            <p:cNvSpPr>
              <a:spLocks/>
            </p:cNvSpPr>
            <p:nvPr/>
          </p:nvSpPr>
          <p:spPr bwMode="auto">
            <a:xfrm>
              <a:off x="528" y="3484"/>
              <a:ext cx="3" cy="95"/>
            </a:xfrm>
            <a:custGeom>
              <a:avLst/>
              <a:gdLst>
                <a:gd name="T0" fmla="*/ 2 w 4"/>
                <a:gd name="T1" fmla="*/ 94 h 95"/>
                <a:gd name="T2" fmla="*/ 0 w 4"/>
                <a:gd name="T3" fmla="*/ 94 h 95"/>
                <a:gd name="T4" fmla="*/ 0 w 4"/>
                <a:gd name="T5" fmla="*/ 0 h 95"/>
                <a:gd name="T6" fmla="*/ 1 w 4"/>
                <a:gd name="T7" fmla="*/ 0 h 95"/>
                <a:gd name="T8" fmla="*/ 2 w 4"/>
                <a:gd name="T9" fmla="*/ 4 h 95"/>
                <a:gd name="T10" fmla="*/ 2 w 4"/>
                <a:gd name="T11" fmla="*/ 3 h 95"/>
                <a:gd name="T12" fmla="*/ 2 w 4"/>
                <a:gd name="T13" fmla="*/ 94 h 95"/>
                <a:gd name="T14" fmla="*/ 0 60000 65536"/>
                <a:gd name="T15" fmla="*/ 0 60000 65536"/>
                <a:gd name="T16" fmla="*/ 0 60000 65536"/>
                <a:gd name="T17" fmla="*/ 0 60000 65536"/>
                <a:gd name="T18" fmla="*/ 0 60000 65536"/>
                <a:gd name="T19" fmla="*/ 0 60000 65536"/>
                <a:gd name="T20" fmla="*/ 0 60000 65536"/>
                <a:gd name="T21" fmla="*/ 0 w 4"/>
                <a:gd name="T22" fmla="*/ 0 h 95"/>
                <a:gd name="T23" fmla="*/ 4 w 4"/>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95">
                  <a:moveTo>
                    <a:pt x="3" y="94"/>
                  </a:moveTo>
                  <a:lnTo>
                    <a:pt x="0" y="94"/>
                  </a:lnTo>
                  <a:lnTo>
                    <a:pt x="0" y="0"/>
                  </a:lnTo>
                  <a:lnTo>
                    <a:pt x="1" y="0"/>
                  </a:lnTo>
                  <a:lnTo>
                    <a:pt x="2" y="4"/>
                  </a:lnTo>
                  <a:lnTo>
                    <a:pt x="3" y="3"/>
                  </a:lnTo>
                  <a:lnTo>
                    <a:pt x="3" y="94"/>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57" name="Freeform 54">
              <a:extLst>
                <a:ext uri="{FF2B5EF4-FFF2-40B4-BE49-F238E27FC236}">
                  <a16:creationId xmlns:a16="http://schemas.microsoft.com/office/drawing/2014/main" id="{71E16424-7ABA-EF46-8626-C248769C787C}"/>
                </a:ext>
              </a:extLst>
            </p:cNvPr>
            <p:cNvSpPr>
              <a:spLocks/>
            </p:cNvSpPr>
            <p:nvPr/>
          </p:nvSpPr>
          <p:spPr bwMode="auto">
            <a:xfrm>
              <a:off x="529" y="3460"/>
              <a:ext cx="97" cy="29"/>
            </a:xfrm>
            <a:custGeom>
              <a:avLst/>
              <a:gdLst>
                <a:gd name="T0" fmla="*/ 1 w 105"/>
                <a:gd name="T1" fmla="*/ 28 h 29"/>
                <a:gd name="T2" fmla="*/ 0 w 105"/>
                <a:gd name="T3" fmla="*/ 24 h 29"/>
                <a:gd name="T4" fmla="*/ 69 w 105"/>
                <a:gd name="T5" fmla="*/ 0 h 29"/>
                <a:gd name="T6" fmla="*/ 70 w 105"/>
                <a:gd name="T7" fmla="*/ 0 h 29"/>
                <a:gd name="T8" fmla="*/ 70 w 105"/>
                <a:gd name="T9" fmla="*/ 4 h 29"/>
                <a:gd name="T10" fmla="*/ 1 w 105"/>
                <a:gd name="T11" fmla="*/ 28 h 29"/>
                <a:gd name="T12" fmla="*/ 0 60000 65536"/>
                <a:gd name="T13" fmla="*/ 0 60000 65536"/>
                <a:gd name="T14" fmla="*/ 0 60000 65536"/>
                <a:gd name="T15" fmla="*/ 0 60000 65536"/>
                <a:gd name="T16" fmla="*/ 0 60000 65536"/>
                <a:gd name="T17" fmla="*/ 0 60000 65536"/>
                <a:gd name="T18" fmla="*/ 0 w 105"/>
                <a:gd name="T19" fmla="*/ 0 h 29"/>
                <a:gd name="T20" fmla="*/ 105 w 105"/>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05" h="29">
                  <a:moveTo>
                    <a:pt x="1" y="28"/>
                  </a:moveTo>
                  <a:lnTo>
                    <a:pt x="0" y="24"/>
                  </a:lnTo>
                  <a:lnTo>
                    <a:pt x="103" y="0"/>
                  </a:lnTo>
                  <a:lnTo>
                    <a:pt x="104" y="0"/>
                  </a:lnTo>
                  <a:lnTo>
                    <a:pt x="104" y="4"/>
                  </a:lnTo>
                  <a:lnTo>
                    <a:pt x="1" y="28"/>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58" name="Freeform 55">
              <a:extLst>
                <a:ext uri="{FF2B5EF4-FFF2-40B4-BE49-F238E27FC236}">
                  <a16:creationId xmlns:a16="http://schemas.microsoft.com/office/drawing/2014/main" id="{577F5113-4E55-4440-8AF9-04FBCC5E5688}"/>
                </a:ext>
              </a:extLst>
            </p:cNvPr>
            <p:cNvSpPr>
              <a:spLocks/>
            </p:cNvSpPr>
            <p:nvPr/>
          </p:nvSpPr>
          <p:spPr bwMode="auto">
            <a:xfrm>
              <a:off x="625" y="3454"/>
              <a:ext cx="95" cy="11"/>
            </a:xfrm>
            <a:custGeom>
              <a:avLst/>
              <a:gdLst>
                <a:gd name="T0" fmla="*/ 0 w 103"/>
                <a:gd name="T1" fmla="*/ 10 h 11"/>
                <a:gd name="T2" fmla="*/ 0 w 103"/>
                <a:gd name="T3" fmla="*/ 6 h 11"/>
                <a:gd name="T4" fmla="*/ 68 w 103"/>
                <a:gd name="T5" fmla="*/ 0 h 11"/>
                <a:gd name="T6" fmla="*/ 68 w 103"/>
                <a:gd name="T7" fmla="*/ 4 h 11"/>
                <a:gd name="T8" fmla="*/ 0 w 103"/>
                <a:gd name="T9" fmla="*/ 10 h 11"/>
                <a:gd name="T10" fmla="*/ 0 60000 65536"/>
                <a:gd name="T11" fmla="*/ 0 60000 65536"/>
                <a:gd name="T12" fmla="*/ 0 60000 65536"/>
                <a:gd name="T13" fmla="*/ 0 60000 65536"/>
                <a:gd name="T14" fmla="*/ 0 60000 65536"/>
                <a:gd name="T15" fmla="*/ 0 w 103"/>
                <a:gd name="T16" fmla="*/ 0 h 11"/>
                <a:gd name="T17" fmla="*/ 103 w 103"/>
                <a:gd name="T18" fmla="*/ 11 h 11"/>
              </a:gdLst>
              <a:ahLst/>
              <a:cxnLst>
                <a:cxn ang="T10">
                  <a:pos x="T0" y="T1"/>
                </a:cxn>
                <a:cxn ang="T11">
                  <a:pos x="T2" y="T3"/>
                </a:cxn>
                <a:cxn ang="T12">
                  <a:pos x="T4" y="T5"/>
                </a:cxn>
                <a:cxn ang="T13">
                  <a:pos x="T6" y="T7"/>
                </a:cxn>
                <a:cxn ang="T14">
                  <a:pos x="T8" y="T9"/>
                </a:cxn>
              </a:cxnLst>
              <a:rect l="T15" t="T16" r="T17" b="T18"/>
              <a:pathLst>
                <a:path w="103" h="11">
                  <a:moveTo>
                    <a:pt x="0" y="10"/>
                  </a:moveTo>
                  <a:lnTo>
                    <a:pt x="0" y="6"/>
                  </a:lnTo>
                  <a:lnTo>
                    <a:pt x="102" y="0"/>
                  </a:lnTo>
                  <a:lnTo>
                    <a:pt x="102" y="4"/>
                  </a:lnTo>
                  <a:lnTo>
                    <a:pt x="0" y="1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59" name="Freeform 56">
              <a:extLst>
                <a:ext uri="{FF2B5EF4-FFF2-40B4-BE49-F238E27FC236}">
                  <a16:creationId xmlns:a16="http://schemas.microsoft.com/office/drawing/2014/main" id="{7E64C39D-D001-C549-9DD2-2D4FD1878E71}"/>
                </a:ext>
              </a:extLst>
            </p:cNvPr>
            <p:cNvSpPr>
              <a:spLocks/>
            </p:cNvSpPr>
            <p:nvPr/>
          </p:nvSpPr>
          <p:spPr bwMode="auto">
            <a:xfrm>
              <a:off x="719" y="3454"/>
              <a:ext cx="96" cy="11"/>
            </a:xfrm>
            <a:custGeom>
              <a:avLst/>
              <a:gdLst>
                <a:gd name="T0" fmla="*/ 0 w 104"/>
                <a:gd name="T1" fmla="*/ 4 h 11"/>
                <a:gd name="T2" fmla="*/ 0 w 104"/>
                <a:gd name="T3" fmla="*/ 0 h 11"/>
                <a:gd name="T4" fmla="*/ 69 w 104"/>
                <a:gd name="T5" fmla="*/ 7 h 11"/>
                <a:gd name="T6" fmla="*/ 69 w 104"/>
                <a:gd name="T7" fmla="*/ 10 h 11"/>
                <a:gd name="T8" fmla="*/ 0 w 104"/>
                <a:gd name="T9" fmla="*/ 4 h 11"/>
                <a:gd name="T10" fmla="*/ 0 60000 65536"/>
                <a:gd name="T11" fmla="*/ 0 60000 65536"/>
                <a:gd name="T12" fmla="*/ 0 60000 65536"/>
                <a:gd name="T13" fmla="*/ 0 60000 65536"/>
                <a:gd name="T14" fmla="*/ 0 60000 65536"/>
                <a:gd name="T15" fmla="*/ 0 w 104"/>
                <a:gd name="T16" fmla="*/ 0 h 11"/>
                <a:gd name="T17" fmla="*/ 104 w 104"/>
                <a:gd name="T18" fmla="*/ 11 h 11"/>
              </a:gdLst>
              <a:ahLst/>
              <a:cxnLst>
                <a:cxn ang="T10">
                  <a:pos x="T0" y="T1"/>
                </a:cxn>
                <a:cxn ang="T11">
                  <a:pos x="T2" y="T3"/>
                </a:cxn>
                <a:cxn ang="T12">
                  <a:pos x="T4" y="T5"/>
                </a:cxn>
                <a:cxn ang="T13">
                  <a:pos x="T6" y="T7"/>
                </a:cxn>
                <a:cxn ang="T14">
                  <a:pos x="T8" y="T9"/>
                </a:cxn>
              </a:cxnLst>
              <a:rect l="T15" t="T16" r="T17" b="T18"/>
              <a:pathLst>
                <a:path w="104" h="11">
                  <a:moveTo>
                    <a:pt x="0" y="4"/>
                  </a:moveTo>
                  <a:lnTo>
                    <a:pt x="0" y="0"/>
                  </a:lnTo>
                  <a:lnTo>
                    <a:pt x="103" y="7"/>
                  </a:lnTo>
                  <a:lnTo>
                    <a:pt x="103" y="10"/>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0" name="Freeform 57">
              <a:extLst>
                <a:ext uri="{FF2B5EF4-FFF2-40B4-BE49-F238E27FC236}">
                  <a16:creationId xmlns:a16="http://schemas.microsoft.com/office/drawing/2014/main" id="{5982BB13-3BD7-2343-B5EA-7565A2866394}"/>
                </a:ext>
              </a:extLst>
            </p:cNvPr>
            <p:cNvSpPr>
              <a:spLocks/>
            </p:cNvSpPr>
            <p:nvPr/>
          </p:nvSpPr>
          <p:spPr bwMode="auto">
            <a:xfrm>
              <a:off x="814" y="3443"/>
              <a:ext cx="96" cy="22"/>
            </a:xfrm>
            <a:custGeom>
              <a:avLst/>
              <a:gdLst>
                <a:gd name="T0" fmla="*/ 0 w 104"/>
                <a:gd name="T1" fmla="*/ 21 h 22"/>
                <a:gd name="T2" fmla="*/ 0 w 104"/>
                <a:gd name="T3" fmla="*/ 18 h 22"/>
                <a:gd name="T4" fmla="*/ 69 w 104"/>
                <a:gd name="T5" fmla="*/ 0 h 22"/>
                <a:gd name="T6" fmla="*/ 69 w 104"/>
                <a:gd name="T7" fmla="*/ 4 h 22"/>
                <a:gd name="T8" fmla="*/ 0 w 104"/>
                <a:gd name="T9" fmla="*/ 21 h 22"/>
                <a:gd name="T10" fmla="*/ 0 60000 65536"/>
                <a:gd name="T11" fmla="*/ 0 60000 65536"/>
                <a:gd name="T12" fmla="*/ 0 60000 65536"/>
                <a:gd name="T13" fmla="*/ 0 60000 65536"/>
                <a:gd name="T14" fmla="*/ 0 60000 65536"/>
                <a:gd name="T15" fmla="*/ 0 w 104"/>
                <a:gd name="T16" fmla="*/ 0 h 22"/>
                <a:gd name="T17" fmla="*/ 104 w 104"/>
                <a:gd name="T18" fmla="*/ 22 h 22"/>
              </a:gdLst>
              <a:ahLst/>
              <a:cxnLst>
                <a:cxn ang="T10">
                  <a:pos x="T0" y="T1"/>
                </a:cxn>
                <a:cxn ang="T11">
                  <a:pos x="T2" y="T3"/>
                </a:cxn>
                <a:cxn ang="T12">
                  <a:pos x="T4" y="T5"/>
                </a:cxn>
                <a:cxn ang="T13">
                  <a:pos x="T6" y="T7"/>
                </a:cxn>
                <a:cxn ang="T14">
                  <a:pos x="T8" y="T9"/>
                </a:cxn>
              </a:cxnLst>
              <a:rect l="T15" t="T16" r="T17" b="T18"/>
              <a:pathLst>
                <a:path w="104" h="22">
                  <a:moveTo>
                    <a:pt x="0" y="21"/>
                  </a:moveTo>
                  <a:lnTo>
                    <a:pt x="0" y="18"/>
                  </a:lnTo>
                  <a:lnTo>
                    <a:pt x="103" y="0"/>
                  </a:lnTo>
                  <a:lnTo>
                    <a:pt x="103" y="4"/>
                  </a:lnTo>
                  <a:lnTo>
                    <a:pt x="0" y="2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1" name="Freeform 58">
              <a:extLst>
                <a:ext uri="{FF2B5EF4-FFF2-40B4-BE49-F238E27FC236}">
                  <a16:creationId xmlns:a16="http://schemas.microsoft.com/office/drawing/2014/main" id="{40213906-4044-5645-8F12-D0FDF5B47925}"/>
                </a:ext>
              </a:extLst>
            </p:cNvPr>
            <p:cNvSpPr>
              <a:spLocks/>
            </p:cNvSpPr>
            <p:nvPr/>
          </p:nvSpPr>
          <p:spPr bwMode="auto">
            <a:xfrm>
              <a:off x="909" y="3436"/>
              <a:ext cx="96" cy="12"/>
            </a:xfrm>
            <a:custGeom>
              <a:avLst/>
              <a:gdLst>
                <a:gd name="T0" fmla="*/ 0 w 104"/>
                <a:gd name="T1" fmla="*/ 11 h 12"/>
                <a:gd name="T2" fmla="*/ 0 w 104"/>
                <a:gd name="T3" fmla="*/ 7 h 12"/>
                <a:gd name="T4" fmla="*/ 69 w 104"/>
                <a:gd name="T5" fmla="*/ 0 h 12"/>
                <a:gd name="T6" fmla="*/ 69 w 104"/>
                <a:gd name="T7" fmla="*/ 4 h 12"/>
                <a:gd name="T8" fmla="*/ 0 w 104"/>
                <a:gd name="T9" fmla="*/ 11 h 12"/>
                <a:gd name="T10" fmla="*/ 0 60000 65536"/>
                <a:gd name="T11" fmla="*/ 0 60000 65536"/>
                <a:gd name="T12" fmla="*/ 0 60000 65536"/>
                <a:gd name="T13" fmla="*/ 0 60000 65536"/>
                <a:gd name="T14" fmla="*/ 0 60000 65536"/>
                <a:gd name="T15" fmla="*/ 0 w 104"/>
                <a:gd name="T16" fmla="*/ 0 h 12"/>
                <a:gd name="T17" fmla="*/ 104 w 104"/>
                <a:gd name="T18" fmla="*/ 12 h 12"/>
              </a:gdLst>
              <a:ahLst/>
              <a:cxnLst>
                <a:cxn ang="T10">
                  <a:pos x="T0" y="T1"/>
                </a:cxn>
                <a:cxn ang="T11">
                  <a:pos x="T2" y="T3"/>
                </a:cxn>
                <a:cxn ang="T12">
                  <a:pos x="T4" y="T5"/>
                </a:cxn>
                <a:cxn ang="T13">
                  <a:pos x="T6" y="T7"/>
                </a:cxn>
                <a:cxn ang="T14">
                  <a:pos x="T8" y="T9"/>
                </a:cxn>
              </a:cxnLst>
              <a:rect l="T15" t="T16" r="T17" b="T18"/>
              <a:pathLst>
                <a:path w="104" h="12">
                  <a:moveTo>
                    <a:pt x="0" y="11"/>
                  </a:moveTo>
                  <a:lnTo>
                    <a:pt x="0" y="7"/>
                  </a:lnTo>
                  <a:lnTo>
                    <a:pt x="103" y="0"/>
                  </a:lnTo>
                  <a:lnTo>
                    <a:pt x="103" y="4"/>
                  </a:lnTo>
                  <a:lnTo>
                    <a:pt x="0" y="1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2" name="Freeform 59">
              <a:extLst>
                <a:ext uri="{FF2B5EF4-FFF2-40B4-BE49-F238E27FC236}">
                  <a16:creationId xmlns:a16="http://schemas.microsoft.com/office/drawing/2014/main" id="{97230F4A-EFC9-3846-AD0D-BAECCD86B1B9}"/>
                </a:ext>
              </a:extLst>
            </p:cNvPr>
            <p:cNvSpPr>
              <a:spLocks/>
            </p:cNvSpPr>
            <p:nvPr/>
          </p:nvSpPr>
          <p:spPr bwMode="auto">
            <a:xfrm>
              <a:off x="1004" y="3435"/>
              <a:ext cx="96" cy="6"/>
            </a:xfrm>
            <a:custGeom>
              <a:avLst/>
              <a:gdLst>
                <a:gd name="T0" fmla="*/ 0 w 104"/>
                <a:gd name="T1" fmla="*/ 5 h 6"/>
                <a:gd name="T2" fmla="*/ 0 w 104"/>
                <a:gd name="T3" fmla="*/ 1 h 6"/>
                <a:gd name="T4" fmla="*/ 69 w 104"/>
                <a:gd name="T5" fmla="*/ 0 h 6"/>
                <a:gd name="T6" fmla="*/ 69 w 104"/>
                <a:gd name="T7" fmla="*/ 3 h 6"/>
                <a:gd name="T8" fmla="*/ 0 w 104"/>
                <a:gd name="T9" fmla="*/ 5 h 6"/>
                <a:gd name="T10" fmla="*/ 0 60000 65536"/>
                <a:gd name="T11" fmla="*/ 0 60000 65536"/>
                <a:gd name="T12" fmla="*/ 0 60000 65536"/>
                <a:gd name="T13" fmla="*/ 0 60000 65536"/>
                <a:gd name="T14" fmla="*/ 0 60000 65536"/>
                <a:gd name="T15" fmla="*/ 0 w 104"/>
                <a:gd name="T16" fmla="*/ 0 h 6"/>
                <a:gd name="T17" fmla="*/ 104 w 104"/>
                <a:gd name="T18" fmla="*/ 6 h 6"/>
              </a:gdLst>
              <a:ahLst/>
              <a:cxnLst>
                <a:cxn ang="T10">
                  <a:pos x="T0" y="T1"/>
                </a:cxn>
                <a:cxn ang="T11">
                  <a:pos x="T2" y="T3"/>
                </a:cxn>
                <a:cxn ang="T12">
                  <a:pos x="T4" y="T5"/>
                </a:cxn>
                <a:cxn ang="T13">
                  <a:pos x="T6" y="T7"/>
                </a:cxn>
                <a:cxn ang="T14">
                  <a:pos x="T8" y="T9"/>
                </a:cxn>
              </a:cxnLst>
              <a:rect l="T15" t="T16" r="T17" b="T18"/>
              <a:pathLst>
                <a:path w="104" h="6">
                  <a:moveTo>
                    <a:pt x="0" y="5"/>
                  </a:moveTo>
                  <a:lnTo>
                    <a:pt x="0" y="1"/>
                  </a:lnTo>
                  <a:lnTo>
                    <a:pt x="103" y="0"/>
                  </a:lnTo>
                  <a:lnTo>
                    <a:pt x="103" y="3"/>
                  </a:lnTo>
                  <a:lnTo>
                    <a:pt x="0" y="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3" name="Freeform 60">
              <a:extLst>
                <a:ext uri="{FF2B5EF4-FFF2-40B4-BE49-F238E27FC236}">
                  <a16:creationId xmlns:a16="http://schemas.microsoft.com/office/drawing/2014/main" id="{2F8BB997-DB1E-3E4A-B1E2-1CA47B333B3E}"/>
                </a:ext>
              </a:extLst>
            </p:cNvPr>
            <p:cNvSpPr>
              <a:spLocks/>
            </p:cNvSpPr>
            <p:nvPr/>
          </p:nvSpPr>
          <p:spPr bwMode="auto">
            <a:xfrm>
              <a:off x="1099" y="3435"/>
              <a:ext cx="96" cy="10"/>
            </a:xfrm>
            <a:custGeom>
              <a:avLst/>
              <a:gdLst>
                <a:gd name="T0" fmla="*/ 0 w 104"/>
                <a:gd name="T1" fmla="*/ 3 h 10"/>
                <a:gd name="T2" fmla="*/ 0 w 104"/>
                <a:gd name="T3" fmla="*/ 0 h 10"/>
                <a:gd name="T4" fmla="*/ 68 w 104"/>
                <a:gd name="T5" fmla="*/ 5 h 10"/>
                <a:gd name="T6" fmla="*/ 69 w 104"/>
                <a:gd name="T7" fmla="*/ 9 h 10"/>
                <a:gd name="T8" fmla="*/ 0 w 104"/>
                <a:gd name="T9" fmla="*/ 3 h 10"/>
                <a:gd name="T10" fmla="*/ 0 60000 65536"/>
                <a:gd name="T11" fmla="*/ 0 60000 65536"/>
                <a:gd name="T12" fmla="*/ 0 60000 65536"/>
                <a:gd name="T13" fmla="*/ 0 60000 65536"/>
                <a:gd name="T14" fmla="*/ 0 60000 65536"/>
                <a:gd name="T15" fmla="*/ 0 w 104"/>
                <a:gd name="T16" fmla="*/ 0 h 10"/>
                <a:gd name="T17" fmla="*/ 104 w 104"/>
                <a:gd name="T18" fmla="*/ 10 h 10"/>
              </a:gdLst>
              <a:ahLst/>
              <a:cxnLst>
                <a:cxn ang="T10">
                  <a:pos x="T0" y="T1"/>
                </a:cxn>
                <a:cxn ang="T11">
                  <a:pos x="T2" y="T3"/>
                </a:cxn>
                <a:cxn ang="T12">
                  <a:pos x="T4" y="T5"/>
                </a:cxn>
                <a:cxn ang="T13">
                  <a:pos x="T6" y="T7"/>
                </a:cxn>
                <a:cxn ang="T14">
                  <a:pos x="T8" y="T9"/>
                </a:cxn>
              </a:cxnLst>
              <a:rect l="T15" t="T16" r="T17" b="T18"/>
              <a:pathLst>
                <a:path w="104" h="10">
                  <a:moveTo>
                    <a:pt x="0" y="3"/>
                  </a:moveTo>
                  <a:lnTo>
                    <a:pt x="0" y="0"/>
                  </a:lnTo>
                  <a:lnTo>
                    <a:pt x="102" y="5"/>
                  </a:lnTo>
                  <a:lnTo>
                    <a:pt x="103" y="9"/>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4" name="Freeform 61">
              <a:extLst>
                <a:ext uri="{FF2B5EF4-FFF2-40B4-BE49-F238E27FC236}">
                  <a16:creationId xmlns:a16="http://schemas.microsoft.com/office/drawing/2014/main" id="{8500818E-E3A1-1F4E-8D12-EEB754932A39}"/>
                </a:ext>
              </a:extLst>
            </p:cNvPr>
            <p:cNvSpPr>
              <a:spLocks/>
            </p:cNvSpPr>
            <p:nvPr/>
          </p:nvSpPr>
          <p:spPr bwMode="auto">
            <a:xfrm>
              <a:off x="1193" y="3399"/>
              <a:ext cx="97" cy="46"/>
            </a:xfrm>
            <a:custGeom>
              <a:avLst/>
              <a:gdLst>
                <a:gd name="T0" fmla="*/ 1 w 105"/>
                <a:gd name="T1" fmla="*/ 45 h 46"/>
                <a:gd name="T2" fmla="*/ 0 w 105"/>
                <a:gd name="T3" fmla="*/ 41 h 46"/>
                <a:gd name="T4" fmla="*/ 69 w 105"/>
                <a:gd name="T5" fmla="*/ 0 h 46"/>
                <a:gd name="T6" fmla="*/ 70 w 105"/>
                <a:gd name="T7" fmla="*/ 0 h 46"/>
                <a:gd name="T8" fmla="*/ 70 w 105"/>
                <a:gd name="T9" fmla="*/ 4 h 46"/>
                <a:gd name="T10" fmla="*/ 1 w 105"/>
                <a:gd name="T11" fmla="*/ 45 h 46"/>
                <a:gd name="T12" fmla="*/ 0 60000 65536"/>
                <a:gd name="T13" fmla="*/ 0 60000 65536"/>
                <a:gd name="T14" fmla="*/ 0 60000 65536"/>
                <a:gd name="T15" fmla="*/ 0 60000 65536"/>
                <a:gd name="T16" fmla="*/ 0 60000 65536"/>
                <a:gd name="T17" fmla="*/ 0 60000 65536"/>
                <a:gd name="T18" fmla="*/ 0 w 105"/>
                <a:gd name="T19" fmla="*/ 0 h 46"/>
                <a:gd name="T20" fmla="*/ 105 w 10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05" h="46">
                  <a:moveTo>
                    <a:pt x="1" y="45"/>
                  </a:moveTo>
                  <a:lnTo>
                    <a:pt x="0" y="41"/>
                  </a:lnTo>
                  <a:lnTo>
                    <a:pt x="103" y="0"/>
                  </a:lnTo>
                  <a:lnTo>
                    <a:pt x="104" y="0"/>
                  </a:lnTo>
                  <a:lnTo>
                    <a:pt x="104" y="4"/>
                  </a:lnTo>
                  <a:lnTo>
                    <a:pt x="1"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5" name="Freeform 62">
              <a:extLst>
                <a:ext uri="{FF2B5EF4-FFF2-40B4-BE49-F238E27FC236}">
                  <a16:creationId xmlns:a16="http://schemas.microsoft.com/office/drawing/2014/main" id="{05213409-C17C-8E43-96C9-1521918AE928}"/>
                </a:ext>
              </a:extLst>
            </p:cNvPr>
            <p:cNvSpPr>
              <a:spLocks/>
            </p:cNvSpPr>
            <p:nvPr/>
          </p:nvSpPr>
          <p:spPr bwMode="auto">
            <a:xfrm>
              <a:off x="1289" y="3397"/>
              <a:ext cx="96" cy="7"/>
            </a:xfrm>
            <a:custGeom>
              <a:avLst/>
              <a:gdLst>
                <a:gd name="T0" fmla="*/ 0 w 104"/>
                <a:gd name="T1" fmla="*/ 6 h 7"/>
                <a:gd name="T2" fmla="*/ 0 w 104"/>
                <a:gd name="T3" fmla="*/ 2 h 7"/>
                <a:gd name="T4" fmla="*/ 67 w 104"/>
                <a:gd name="T5" fmla="*/ 0 h 7"/>
                <a:gd name="T6" fmla="*/ 69 w 104"/>
                <a:gd name="T7" fmla="*/ 4 h 7"/>
                <a:gd name="T8" fmla="*/ 0 w 104"/>
                <a:gd name="T9" fmla="*/ 6 h 7"/>
                <a:gd name="T10" fmla="*/ 0 60000 65536"/>
                <a:gd name="T11" fmla="*/ 0 60000 65536"/>
                <a:gd name="T12" fmla="*/ 0 60000 65536"/>
                <a:gd name="T13" fmla="*/ 0 60000 65536"/>
                <a:gd name="T14" fmla="*/ 0 60000 65536"/>
                <a:gd name="T15" fmla="*/ 0 w 104"/>
                <a:gd name="T16" fmla="*/ 0 h 7"/>
                <a:gd name="T17" fmla="*/ 104 w 104"/>
                <a:gd name="T18" fmla="*/ 7 h 7"/>
              </a:gdLst>
              <a:ahLst/>
              <a:cxnLst>
                <a:cxn ang="T10">
                  <a:pos x="T0" y="T1"/>
                </a:cxn>
                <a:cxn ang="T11">
                  <a:pos x="T2" y="T3"/>
                </a:cxn>
                <a:cxn ang="T12">
                  <a:pos x="T4" y="T5"/>
                </a:cxn>
                <a:cxn ang="T13">
                  <a:pos x="T6" y="T7"/>
                </a:cxn>
                <a:cxn ang="T14">
                  <a:pos x="T8" y="T9"/>
                </a:cxn>
              </a:cxnLst>
              <a:rect l="T15" t="T16" r="T17" b="T18"/>
              <a:pathLst>
                <a:path w="104" h="7">
                  <a:moveTo>
                    <a:pt x="0" y="6"/>
                  </a:moveTo>
                  <a:lnTo>
                    <a:pt x="0" y="2"/>
                  </a:lnTo>
                  <a:lnTo>
                    <a:pt x="101" y="0"/>
                  </a:lnTo>
                  <a:lnTo>
                    <a:pt x="103" y="4"/>
                  </a:lnTo>
                  <a:lnTo>
                    <a:pt x="0" y="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6" name="Freeform 63">
              <a:extLst>
                <a:ext uri="{FF2B5EF4-FFF2-40B4-BE49-F238E27FC236}">
                  <a16:creationId xmlns:a16="http://schemas.microsoft.com/office/drawing/2014/main" id="{15B3E43C-3650-0945-BA56-274890879394}"/>
                </a:ext>
              </a:extLst>
            </p:cNvPr>
            <p:cNvSpPr>
              <a:spLocks/>
            </p:cNvSpPr>
            <p:nvPr/>
          </p:nvSpPr>
          <p:spPr bwMode="auto">
            <a:xfrm>
              <a:off x="1383" y="3355"/>
              <a:ext cx="97" cy="47"/>
            </a:xfrm>
            <a:custGeom>
              <a:avLst/>
              <a:gdLst>
                <a:gd name="T0" fmla="*/ 2 w 106"/>
                <a:gd name="T1" fmla="*/ 46 h 47"/>
                <a:gd name="T2" fmla="*/ 0 w 106"/>
                <a:gd name="T3" fmla="*/ 42 h 47"/>
                <a:gd name="T4" fmla="*/ 66 w 106"/>
                <a:gd name="T5" fmla="*/ 0 h 47"/>
                <a:gd name="T6" fmla="*/ 67 w 106"/>
                <a:gd name="T7" fmla="*/ 0 h 47"/>
                <a:gd name="T8" fmla="*/ 67 w 106"/>
                <a:gd name="T9" fmla="*/ 3 h 47"/>
                <a:gd name="T10" fmla="*/ 68 w 106"/>
                <a:gd name="T11" fmla="*/ 3 h 47"/>
                <a:gd name="T12" fmla="*/ 2 w 106"/>
                <a:gd name="T13" fmla="*/ 46 h 47"/>
                <a:gd name="T14" fmla="*/ 0 60000 65536"/>
                <a:gd name="T15" fmla="*/ 0 60000 65536"/>
                <a:gd name="T16" fmla="*/ 0 60000 65536"/>
                <a:gd name="T17" fmla="*/ 0 60000 65536"/>
                <a:gd name="T18" fmla="*/ 0 60000 65536"/>
                <a:gd name="T19" fmla="*/ 0 60000 65536"/>
                <a:gd name="T20" fmla="*/ 0 60000 65536"/>
                <a:gd name="T21" fmla="*/ 0 w 106"/>
                <a:gd name="T22" fmla="*/ 0 h 47"/>
                <a:gd name="T23" fmla="*/ 106 w 10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7">
                  <a:moveTo>
                    <a:pt x="2" y="46"/>
                  </a:moveTo>
                  <a:lnTo>
                    <a:pt x="0" y="42"/>
                  </a:lnTo>
                  <a:lnTo>
                    <a:pt x="103" y="0"/>
                  </a:lnTo>
                  <a:lnTo>
                    <a:pt x="104" y="0"/>
                  </a:lnTo>
                  <a:lnTo>
                    <a:pt x="104" y="3"/>
                  </a:lnTo>
                  <a:lnTo>
                    <a:pt x="105" y="3"/>
                  </a:lnTo>
                  <a:lnTo>
                    <a:pt x="2" y="4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7" name="Freeform 64">
              <a:extLst>
                <a:ext uri="{FF2B5EF4-FFF2-40B4-BE49-F238E27FC236}">
                  <a16:creationId xmlns:a16="http://schemas.microsoft.com/office/drawing/2014/main" id="{3FB24EA6-627E-9A41-8655-29D9747F186A}"/>
                </a:ext>
              </a:extLst>
            </p:cNvPr>
            <p:cNvSpPr>
              <a:spLocks/>
            </p:cNvSpPr>
            <p:nvPr/>
          </p:nvSpPr>
          <p:spPr bwMode="auto">
            <a:xfrm>
              <a:off x="1479" y="3355"/>
              <a:ext cx="96" cy="15"/>
            </a:xfrm>
            <a:custGeom>
              <a:avLst/>
              <a:gdLst>
                <a:gd name="T0" fmla="*/ 0 w 104"/>
                <a:gd name="T1" fmla="*/ 3 h 15"/>
                <a:gd name="T2" fmla="*/ 0 w 104"/>
                <a:gd name="T3" fmla="*/ 0 h 15"/>
                <a:gd name="T4" fmla="*/ 69 w 104"/>
                <a:gd name="T5" fmla="*/ 11 h 15"/>
                <a:gd name="T6" fmla="*/ 69 w 104"/>
                <a:gd name="T7" fmla="*/ 14 h 15"/>
                <a:gd name="T8" fmla="*/ 0 w 104"/>
                <a:gd name="T9" fmla="*/ 3 h 15"/>
                <a:gd name="T10" fmla="*/ 0 60000 65536"/>
                <a:gd name="T11" fmla="*/ 0 60000 65536"/>
                <a:gd name="T12" fmla="*/ 0 60000 65536"/>
                <a:gd name="T13" fmla="*/ 0 60000 65536"/>
                <a:gd name="T14" fmla="*/ 0 60000 65536"/>
                <a:gd name="T15" fmla="*/ 0 w 104"/>
                <a:gd name="T16" fmla="*/ 0 h 15"/>
                <a:gd name="T17" fmla="*/ 104 w 104"/>
                <a:gd name="T18" fmla="*/ 15 h 15"/>
              </a:gdLst>
              <a:ahLst/>
              <a:cxnLst>
                <a:cxn ang="T10">
                  <a:pos x="T0" y="T1"/>
                </a:cxn>
                <a:cxn ang="T11">
                  <a:pos x="T2" y="T3"/>
                </a:cxn>
                <a:cxn ang="T12">
                  <a:pos x="T4" y="T5"/>
                </a:cxn>
                <a:cxn ang="T13">
                  <a:pos x="T6" y="T7"/>
                </a:cxn>
                <a:cxn ang="T14">
                  <a:pos x="T8" y="T9"/>
                </a:cxn>
              </a:cxnLst>
              <a:rect l="T15" t="T16" r="T17" b="T18"/>
              <a:pathLst>
                <a:path w="104" h="15">
                  <a:moveTo>
                    <a:pt x="0" y="3"/>
                  </a:moveTo>
                  <a:lnTo>
                    <a:pt x="0" y="0"/>
                  </a:lnTo>
                  <a:lnTo>
                    <a:pt x="103" y="11"/>
                  </a:lnTo>
                  <a:lnTo>
                    <a:pt x="103" y="14"/>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8" name="Freeform 65">
              <a:extLst>
                <a:ext uri="{FF2B5EF4-FFF2-40B4-BE49-F238E27FC236}">
                  <a16:creationId xmlns:a16="http://schemas.microsoft.com/office/drawing/2014/main" id="{D060AE19-CC6F-E74F-90E2-4448D7A26176}"/>
                </a:ext>
              </a:extLst>
            </p:cNvPr>
            <p:cNvSpPr>
              <a:spLocks/>
            </p:cNvSpPr>
            <p:nvPr/>
          </p:nvSpPr>
          <p:spPr bwMode="auto">
            <a:xfrm>
              <a:off x="1574" y="3366"/>
              <a:ext cx="96" cy="16"/>
            </a:xfrm>
            <a:custGeom>
              <a:avLst/>
              <a:gdLst>
                <a:gd name="T0" fmla="*/ 0 w 104"/>
                <a:gd name="T1" fmla="*/ 3 h 16"/>
                <a:gd name="T2" fmla="*/ 0 w 104"/>
                <a:gd name="T3" fmla="*/ 0 h 16"/>
                <a:gd name="T4" fmla="*/ 68 w 104"/>
                <a:gd name="T5" fmla="*/ 12 h 16"/>
                <a:gd name="T6" fmla="*/ 69 w 104"/>
                <a:gd name="T7" fmla="*/ 15 h 16"/>
                <a:gd name="T8" fmla="*/ 0 w 104"/>
                <a:gd name="T9" fmla="*/ 3 h 16"/>
                <a:gd name="T10" fmla="*/ 0 60000 65536"/>
                <a:gd name="T11" fmla="*/ 0 60000 65536"/>
                <a:gd name="T12" fmla="*/ 0 60000 65536"/>
                <a:gd name="T13" fmla="*/ 0 60000 65536"/>
                <a:gd name="T14" fmla="*/ 0 60000 65536"/>
                <a:gd name="T15" fmla="*/ 0 w 104"/>
                <a:gd name="T16" fmla="*/ 0 h 16"/>
                <a:gd name="T17" fmla="*/ 104 w 104"/>
                <a:gd name="T18" fmla="*/ 16 h 16"/>
              </a:gdLst>
              <a:ahLst/>
              <a:cxnLst>
                <a:cxn ang="T10">
                  <a:pos x="T0" y="T1"/>
                </a:cxn>
                <a:cxn ang="T11">
                  <a:pos x="T2" y="T3"/>
                </a:cxn>
                <a:cxn ang="T12">
                  <a:pos x="T4" y="T5"/>
                </a:cxn>
                <a:cxn ang="T13">
                  <a:pos x="T6" y="T7"/>
                </a:cxn>
                <a:cxn ang="T14">
                  <a:pos x="T8" y="T9"/>
                </a:cxn>
              </a:cxnLst>
              <a:rect l="T15" t="T16" r="T17" b="T18"/>
              <a:pathLst>
                <a:path w="104" h="16">
                  <a:moveTo>
                    <a:pt x="0" y="3"/>
                  </a:moveTo>
                  <a:lnTo>
                    <a:pt x="0" y="0"/>
                  </a:lnTo>
                  <a:lnTo>
                    <a:pt x="102" y="12"/>
                  </a:lnTo>
                  <a:lnTo>
                    <a:pt x="103" y="15"/>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69" name="Freeform 66">
              <a:extLst>
                <a:ext uri="{FF2B5EF4-FFF2-40B4-BE49-F238E27FC236}">
                  <a16:creationId xmlns:a16="http://schemas.microsoft.com/office/drawing/2014/main" id="{B1F956A4-18A2-D144-8DFF-D7A0D62B722B}"/>
                </a:ext>
              </a:extLst>
            </p:cNvPr>
            <p:cNvSpPr>
              <a:spLocks/>
            </p:cNvSpPr>
            <p:nvPr/>
          </p:nvSpPr>
          <p:spPr bwMode="auto">
            <a:xfrm>
              <a:off x="1668" y="3336"/>
              <a:ext cx="97" cy="46"/>
            </a:xfrm>
            <a:custGeom>
              <a:avLst/>
              <a:gdLst>
                <a:gd name="T0" fmla="*/ 1 w 105"/>
                <a:gd name="T1" fmla="*/ 45 h 46"/>
                <a:gd name="T2" fmla="*/ 0 w 105"/>
                <a:gd name="T3" fmla="*/ 42 h 46"/>
                <a:gd name="T4" fmla="*/ 70 w 105"/>
                <a:gd name="T5" fmla="*/ 0 h 46"/>
                <a:gd name="T6" fmla="*/ 69 w 105"/>
                <a:gd name="T7" fmla="*/ 4 h 46"/>
                <a:gd name="T8" fmla="*/ 70 w 105"/>
                <a:gd name="T9" fmla="*/ 4 h 46"/>
                <a:gd name="T10" fmla="*/ 1 w 105"/>
                <a:gd name="T11" fmla="*/ 45 h 46"/>
                <a:gd name="T12" fmla="*/ 0 60000 65536"/>
                <a:gd name="T13" fmla="*/ 0 60000 65536"/>
                <a:gd name="T14" fmla="*/ 0 60000 65536"/>
                <a:gd name="T15" fmla="*/ 0 60000 65536"/>
                <a:gd name="T16" fmla="*/ 0 60000 65536"/>
                <a:gd name="T17" fmla="*/ 0 60000 65536"/>
                <a:gd name="T18" fmla="*/ 0 w 105"/>
                <a:gd name="T19" fmla="*/ 0 h 46"/>
                <a:gd name="T20" fmla="*/ 105 w 10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05" h="46">
                  <a:moveTo>
                    <a:pt x="1" y="45"/>
                  </a:moveTo>
                  <a:lnTo>
                    <a:pt x="0" y="42"/>
                  </a:lnTo>
                  <a:lnTo>
                    <a:pt x="104" y="0"/>
                  </a:lnTo>
                  <a:lnTo>
                    <a:pt x="103" y="4"/>
                  </a:lnTo>
                  <a:lnTo>
                    <a:pt x="104" y="4"/>
                  </a:lnTo>
                  <a:lnTo>
                    <a:pt x="1"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0" name="Freeform 67">
              <a:extLst>
                <a:ext uri="{FF2B5EF4-FFF2-40B4-BE49-F238E27FC236}">
                  <a16:creationId xmlns:a16="http://schemas.microsoft.com/office/drawing/2014/main" id="{AF9038E2-0E98-9540-8B31-5A13FFD2EEB2}"/>
                </a:ext>
              </a:extLst>
            </p:cNvPr>
            <p:cNvSpPr>
              <a:spLocks/>
            </p:cNvSpPr>
            <p:nvPr/>
          </p:nvSpPr>
          <p:spPr bwMode="auto">
            <a:xfrm>
              <a:off x="1763" y="3336"/>
              <a:ext cx="97" cy="52"/>
            </a:xfrm>
            <a:custGeom>
              <a:avLst/>
              <a:gdLst>
                <a:gd name="T0" fmla="*/ 0 w 105"/>
                <a:gd name="T1" fmla="*/ 4 h 52"/>
                <a:gd name="T2" fmla="*/ 1 w 105"/>
                <a:gd name="T3" fmla="*/ 0 h 52"/>
                <a:gd name="T4" fmla="*/ 70 w 105"/>
                <a:gd name="T5" fmla="*/ 47 h 52"/>
                <a:gd name="T6" fmla="*/ 69 w 105"/>
                <a:gd name="T7" fmla="*/ 48 h 52"/>
                <a:gd name="T8" fmla="*/ 70 w 105"/>
                <a:gd name="T9" fmla="*/ 50 h 52"/>
                <a:gd name="T10" fmla="*/ 69 w 105"/>
                <a:gd name="T11" fmla="*/ 51 h 52"/>
                <a:gd name="T12" fmla="*/ 0 w 105"/>
                <a:gd name="T13" fmla="*/ 4 h 52"/>
                <a:gd name="T14" fmla="*/ 0 60000 65536"/>
                <a:gd name="T15" fmla="*/ 0 60000 65536"/>
                <a:gd name="T16" fmla="*/ 0 60000 65536"/>
                <a:gd name="T17" fmla="*/ 0 60000 65536"/>
                <a:gd name="T18" fmla="*/ 0 60000 65536"/>
                <a:gd name="T19" fmla="*/ 0 60000 65536"/>
                <a:gd name="T20" fmla="*/ 0 60000 65536"/>
                <a:gd name="T21" fmla="*/ 0 w 105"/>
                <a:gd name="T22" fmla="*/ 0 h 52"/>
                <a:gd name="T23" fmla="*/ 105 w 105"/>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52">
                  <a:moveTo>
                    <a:pt x="0" y="4"/>
                  </a:moveTo>
                  <a:lnTo>
                    <a:pt x="1" y="0"/>
                  </a:lnTo>
                  <a:lnTo>
                    <a:pt x="104" y="47"/>
                  </a:lnTo>
                  <a:lnTo>
                    <a:pt x="103" y="48"/>
                  </a:lnTo>
                  <a:lnTo>
                    <a:pt x="104" y="50"/>
                  </a:lnTo>
                  <a:lnTo>
                    <a:pt x="103" y="51"/>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1" name="Freeform 68">
              <a:extLst>
                <a:ext uri="{FF2B5EF4-FFF2-40B4-BE49-F238E27FC236}">
                  <a16:creationId xmlns:a16="http://schemas.microsoft.com/office/drawing/2014/main" id="{17B01C5A-373E-2F4E-B5B1-A8B29A7805E5}"/>
                </a:ext>
              </a:extLst>
            </p:cNvPr>
            <p:cNvSpPr>
              <a:spLocks/>
            </p:cNvSpPr>
            <p:nvPr/>
          </p:nvSpPr>
          <p:spPr bwMode="auto">
            <a:xfrm>
              <a:off x="1858" y="3318"/>
              <a:ext cx="96" cy="69"/>
            </a:xfrm>
            <a:custGeom>
              <a:avLst/>
              <a:gdLst>
                <a:gd name="T0" fmla="*/ 1 w 104"/>
                <a:gd name="T1" fmla="*/ 68 h 69"/>
                <a:gd name="T2" fmla="*/ 0 w 104"/>
                <a:gd name="T3" fmla="*/ 66 h 69"/>
                <a:gd name="T4" fmla="*/ 69 w 104"/>
                <a:gd name="T5" fmla="*/ 0 h 69"/>
                <a:gd name="T6" fmla="*/ 68 w 104"/>
                <a:gd name="T7" fmla="*/ 0 h 69"/>
                <a:gd name="T8" fmla="*/ 69 w 104"/>
                <a:gd name="T9" fmla="*/ 4 h 69"/>
                <a:gd name="T10" fmla="*/ 1 w 104"/>
                <a:gd name="T11" fmla="*/ 68 h 69"/>
                <a:gd name="T12" fmla="*/ 0 60000 65536"/>
                <a:gd name="T13" fmla="*/ 0 60000 65536"/>
                <a:gd name="T14" fmla="*/ 0 60000 65536"/>
                <a:gd name="T15" fmla="*/ 0 60000 65536"/>
                <a:gd name="T16" fmla="*/ 0 60000 65536"/>
                <a:gd name="T17" fmla="*/ 0 60000 65536"/>
                <a:gd name="T18" fmla="*/ 0 w 104"/>
                <a:gd name="T19" fmla="*/ 0 h 69"/>
                <a:gd name="T20" fmla="*/ 104 w 104"/>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4" h="69">
                  <a:moveTo>
                    <a:pt x="1" y="68"/>
                  </a:moveTo>
                  <a:lnTo>
                    <a:pt x="0" y="66"/>
                  </a:lnTo>
                  <a:lnTo>
                    <a:pt x="103" y="0"/>
                  </a:lnTo>
                  <a:lnTo>
                    <a:pt x="102" y="0"/>
                  </a:lnTo>
                  <a:lnTo>
                    <a:pt x="103" y="4"/>
                  </a:lnTo>
                  <a:lnTo>
                    <a:pt x="1" y="6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2" name="Freeform 69">
              <a:extLst>
                <a:ext uri="{FF2B5EF4-FFF2-40B4-BE49-F238E27FC236}">
                  <a16:creationId xmlns:a16="http://schemas.microsoft.com/office/drawing/2014/main" id="{1CF70134-0CF3-4D49-842C-CCCB11094B41}"/>
                </a:ext>
              </a:extLst>
            </p:cNvPr>
            <p:cNvSpPr>
              <a:spLocks/>
            </p:cNvSpPr>
            <p:nvPr/>
          </p:nvSpPr>
          <p:spPr bwMode="auto">
            <a:xfrm>
              <a:off x="1952" y="3287"/>
              <a:ext cx="97" cy="36"/>
            </a:xfrm>
            <a:custGeom>
              <a:avLst/>
              <a:gdLst>
                <a:gd name="T0" fmla="*/ 1 w 105"/>
                <a:gd name="T1" fmla="*/ 35 h 36"/>
                <a:gd name="T2" fmla="*/ 0 w 105"/>
                <a:gd name="T3" fmla="*/ 31 h 36"/>
                <a:gd name="T4" fmla="*/ 70 w 105"/>
                <a:gd name="T5" fmla="*/ 0 h 36"/>
                <a:gd name="T6" fmla="*/ 70 w 105"/>
                <a:gd name="T7" fmla="*/ 3 h 36"/>
                <a:gd name="T8" fmla="*/ 1 w 105"/>
                <a:gd name="T9" fmla="*/ 35 h 36"/>
                <a:gd name="T10" fmla="*/ 0 60000 65536"/>
                <a:gd name="T11" fmla="*/ 0 60000 65536"/>
                <a:gd name="T12" fmla="*/ 0 60000 65536"/>
                <a:gd name="T13" fmla="*/ 0 60000 65536"/>
                <a:gd name="T14" fmla="*/ 0 60000 65536"/>
                <a:gd name="T15" fmla="*/ 0 w 105"/>
                <a:gd name="T16" fmla="*/ 0 h 36"/>
                <a:gd name="T17" fmla="*/ 105 w 105"/>
                <a:gd name="T18" fmla="*/ 36 h 36"/>
              </a:gdLst>
              <a:ahLst/>
              <a:cxnLst>
                <a:cxn ang="T10">
                  <a:pos x="T0" y="T1"/>
                </a:cxn>
                <a:cxn ang="T11">
                  <a:pos x="T2" y="T3"/>
                </a:cxn>
                <a:cxn ang="T12">
                  <a:pos x="T4" y="T5"/>
                </a:cxn>
                <a:cxn ang="T13">
                  <a:pos x="T6" y="T7"/>
                </a:cxn>
                <a:cxn ang="T14">
                  <a:pos x="T8" y="T9"/>
                </a:cxn>
              </a:cxnLst>
              <a:rect l="T15" t="T16" r="T17" b="T18"/>
              <a:pathLst>
                <a:path w="105" h="36">
                  <a:moveTo>
                    <a:pt x="1" y="35"/>
                  </a:moveTo>
                  <a:lnTo>
                    <a:pt x="0" y="31"/>
                  </a:lnTo>
                  <a:lnTo>
                    <a:pt x="104" y="0"/>
                  </a:lnTo>
                  <a:lnTo>
                    <a:pt x="104" y="3"/>
                  </a:lnTo>
                  <a:lnTo>
                    <a:pt x="1" y="3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3" name="Freeform 70">
              <a:extLst>
                <a:ext uri="{FF2B5EF4-FFF2-40B4-BE49-F238E27FC236}">
                  <a16:creationId xmlns:a16="http://schemas.microsoft.com/office/drawing/2014/main" id="{996D88CE-A3D4-354A-B30B-8E5E210CCC90}"/>
                </a:ext>
              </a:extLst>
            </p:cNvPr>
            <p:cNvSpPr>
              <a:spLocks/>
            </p:cNvSpPr>
            <p:nvPr/>
          </p:nvSpPr>
          <p:spPr bwMode="auto">
            <a:xfrm>
              <a:off x="2048" y="3287"/>
              <a:ext cx="96" cy="34"/>
            </a:xfrm>
            <a:custGeom>
              <a:avLst/>
              <a:gdLst>
                <a:gd name="T0" fmla="*/ 0 w 104"/>
                <a:gd name="T1" fmla="*/ 3 h 34"/>
                <a:gd name="T2" fmla="*/ 0 w 104"/>
                <a:gd name="T3" fmla="*/ 0 h 34"/>
                <a:gd name="T4" fmla="*/ 69 w 104"/>
                <a:gd name="T5" fmla="*/ 29 h 34"/>
                <a:gd name="T6" fmla="*/ 68 w 104"/>
                <a:gd name="T7" fmla="*/ 29 h 34"/>
                <a:gd name="T8" fmla="*/ 69 w 104"/>
                <a:gd name="T9" fmla="*/ 33 h 34"/>
                <a:gd name="T10" fmla="*/ 0 w 104"/>
                <a:gd name="T11" fmla="*/ 3 h 34"/>
                <a:gd name="T12" fmla="*/ 0 60000 65536"/>
                <a:gd name="T13" fmla="*/ 0 60000 65536"/>
                <a:gd name="T14" fmla="*/ 0 60000 65536"/>
                <a:gd name="T15" fmla="*/ 0 60000 65536"/>
                <a:gd name="T16" fmla="*/ 0 60000 65536"/>
                <a:gd name="T17" fmla="*/ 0 60000 65536"/>
                <a:gd name="T18" fmla="*/ 0 w 104"/>
                <a:gd name="T19" fmla="*/ 0 h 34"/>
                <a:gd name="T20" fmla="*/ 104 w 104"/>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04" h="34">
                  <a:moveTo>
                    <a:pt x="0" y="3"/>
                  </a:moveTo>
                  <a:lnTo>
                    <a:pt x="0" y="0"/>
                  </a:lnTo>
                  <a:lnTo>
                    <a:pt x="103" y="29"/>
                  </a:lnTo>
                  <a:lnTo>
                    <a:pt x="102" y="29"/>
                  </a:lnTo>
                  <a:lnTo>
                    <a:pt x="103" y="33"/>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4" name="Freeform 71">
              <a:extLst>
                <a:ext uri="{FF2B5EF4-FFF2-40B4-BE49-F238E27FC236}">
                  <a16:creationId xmlns:a16="http://schemas.microsoft.com/office/drawing/2014/main" id="{BF6EBAB4-C50A-AC42-B18A-D397CD5E860B}"/>
                </a:ext>
              </a:extLst>
            </p:cNvPr>
            <p:cNvSpPr>
              <a:spLocks/>
            </p:cNvSpPr>
            <p:nvPr/>
          </p:nvSpPr>
          <p:spPr bwMode="auto">
            <a:xfrm>
              <a:off x="2142" y="3284"/>
              <a:ext cx="97" cy="37"/>
            </a:xfrm>
            <a:custGeom>
              <a:avLst/>
              <a:gdLst>
                <a:gd name="T0" fmla="*/ 1 w 105"/>
                <a:gd name="T1" fmla="*/ 36 h 37"/>
                <a:gd name="T2" fmla="*/ 0 w 105"/>
                <a:gd name="T3" fmla="*/ 32 h 37"/>
                <a:gd name="T4" fmla="*/ 69 w 105"/>
                <a:gd name="T5" fmla="*/ 0 h 37"/>
                <a:gd name="T6" fmla="*/ 70 w 105"/>
                <a:gd name="T7" fmla="*/ 4 h 37"/>
                <a:gd name="T8" fmla="*/ 1 w 105"/>
                <a:gd name="T9" fmla="*/ 36 h 37"/>
                <a:gd name="T10" fmla="*/ 0 60000 65536"/>
                <a:gd name="T11" fmla="*/ 0 60000 65536"/>
                <a:gd name="T12" fmla="*/ 0 60000 65536"/>
                <a:gd name="T13" fmla="*/ 0 60000 65536"/>
                <a:gd name="T14" fmla="*/ 0 60000 65536"/>
                <a:gd name="T15" fmla="*/ 0 w 105"/>
                <a:gd name="T16" fmla="*/ 0 h 37"/>
                <a:gd name="T17" fmla="*/ 105 w 105"/>
                <a:gd name="T18" fmla="*/ 37 h 37"/>
              </a:gdLst>
              <a:ahLst/>
              <a:cxnLst>
                <a:cxn ang="T10">
                  <a:pos x="T0" y="T1"/>
                </a:cxn>
                <a:cxn ang="T11">
                  <a:pos x="T2" y="T3"/>
                </a:cxn>
                <a:cxn ang="T12">
                  <a:pos x="T4" y="T5"/>
                </a:cxn>
                <a:cxn ang="T13">
                  <a:pos x="T6" y="T7"/>
                </a:cxn>
                <a:cxn ang="T14">
                  <a:pos x="T8" y="T9"/>
                </a:cxn>
              </a:cxnLst>
              <a:rect l="T15" t="T16" r="T17" b="T18"/>
              <a:pathLst>
                <a:path w="105" h="37">
                  <a:moveTo>
                    <a:pt x="1" y="36"/>
                  </a:moveTo>
                  <a:lnTo>
                    <a:pt x="0" y="32"/>
                  </a:lnTo>
                  <a:lnTo>
                    <a:pt x="103" y="0"/>
                  </a:lnTo>
                  <a:lnTo>
                    <a:pt x="104" y="4"/>
                  </a:lnTo>
                  <a:lnTo>
                    <a:pt x="1" y="3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5" name="Freeform 72">
              <a:extLst>
                <a:ext uri="{FF2B5EF4-FFF2-40B4-BE49-F238E27FC236}">
                  <a16:creationId xmlns:a16="http://schemas.microsoft.com/office/drawing/2014/main" id="{21E681AA-5139-A24C-BA0A-7B2EE5999C52}"/>
                </a:ext>
              </a:extLst>
            </p:cNvPr>
            <p:cNvSpPr>
              <a:spLocks/>
            </p:cNvSpPr>
            <p:nvPr/>
          </p:nvSpPr>
          <p:spPr bwMode="auto">
            <a:xfrm>
              <a:off x="2237" y="3263"/>
              <a:ext cx="97" cy="26"/>
            </a:xfrm>
            <a:custGeom>
              <a:avLst/>
              <a:gdLst>
                <a:gd name="T0" fmla="*/ 1 w 105"/>
                <a:gd name="T1" fmla="*/ 25 h 26"/>
                <a:gd name="T2" fmla="*/ 0 w 105"/>
                <a:gd name="T3" fmla="*/ 21 h 26"/>
                <a:gd name="T4" fmla="*/ 69 w 105"/>
                <a:gd name="T5" fmla="*/ 0 h 26"/>
                <a:gd name="T6" fmla="*/ 70 w 105"/>
                <a:gd name="T7" fmla="*/ 4 h 26"/>
                <a:gd name="T8" fmla="*/ 1 w 105"/>
                <a:gd name="T9" fmla="*/ 25 h 26"/>
                <a:gd name="T10" fmla="*/ 0 60000 65536"/>
                <a:gd name="T11" fmla="*/ 0 60000 65536"/>
                <a:gd name="T12" fmla="*/ 0 60000 65536"/>
                <a:gd name="T13" fmla="*/ 0 60000 65536"/>
                <a:gd name="T14" fmla="*/ 0 60000 65536"/>
                <a:gd name="T15" fmla="*/ 0 w 105"/>
                <a:gd name="T16" fmla="*/ 0 h 26"/>
                <a:gd name="T17" fmla="*/ 105 w 105"/>
                <a:gd name="T18" fmla="*/ 26 h 26"/>
              </a:gdLst>
              <a:ahLst/>
              <a:cxnLst>
                <a:cxn ang="T10">
                  <a:pos x="T0" y="T1"/>
                </a:cxn>
                <a:cxn ang="T11">
                  <a:pos x="T2" y="T3"/>
                </a:cxn>
                <a:cxn ang="T12">
                  <a:pos x="T4" y="T5"/>
                </a:cxn>
                <a:cxn ang="T13">
                  <a:pos x="T6" y="T7"/>
                </a:cxn>
                <a:cxn ang="T14">
                  <a:pos x="T8" y="T9"/>
                </a:cxn>
              </a:cxnLst>
              <a:rect l="T15" t="T16" r="T17" b="T18"/>
              <a:pathLst>
                <a:path w="105" h="26">
                  <a:moveTo>
                    <a:pt x="1" y="25"/>
                  </a:moveTo>
                  <a:lnTo>
                    <a:pt x="0" y="21"/>
                  </a:lnTo>
                  <a:lnTo>
                    <a:pt x="103" y="0"/>
                  </a:lnTo>
                  <a:lnTo>
                    <a:pt x="104" y="4"/>
                  </a:lnTo>
                  <a:lnTo>
                    <a:pt x="1" y="2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6" name="Freeform 73">
              <a:extLst>
                <a:ext uri="{FF2B5EF4-FFF2-40B4-BE49-F238E27FC236}">
                  <a16:creationId xmlns:a16="http://schemas.microsoft.com/office/drawing/2014/main" id="{5FFDB2D2-FD3D-674F-A8FD-189CEC5AF7D9}"/>
                </a:ext>
              </a:extLst>
            </p:cNvPr>
            <p:cNvSpPr>
              <a:spLocks/>
            </p:cNvSpPr>
            <p:nvPr/>
          </p:nvSpPr>
          <p:spPr bwMode="auto">
            <a:xfrm>
              <a:off x="2332" y="3239"/>
              <a:ext cx="96" cy="29"/>
            </a:xfrm>
            <a:custGeom>
              <a:avLst/>
              <a:gdLst>
                <a:gd name="T0" fmla="*/ 1 w 104"/>
                <a:gd name="T1" fmla="*/ 28 h 29"/>
                <a:gd name="T2" fmla="*/ 0 w 104"/>
                <a:gd name="T3" fmla="*/ 24 h 29"/>
                <a:gd name="T4" fmla="*/ 69 w 104"/>
                <a:gd name="T5" fmla="*/ 0 h 29"/>
                <a:gd name="T6" fmla="*/ 69 w 104"/>
                <a:gd name="T7" fmla="*/ 4 h 29"/>
                <a:gd name="T8" fmla="*/ 1 w 104"/>
                <a:gd name="T9" fmla="*/ 28 h 29"/>
                <a:gd name="T10" fmla="*/ 0 60000 65536"/>
                <a:gd name="T11" fmla="*/ 0 60000 65536"/>
                <a:gd name="T12" fmla="*/ 0 60000 65536"/>
                <a:gd name="T13" fmla="*/ 0 60000 65536"/>
                <a:gd name="T14" fmla="*/ 0 60000 65536"/>
                <a:gd name="T15" fmla="*/ 0 w 104"/>
                <a:gd name="T16" fmla="*/ 0 h 29"/>
                <a:gd name="T17" fmla="*/ 104 w 104"/>
                <a:gd name="T18" fmla="*/ 29 h 29"/>
              </a:gdLst>
              <a:ahLst/>
              <a:cxnLst>
                <a:cxn ang="T10">
                  <a:pos x="T0" y="T1"/>
                </a:cxn>
                <a:cxn ang="T11">
                  <a:pos x="T2" y="T3"/>
                </a:cxn>
                <a:cxn ang="T12">
                  <a:pos x="T4" y="T5"/>
                </a:cxn>
                <a:cxn ang="T13">
                  <a:pos x="T6" y="T7"/>
                </a:cxn>
                <a:cxn ang="T14">
                  <a:pos x="T8" y="T9"/>
                </a:cxn>
              </a:cxnLst>
              <a:rect l="T15" t="T16" r="T17" b="T18"/>
              <a:pathLst>
                <a:path w="104" h="29">
                  <a:moveTo>
                    <a:pt x="1" y="28"/>
                  </a:moveTo>
                  <a:lnTo>
                    <a:pt x="0" y="24"/>
                  </a:lnTo>
                  <a:lnTo>
                    <a:pt x="103" y="0"/>
                  </a:lnTo>
                  <a:lnTo>
                    <a:pt x="103" y="4"/>
                  </a:lnTo>
                  <a:lnTo>
                    <a:pt x="1" y="2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7" name="Freeform 74">
              <a:extLst>
                <a:ext uri="{FF2B5EF4-FFF2-40B4-BE49-F238E27FC236}">
                  <a16:creationId xmlns:a16="http://schemas.microsoft.com/office/drawing/2014/main" id="{13211560-6680-BA4E-BAEC-5BBAE9870124}"/>
                </a:ext>
              </a:extLst>
            </p:cNvPr>
            <p:cNvSpPr>
              <a:spLocks/>
            </p:cNvSpPr>
            <p:nvPr/>
          </p:nvSpPr>
          <p:spPr bwMode="auto">
            <a:xfrm>
              <a:off x="2427" y="3239"/>
              <a:ext cx="96" cy="28"/>
            </a:xfrm>
            <a:custGeom>
              <a:avLst/>
              <a:gdLst>
                <a:gd name="T0" fmla="*/ 0 w 104"/>
                <a:gd name="T1" fmla="*/ 4 h 28"/>
                <a:gd name="T2" fmla="*/ 0 w 104"/>
                <a:gd name="T3" fmla="*/ 0 h 28"/>
                <a:gd name="T4" fmla="*/ 69 w 104"/>
                <a:gd name="T5" fmla="*/ 24 h 28"/>
                <a:gd name="T6" fmla="*/ 69 w 104"/>
                <a:gd name="T7" fmla="*/ 27 h 28"/>
                <a:gd name="T8" fmla="*/ 0 w 104"/>
                <a:gd name="T9" fmla="*/ 4 h 28"/>
                <a:gd name="T10" fmla="*/ 0 60000 65536"/>
                <a:gd name="T11" fmla="*/ 0 60000 65536"/>
                <a:gd name="T12" fmla="*/ 0 60000 65536"/>
                <a:gd name="T13" fmla="*/ 0 60000 65536"/>
                <a:gd name="T14" fmla="*/ 0 60000 65536"/>
                <a:gd name="T15" fmla="*/ 0 w 104"/>
                <a:gd name="T16" fmla="*/ 0 h 28"/>
                <a:gd name="T17" fmla="*/ 104 w 104"/>
                <a:gd name="T18" fmla="*/ 28 h 28"/>
              </a:gdLst>
              <a:ahLst/>
              <a:cxnLst>
                <a:cxn ang="T10">
                  <a:pos x="T0" y="T1"/>
                </a:cxn>
                <a:cxn ang="T11">
                  <a:pos x="T2" y="T3"/>
                </a:cxn>
                <a:cxn ang="T12">
                  <a:pos x="T4" y="T5"/>
                </a:cxn>
                <a:cxn ang="T13">
                  <a:pos x="T6" y="T7"/>
                </a:cxn>
                <a:cxn ang="T14">
                  <a:pos x="T8" y="T9"/>
                </a:cxn>
              </a:cxnLst>
              <a:rect l="T15" t="T16" r="T17" b="T18"/>
              <a:pathLst>
                <a:path w="104" h="28">
                  <a:moveTo>
                    <a:pt x="0" y="4"/>
                  </a:moveTo>
                  <a:lnTo>
                    <a:pt x="0" y="0"/>
                  </a:lnTo>
                  <a:lnTo>
                    <a:pt x="103" y="24"/>
                  </a:lnTo>
                  <a:lnTo>
                    <a:pt x="103" y="27"/>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8" name="Freeform 75">
              <a:extLst>
                <a:ext uri="{FF2B5EF4-FFF2-40B4-BE49-F238E27FC236}">
                  <a16:creationId xmlns:a16="http://schemas.microsoft.com/office/drawing/2014/main" id="{BDFF1229-236D-FA4D-B71E-54D5795D13CC}"/>
                </a:ext>
              </a:extLst>
            </p:cNvPr>
            <p:cNvSpPr>
              <a:spLocks/>
            </p:cNvSpPr>
            <p:nvPr/>
          </p:nvSpPr>
          <p:spPr bwMode="auto">
            <a:xfrm>
              <a:off x="2523" y="3236"/>
              <a:ext cx="96" cy="31"/>
            </a:xfrm>
            <a:custGeom>
              <a:avLst/>
              <a:gdLst>
                <a:gd name="T0" fmla="*/ 0 w 104"/>
                <a:gd name="T1" fmla="*/ 30 h 31"/>
                <a:gd name="T2" fmla="*/ 0 w 104"/>
                <a:gd name="T3" fmla="*/ 27 h 31"/>
                <a:gd name="T4" fmla="*/ 68 w 104"/>
                <a:gd name="T5" fmla="*/ 0 h 31"/>
                <a:gd name="T6" fmla="*/ 69 w 104"/>
                <a:gd name="T7" fmla="*/ 0 h 31"/>
                <a:gd name="T8" fmla="*/ 69 w 104"/>
                <a:gd name="T9" fmla="*/ 3 h 31"/>
                <a:gd name="T10" fmla="*/ 0 w 104"/>
                <a:gd name="T11" fmla="*/ 30 h 31"/>
                <a:gd name="T12" fmla="*/ 0 60000 65536"/>
                <a:gd name="T13" fmla="*/ 0 60000 65536"/>
                <a:gd name="T14" fmla="*/ 0 60000 65536"/>
                <a:gd name="T15" fmla="*/ 0 60000 65536"/>
                <a:gd name="T16" fmla="*/ 0 60000 65536"/>
                <a:gd name="T17" fmla="*/ 0 60000 65536"/>
                <a:gd name="T18" fmla="*/ 0 w 104"/>
                <a:gd name="T19" fmla="*/ 0 h 31"/>
                <a:gd name="T20" fmla="*/ 104 w 104"/>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04" h="31">
                  <a:moveTo>
                    <a:pt x="0" y="30"/>
                  </a:moveTo>
                  <a:lnTo>
                    <a:pt x="0" y="27"/>
                  </a:lnTo>
                  <a:lnTo>
                    <a:pt x="102" y="0"/>
                  </a:lnTo>
                  <a:lnTo>
                    <a:pt x="103" y="0"/>
                  </a:lnTo>
                  <a:lnTo>
                    <a:pt x="103" y="3"/>
                  </a:lnTo>
                  <a:lnTo>
                    <a:pt x="0" y="3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79" name="Freeform 76">
              <a:extLst>
                <a:ext uri="{FF2B5EF4-FFF2-40B4-BE49-F238E27FC236}">
                  <a16:creationId xmlns:a16="http://schemas.microsoft.com/office/drawing/2014/main" id="{999AE227-1D84-724D-8324-0F26680716BE}"/>
                </a:ext>
              </a:extLst>
            </p:cNvPr>
            <p:cNvSpPr>
              <a:spLocks/>
            </p:cNvSpPr>
            <p:nvPr/>
          </p:nvSpPr>
          <p:spPr bwMode="auto">
            <a:xfrm>
              <a:off x="2618" y="3236"/>
              <a:ext cx="97" cy="9"/>
            </a:xfrm>
            <a:custGeom>
              <a:avLst/>
              <a:gdLst>
                <a:gd name="T0" fmla="*/ 0 w 105"/>
                <a:gd name="T1" fmla="*/ 3 h 9"/>
                <a:gd name="T2" fmla="*/ 0 w 105"/>
                <a:gd name="T3" fmla="*/ 0 h 9"/>
                <a:gd name="T4" fmla="*/ 69 w 105"/>
                <a:gd name="T5" fmla="*/ 5 h 9"/>
                <a:gd name="T6" fmla="*/ 68 w 105"/>
                <a:gd name="T7" fmla="*/ 5 h 9"/>
                <a:gd name="T8" fmla="*/ 70 w 105"/>
                <a:gd name="T9" fmla="*/ 8 h 9"/>
                <a:gd name="T10" fmla="*/ 69 w 105"/>
                <a:gd name="T11" fmla="*/ 8 h 9"/>
                <a:gd name="T12" fmla="*/ 0 w 105"/>
                <a:gd name="T13" fmla="*/ 3 h 9"/>
                <a:gd name="T14" fmla="*/ 0 60000 65536"/>
                <a:gd name="T15" fmla="*/ 0 60000 65536"/>
                <a:gd name="T16" fmla="*/ 0 60000 65536"/>
                <a:gd name="T17" fmla="*/ 0 60000 65536"/>
                <a:gd name="T18" fmla="*/ 0 60000 65536"/>
                <a:gd name="T19" fmla="*/ 0 60000 65536"/>
                <a:gd name="T20" fmla="*/ 0 60000 65536"/>
                <a:gd name="T21" fmla="*/ 0 w 105"/>
                <a:gd name="T22" fmla="*/ 0 h 9"/>
                <a:gd name="T23" fmla="*/ 105 w 105"/>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9">
                  <a:moveTo>
                    <a:pt x="0" y="3"/>
                  </a:moveTo>
                  <a:lnTo>
                    <a:pt x="0" y="0"/>
                  </a:lnTo>
                  <a:lnTo>
                    <a:pt x="103" y="5"/>
                  </a:lnTo>
                  <a:lnTo>
                    <a:pt x="102" y="5"/>
                  </a:lnTo>
                  <a:lnTo>
                    <a:pt x="104" y="8"/>
                  </a:lnTo>
                  <a:lnTo>
                    <a:pt x="103" y="8"/>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0" name="Freeform 77">
              <a:extLst>
                <a:ext uri="{FF2B5EF4-FFF2-40B4-BE49-F238E27FC236}">
                  <a16:creationId xmlns:a16="http://schemas.microsoft.com/office/drawing/2014/main" id="{450A22F7-F800-834B-90AE-0E37FC1C257A}"/>
                </a:ext>
              </a:extLst>
            </p:cNvPr>
            <p:cNvSpPr>
              <a:spLocks/>
            </p:cNvSpPr>
            <p:nvPr/>
          </p:nvSpPr>
          <p:spPr bwMode="auto">
            <a:xfrm>
              <a:off x="2712" y="3190"/>
              <a:ext cx="97" cy="55"/>
            </a:xfrm>
            <a:custGeom>
              <a:avLst/>
              <a:gdLst>
                <a:gd name="T0" fmla="*/ 2 w 105"/>
                <a:gd name="T1" fmla="*/ 54 h 55"/>
                <a:gd name="T2" fmla="*/ 0 w 105"/>
                <a:gd name="T3" fmla="*/ 51 h 55"/>
                <a:gd name="T4" fmla="*/ 70 w 105"/>
                <a:gd name="T5" fmla="*/ 0 h 55"/>
                <a:gd name="T6" fmla="*/ 69 w 105"/>
                <a:gd name="T7" fmla="*/ 0 h 55"/>
                <a:gd name="T8" fmla="*/ 70 w 105"/>
                <a:gd name="T9" fmla="*/ 4 h 55"/>
                <a:gd name="T10" fmla="*/ 69 w 105"/>
                <a:gd name="T11" fmla="*/ 4 h 55"/>
                <a:gd name="T12" fmla="*/ 2 w 105"/>
                <a:gd name="T13" fmla="*/ 54 h 55"/>
                <a:gd name="T14" fmla="*/ 0 60000 65536"/>
                <a:gd name="T15" fmla="*/ 0 60000 65536"/>
                <a:gd name="T16" fmla="*/ 0 60000 65536"/>
                <a:gd name="T17" fmla="*/ 0 60000 65536"/>
                <a:gd name="T18" fmla="*/ 0 60000 65536"/>
                <a:gd name="T19" fmla="*/ 0 60000 65536"/>
                <a:gd name="T20" fmla="*/ 0 60000 65536"/>
                <a:gd name="T21" fmla="*/ 0 w 105"/>
                <a:gd name="T22" fmla="*/ 0 h 55"/>
                <a:gd name="T23" fmla="*/ 105 w 105"/>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55">
                  <a:moveTo>
                    <a:pt x="2" y="54"/>
                  </a:moveTo>
                  <a:lnTo>
                    <a:pt x="0" y="51"/>
                  </a:lnTo>
                  <a:lnTo>
                    <a:pt x="104" y="0"/>
                  </a:lnTo>
                  <a:lnTo>
                    <a:pt x="103" y="0"/>
                  </a:lnTo>
                  <a:lnTo>
                    <a:pt x="104" y="4"/>
                  </a:lnTo>
                  <a:lnTo>
                    <a:pt x="103" y="4"/>
                  </a:lnTo>
                  <a:lnTo>
                    <a:pt x="2" y="5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1" name="Freeform 78">
              <a:extLst>
                <a:ext uri="{FF2B5EF4-FFF2-40B4-BE49-F238E27FC236}">
                  <a16:creationId xmlns:a16="http://schemas.microsoft.com/office/drawing/2014/main" id="{9002EAE5-6ED5-5342-A745-9A34DA102B50}"/>
                </a:ext>
              </a:extLst>
            </p:cNvPr>
            <p:cNvSpPr>
              <a:spLocks/>
            </p:cNvSpPr>
            <p:nvPr/>
          </p:nvSpPr>
          <p:spPr bwMode="auto">
            <a:xfrm>
              <a:off x="2807" y="3154"/>
              <a:ext cx="97" cy="41"/>
            </a:xfrm>
            <a:custGeom>
              <a:avLst/>
              <a:gdLst>
                <a:gd name="T0" fmla="*/ 1 w 105"/>
                <a:gd name="T1" fmla="*/ 40 h 41"/>
                <a:gd name="T2" fmla="*/ 0 w 105"/>
                <a:gd name="T3" fmla="*/ 36 h 41"/>
                <a:gd name="T4" fmla="*/ 70 w 105"/>
                <a:gd name="T5" fmla="*/ 0 h 41"/>
                <a:gd name="T6" fmla="*/ 70 w 105"/>
                <a:gd name="T7" fmla="*/ 1 h 41"/>
                <a:gd name="T8" fmla="*/ 68 w 105"/>
                <a:gd name="T9" fmla="*/ 4 h 41"/>
                <a:gd name="T10" fmla="*/ 69 w 105"/>
                <a:gd name="T11" fmla="*/ 5 h 41"/>
                <a:gd name="T12" fmla="*/ 1 w 105"/>
                <a:gd name="T13" fmla="*/ 40 h 41"/>
                <a:gd name="T14" fmla="*/ 0 60000 65536"/>
                <a:gd name="T15" fmla="*/ 0 60000 65536"/>
                <a:gd name="T16" fmla="*/ 0 60000 65536"/>
                <a:gd name="T17" fmla="*/ 0 60000 65536"/>
                <a:gd name="T18" fmla="*/ 0 60000 65536"/>
                <a:gd name="T19" fmla="*/ 0 60000 65536"/>
                <a:gd name="T20" fmla="*/ 0 60000 65536"/>
                <a:gd name="T21" fmla="*/ 0 w 105"/>
                <a:gd name="T22" fmla="*/ 0 h 41"/>
                <a:gd name="T23" fmla="*/ 105 w 105"/>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41">
                  <a:moveTo>
                    <a:pt x="1" y="40"/>
                  </a:moveTo>
                  <a:lnTo>
                    <a:pt x="0" y="36"/>
                  </a:lnTo>
                  <a:lnTo>
                    <a:pt x="104" y="0"/>
                  </a:lnTo>
                  <a:lnTo>
                    <a:pt x="104" y="1"/>
                  </a:lnTo>
                  <a:lnTo>
                    <a:pt x="102" y="4"/>
                  </a:lnTo>
                  <a:lnTo>
                    <a:pt x="103" y="5"/>
                  </a:lnTo>
                  <a:lnTo>
                    <a:pt x="1" y="4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2" name="Freeform 79">
              <a:extLst>
                <a:ext uri="{FF2B5EF4-FFF2-40B4-BE49-F238E27FC236}">
                  <a16:creationId xmlns:a16="http://schemas.microsoft.com/office/drawing/2014/main" id="{1C3BCBA8-EF67-E54D-8E8B-827F0877F17B}"/>
                </a:ext>
              </a:extLst>
            </p:cNvPr>
            <p:cNvSpPr>
              <a:spLocks/>
            </p:cNvSpPr>
            <p:nvPr/>
          </p:nvSpPr>
          <p:spPr bwMode="auto">
            <a:xfrm>
              <a:off x="2901" y="3155"/>
              <a:ext cx="98" cy="79"/>
            </a:xfrm>
            <a:custGeom>
              <a:avLst/>
              <a:gdLst>
                <a:gd name="T0" fmla="*/ 0 w 106"/>
                <a:gd name="T1" fmla="*/ 3 h 79"/>
                <a:gd name="T2" fmla="*/ 2 w 106"/>
                <a:gd name="T3" fmla="*/ 0 h 79"/>
                <a:gd name="T4" fmla="*/ 70 w 106"/>
                <a:gd name="T5" fmla="*/ 73 h 79"/>
                <a:gd name="T6" fmla="*/ 69 w 106"/>
                <a:gd name="T7" fmla="*/ 75 h 79"/>
                <a:gd name="T8" fmla="*/ 71 w 106"/>
                <a:gd name="T9" fmla="*/ 76 h 79"/>
                <a:gd name="T10" fmla="*/ 70 w 106"/>
                <a:gd name="T11" fmla="*/ 78 h 79"/>
                <a:gd name="T12" fmla="*/ 0 w 106"/>
                <a:gd name="T13" fmla="*/ 3 h 79"/>
                <a:gd name="T14" fmla="*/ 0 60000 65536"/>
                <a:gd name="T15" fmla="*/ 0 60000 65536"/>
                <a:gd name="T16" fmla="*/ 0 60000 65536"/>
                <a:gd name="T17" fmla="*/ 0 60000 65536"/>
                <a:gd name="T18" fmla="*/ 0 60000 65536"/>
                <a:gd name="T19" fmla="*/ 0 60000 65536"/>
                <a:gd name="T20" fmla="*/ 0 60000 65536"/>
                <a:gd name="T21" fmla="*/ 0 w 106"/>
                <a:gd name="T22" fmla="*/ 0 h 79"/>
                <a:gd name="T23" fmla="*/ 106 w 106"/>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79">
                  <a:moveTo>
                    <a:pt x="0" y="3"/>
                  </a:moveTo>
                  <a:lnTo>
                    <a:pt x="2" y="0"/>
                  </a:lnTo>
                  <a:lnTo>
                    <a:pt x="104" y="73"/>
                  </a:lnTo>
                  <a:lnTo>
                    <a:pt x="103" y="75"/>
                  </a:lnTo>
                  <a:lnTo>
                    <a:pt x="105" y="76"/>
                  </a:lnTo>
                  <a:lnTo>
                    <a:pt x="104" y="78"/>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3" name="Freeform 80">
              <a:extLst>
                <a:ext uri="{FF2B5EF4-FFF2-40B4-BE49-F238E27FC236}">
                  <a16:creationId xmlns:a16="http://schemas.microsoft.com/office/drawing/2014/main" id="{AC3B71F2-B31F-0A46-8667-47FAD0F012CB}"/>
                </a:ext>
              </a:extLst>
            </p:cNvPr>
            <p:cNvSpPr>
              <a:spLocks/>
            </p:cNvSpPr>
            <p:nvPr/>
          </p:nvSpPr>
          <p:spPr bwMode="auto">
            <a:xfrm>
              <a:off x="2996" y="3068"/>
              <a:ext cx="98" cy="164"/>
            </a:xfrm>
            <a:custGeom>
              <a:avLst/>
              <a:gdLst>
                <a:gd name="T0" fmla="*/ 2 w 106"/>
                <a:gd name="T1" fmla="*/ 163 h 164"/>
                <a:gd name="T2" fmla="*/ 0 w 106"/>
                <a:gd name="T3" fmla="*/ 162 h 164"/>
                <a:gd name="T4" fmla="*/ 69 w 106"/>
                <a:gd name="T5" fmla="*/ 0 h 164"/>
                <a:gd name="T6" fmla="*/ 70 w 106"/>
                <a:gd name="T7" fmla="*/ 0 h 164"/>
                <a:gd name="T8" fmla="*/ 70 w 106"/>
                <a:gd name="T9" fmla="*/ 3 h 164"/>
                <a:gd name="T10" fmla="*/ 71 w 106"/>
                <a:gd name="T11" fmla="*/ 3 h 164"/>
                <a:gd name="T12" fmla="*/ 2 w 106"/>
                <a:gd name="T13" fmla="*/ 163 h 164"/>
                <a:gd name="T14" fmla="*/ 0 60000 65536"/>
                <a:gd name="T15" fmla="*/ 0 60000 65536"/>
                <a:gd name="T16" fmla="*/ 0 60000 65536"/>
                <a:gd name="T17" fmla="*/ 0 60000 65536"/>
                <a:gd name="T18" fmla="*/ 0 60000 65536"/>
                <a:gd name="T19" fmla="*/ 0 60000 65536"/>
                <a:gd name="T20" fmla="*/ 0 60000 65536"/>
                <a:gd name="T21" fmla="*/ 0 w 106"/>
                <a:gd name="T22" fmla="*/ 0 h 164"/>
                <a:gd name="T23" fmla="*/ 106 w 106"/>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64">
                  <a:moveTo>
                    <a:pt x="2" y="163"/>
                  </a:moveTo>
                  <a:lnTo>
                    <a:pt x="0" y="162"/>
                  </a:lnTo>
                  <a:lnTo>
                    <a:pt x="103" y="0"/>
                  </a:lnTo>
                  <a:lnTo>
                    <a:pt x="104" y="0"/>
                  </a:lnTo>
                  <a:lnTo>
                    <a:pt x="104" y="3"/>
                  </a:lnTo>
                  <a:lnTo>
                    <a:pt x="105" y="3"/>
                  </a:lnTo>
                  <a:lnTo>
                    <a:pt x="2" y="16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4" name="Freeform 81">
              <a:extLst>
                <a:ext uri="{FF2B5EF4-FFF2-40B4-BE49-F238E27FC236}">
                  <a16:creationId xmlns:a16="http://schemas.microsoft.com/office/drawing/2014/main" id="{720661A0-C344-3244-9FB8-2E541F37C84F}"/>
                </a:ext>
              </a:extLst>
            </p:cNvPr>
            <p:cNvSpPr>
              <a:spLocks/>
            </p:cNvSpPr>
            <p:nvPr/>
          </p:nvSpPr>
          <p:spPr bwMode="auto">
            <a:xfrm>
              <a:off x="3092" y="3044"/>
              <a:ext cx="96" cy="28"/>
            </a:xfrm>
            <a:custGeom>
              <a:avLst/>
              <a:gdLst>
                <a:gd name="T0" fmla="*/ 0 w 104"/>
                <a:gd name="T1" fmla="*/ 27 h 28"/>
                <a:gd name="T2" fmla="*/ 0 w 104"/>
                <a:gd name="T3" fmla="*/ 24 h 28"/>
                <a:gd name="T4" fmla="*/ 68 w 104"/>
                <a:gd name="T5" fmla="*/ 0 h 28"/>
                <a:gd name="T6" fmla="*/ 69 w 104"/>
                <a:gd name="T7" fmla="*/ 4 h 28"/>
                <a:gd name="T8" fmla="*/ 0 w 104"/>
                <a:gd name="T9" fmla="*/ 27 h 28"/>
                <a:gd name="T10" fmla="*/ 0 60000 65536"/>
                <a:gd name="T11" fmla="*/ 0 60000 65536"/>
                <a:gd name="T12" fmla="*/ 0 60000 65536"/>
                <a:gd name="T13" fmla="*/ 0 60000 65536"/>
                <a:gd name="T14" fmla="*/ 0 60000 65536"/>
                <a:gd name="T15" fmla="*/ 0 w 104"/>
                <a:gd name="T16" fmla="*/ 0 h 28"/>
                <a:gd name="T17" fmla="*/ 104 w 104"/>
                <a:gd name="T18" fmla="*/ 28 h 28"/>
              </a:gdLst>
              <a:ahLst/>
              <a:cxnLst>
                <a:cxn ang="T10">
                  <a:pos x="T0" y="T1"/>
                </a:cxn>
                <a:cxn ang="T11">
                  <a:pos x="T2" y="T3"/>
                </a:cxn>
                <a:cxn ang="T12">
                  <a:pos x="T4" y="T5"/>
                </a:cxn>
                <a:cxn ang="T13">
                  <a:pos x="T6" y="T7"/>
                </a:cxn>
                <a:cxn ang="T14">
                  <a:pos x="T8" y="T9"/>
                </a:cxn>
              </a:cxnLst>
              <a:rect l="T15" t="T16" r="T17" b="T18"/>
              <a:pathLst>
                <a:path w="104" h="28">
                  <a:moveTo>
                    <a:pt x="0" y="27"/>
                  </a:moveTo>
                  <a:lnTo>
                    <a:pt x="0" y="24"/>
                  </a:lnTo>
                  <a:lnTo>
                    <a:pt x="102" y="0"/>
                  </a:lnTo>
                  <a:lnTo>
                    <a:pt x="103" y="4"/>
                  </a:lnTo>
                  <a:lnTo>
                    <a:pt x="0" y="2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5" name="Freeform 82">
              <a:extLst>
                <a:ext uri="{FF2B5EF4-FFF2-40B4-BE49-F238E27FC236}">
                  <a16:creationId xmlns:a16="http://schemas.microsoft.com/office/drawing/2014/main" id="{874DDB44-AA9D-5441-9FA0-198FECE4F4BF}"/>
                </a:ext>
              </a:extLst>
            </p:cNvPr>
            <p:cNvSpPr>
              <a:spLocks/>
            </p:cNvSpPr>
            <p:nvPr/>
          </p:nvSpPr>
          <p:spPr bwMode="auto">
            <a:xfrm>
              <a:off x="3186" y="3005"/>
              <a:ext cx="98" cy="44"/>
            </a:xfrm>
            <a:custGeom>
              <a:avLst/>
              <a:gdLst>
                <a:gd name="T0" fmla="*/ 1 w 106"/>
                <a:gd name="T1" fmla="*/ 43 h 44"/>
                <a:gd name="T2" fmla="*/ 0 w 106"/>
                <a:gd name="T3" fmla="*/ 39 h 44"/>
                <a:gd name="T4" fmla="*/ 69 w 106"/>
                <a:gd name="T5" fmla="*/ 0 h 44"/>
                <a:gd name="T6" fmla="*/ 68 w 106"/>
                <a:gd name="T7" fmla="*/ 0 h 44"/>
                <a:gd name="T8" fmla="*/ 71 w 106"/>
                <a:gd name="T9" fmla="*/ 2 h 44"/>
                <a:gd name="T10" fmla="*/ 71 w 106"/>
                <a:gd name="T11" fmla="*/ 3 h 44"/>
                <a:gd name="T12" fmla="*/ 1 w 106"/>
                <a:gd name="T13" fmla="*/ 43 h 44"/>
                <a:gd name="T14" fmla="*/ 0 60000 65536"/>
                <a:gd name="T15" fmla="*/ 0 60000 65536"/>
                <a:gd name="T16" fmla="*/ 0 60000 65536"/>
                <a:gd name="T17" fmla="*/ 0 60000 65536"/>
                <a:gd name="T18" fmla="*/ 0 60000 65536"/>
                <a:gd name="T19" fmla="*/ 0 60000 65536"/>
                <a:gd name="T20" fmla="*/ 0 60000 65536"/>
                <a:gd name="T21" fmla="*/ 0 w 106"/>
                <a:gd name="T22" fmla="*/ 0 h 44"/>
                <a:gd name="T23" fmla="*/ 106 w 106"/>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4">
                  <a:moveTo>
                    <a:pt x="1" y="43"/>
                  </a:moveTo>
                  <a:lnTo>
                    <a:pt x="0" y="39"/>
                  </a:lnTo>
                  <a:lnTo>
                    <a:pt x="103" y="0"/>
                  </a:lnTo>
                  <a:lnTo>
                    <a:pt x="102" y="0"/>
                  </a:lnTo>
                  <a:lnTo>
                    <a:pt x="105" y="2"/>
                  </a:lnTo>
                  <a:lnTo>
                    <a:pt x="105" y="3"/>
                  </a:lnTo>
                  <a:lnTo>
                    <a:pt x="1" y="4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6" name="Freeform 83">
              <a:extLst>
                <a:ext uri="{FF2B5EF4-FFF2-40B4-BE49-F238E27FC236}">
                  <a16:creationId xmlns:a16="http://schemas.microsoft.com/office/drawing/2014/main" id="{F80773AB-3744-A54A-865E-E6252DF1DB2A}"/>
                </a:ext>
              </a:extLst>
            </p:cNvPr>
            <p:cNvSpPr>
              <a:spLocks/>
            </p:cNvSpPr>
            <p:nvPr/>
          </p:nvSpPr>
          <p:spPr bwMode="auto">
            <a:xfrm>
              <a:off x="3280" y="2880"/>
              <a:ext cx="99" cy="128"/>
            </a:xfrm>
            <a:custGeom>
              <a:avLst/>
              <a:gdLst>
                <a:gd name="T0" fmla="*/ 3 w 107"/>
                <a:gd name="T1" fmla="*/ 127 h 128"/>
                <a:gd name="T2" fmla="*/ 0 w 107"/>
                <a:gd name="T3" fmla="*/ 125 h 128"/>
                <a:gd name="T4" fmla="*/ 68 w 107"/>
                <a:gd name="T5" fmla="*/ 0 h 128"/>
                <a:gd name="T6" fmla="*/ 72 w 107"/>
                <a:gd name="T7" fmla="*/ 2 h 128"/>
                <a:gd name="T8" fmla="*/ 3 w 107"/>
                <a:gd name="T9" fmla="*/ 127 h 128"/>
                <a:gd name="T10" fmla="*/ 0 60000 65536"/>
                <a:gd name="T11" fmla="*/ 0 60000 65536"/>
                <a:gd name="T12" fmla="*/ 0 60000 65536"/>
                <a:gd name="T13" fmla="*/ 0 60000 65536"/>
                <a:gd name="T14" fmla="*/ 0 60000 65536"/>
                <a:gd name="T15" fmla="*/ 0 w 107"/>
                <a:gd name="T16" fmla="*/ 0 h 128"/>
                <a:gd name="T17" fmla="*/ 107 w 107"/>
                <a:gd name="T18" fmla="*/ 128 h 128"/>
              </a:gdLst>
              <a:ahLst/>
              <a:cxnLst>
                <a:cxn ang="T10">
                  <a:pos x="T0" y="T1"/>
                </a:cxn>
                <a:cxn ang="T11">
                  <a:pos x="T2" y="T3"/>
                </a:cxn>
                <a:cxn ang="T12">
                  <a:pos x="T4" y="T5"/>
                </a:cxn>
                <a:cxn ang="T13">
                  <a:pos x="T6" y="T7"/>
                </a:cxn>
                <a:cxn ang="T14">
                  <a:pos x="T8" y="T9"/>
                </a:cxn>
              </a:cxnLst>
              <a:rect l="T15" t="T16" r="T17" b="T18"/>
              <a:pathLst>
                <a:path w="107" h="128">
                  <a:moveTo>
                    <a:pt x="3" y="127"/>
                  </a:moveTo>
                  <a:lnTo>
                    <a:pt x="0" y="125"/>
                  </a:lnTo>
                  <a:lnTo>
                    <a:pt x="102" y="0"/>
                  </a:lnTo>
                  <a:lnTo>
                    <a:pt x="106" y="2"/>
                  </a:lnTo>
                  <a:lnTo>
                    <a:pt x="3" y="12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7" name="Freeform 84">
              <a:extLst>
                <a:ext uri="{FF2B5EF4-FFF2-40B4-BE49-F238E27FC236}">
                  <a16:creationId xmlns:a16="http://schemas.microsoft.com/office/drawing/2014/main" id="{D3C5E8A6-0345-6C49-B725-4EBDAD93CA88}"/>
                </a:ext>
              </a:extLst>
            </p:cNvPr>
            <p:cNvSpPr>
              <a:spLocks/>
            </p:cNvSpPr>
            <p:nvPr/>
          </p:nvSpPr>
          <p:spPr bwMode="auto">
            <a:xfrm>
              <a:off x="3375" y="2636"/>
              <a:ext cx="99" cy="247"/>
            </a:xfrm>
            <a:custGeom>
              <a:avLst/>
              <a:gdLst>
                <a:gd name="T0" fmla="*/ 4 w 108"/>
                <a:gd name="T1" fmla="*/ 246 h 247"/>
                <a:gd name="T2" fmla="*/ 0 w 108"/>
                <a:gd name="T3" fmla="*/ 244 h 247"/>
                <a:gd name="T4" fmla="*/ 67 w 108"/>
                <a:gd name="T5" fmla="*/ 0 h 247"/>
                <a:gd name="T6" fmla="*/ 68 w 108"/>
                <a:gd name="T7" fmla="*/ 0 h 247"/>
                <a:gd name="T8" fmla="*/ 68 w 108"/>
                <a:gd name="T9" fmla="*/ 4 h 247"/>
                <a:gd name="T10" fmla="*/ 70 w 108"/>
                <a:gd name="T11" fmla="*/ 4 h 247"/>
                <a:gd name="T12" fmla="*/ 4 w 108"/>
                <a:gd name="T13" fmla="*/ 246 h 247"/>
                <a:gd name="T14" fmla="*/ 0 60000 65536"/>
                <a:gd name="T15" fmla="*/ 0 60000 65536"/>
                <a:gd name="T16" fmla="*/ 0 60000 65536"/>
                <a:gd name="T17" fmla="*/ 0 60000 65536"/>
                <a:gd name="T18" fmla="*/ 0 60000 65536"/>
                <a:gd name="T19" fmla="*/ 0 60000 65536"/>
                <a:gd name="T20" fmla="*/ 0 60000 65536"/>
                <a:gd name="T21" fmla="*/ 0 w 108"/>
                <a:gd name="T22" fmla="*/ 0 h 247"/>
                <a:gd name="T23" fmla="*/ 108 w 108"/>
                <a:gd name="T24" fmla="*/ 247 h 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 h="247">
                  <a:moveTo>
                    <a:pt x="4" y="246"/>
                  </a:moveTo>
                  <a:lnTo>
                    <a:pt x="0" y="244"/>
                  </a:lnTo>
                  <a:lnTo>
                    <a:pt x="104" y="0"/>
                  </a:lnTo>
                  <a:lnTo>
                    <a:pt x="105" y="0"/>
                  </a:lnTo>
                  <a:lnTo>
                    <a:pt x="105" y="4"/>
                  </a:lnTo>
                  <a:lnTo>
                    <a:pt x="107" y="4"/>
                  </a:lnTo>
                  <a:lnTo>
                    <a:pt x="4" y="24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8" name="Freeform 85">
              <a:extLst>
                <a:ext uri="{FF2B5EF4-FFF2-40B4-BE49-F238E27FC236}">
                  <a16:creationId xmlns:a16="http://schemas.microsoft.com/office/drawing/2014/main" id="{A0937610-A6D5-BA49-8953-7727C2B77784}"/>
                </a:ext>
              </a:extLst>
            </p:cNvPr>
            <p:cNvSpPr>
              <a:spLocks/>
            </p:cNvSpPr>
            <p:nvPr/>
          </p:nvSpPr>
          <p:spPr bwMode="auto">
            <a:xfrm>
              <a:off x="3471" y="2627"/>
              <a:ext cx="97" cy="14"/>
            </a:xfrm>
            <a:custGeom>
              <a:avLst/>
              <a:gdLst>
                <a:gd name="T0" fmla="*/ 0 w 105"/>
                <a:gd name="T1" fmla="*/ 13 h 14"/>
                <a:gd name="T2" fmla="*/ 0 w 105"/>
                <a:gd name="T3" fmla="*/ 9 h 14"/>
                <a:gd name="T4" fmla="*/ 68 w 105"/>
                <a:gd name="T5" fmla="*/ 0 h 14"/>
                <a:gd name="T6" fmla="*/ 67 w 105"/>
                <a:gd name="T7" fmla="*/ 1 h 14"/>
                <a:gd name="T8" fmla="*/ 70 w 105"/>
                <a:gd name="T9" fmla="*/ 2 h 14"/>
                <a:gd name="T10" fmla="*/ 69 w 105"/>
                <a:gd name="T11" fmla="*/ 3 h 14"/>
                <a:gd name="T12" fmla="*/ 0 w 105"/>
                <a:gd name="T13" fmla="*/ 13 h 14"/>
                <a:gd name="T14" fmla="*/ 0 60000 65536"/>
                <a:gd name="T15" fmla="*/ 0 60000 65536"/>
                <a:gd name="T16" fmla="*/ 0 60000 65536"/>
                <a:gd name="T17" fmla="*/ 0 60000 65536"/>
                <a:gd name="T18" fmla="*/ 0 60000 65536"/>
                <a:gd name="T19" fmla="*/ 0 60000 65536"/>
                <a:gd name="T20" fmla="*/ 0 60000 65536"/>
                <a:gd name="T21" fmla="*/ 0 w 105"/>
                <a:gd name="T22" fmla="*/ 0 h 14"/>
                <a:gd name="T23" fmla="*/ 105 w 105"/>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14">
                  <a:moveTo>
                    <a:pt x="0" y="13"/>
                  </a:moveTo>
                  <a:lnTo>
                    <a:pt x="0" y="9"/>
                  </a:lnTo>
                  <a:lnTo>
                    <a:pt x="102" y="0"/>
                  </a:lnTo>
                  <a:lnTo>
                    <a:pt x="101" y="1"/>
                  </a:lnTo>
                  <a:lnTo>
                    <a:pt x="104" y="2"/>
                  </a:lnTo>
                  <a:lnTo>
                    <a:pt x="103" y="3"/>
                  </a:lnTo>
                  <a:lnTo>
                    <a:pt x="0" y="1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89" name="Freeform 86">
              <a:extLst>
                <a:ext uri="{FF2B5EF4-FFF2-40B4-BE49-F238E27FC236}">
                  <a16:creationId xmlns:a16="http://schemas.microsoft.com/office/drawing/2014/main" id="{A639632D-5178-754F-8694-5C7D23C8B7E0}"/>
                </a:ext>
              </a:extLst>
            </p:cNvPr>
            <p:cNvSpPr>
              <a:spLocks/>
            </p:cNvSpPr>
            <p:nvPr/>
          </p:nvSpPr>
          <p:spPr bwMode="auto">
            <a:xfrm>
              <a:off x="3565" y="2443"/>
              <a:ext cx="100" cy="187"/>
            </a:xfrm>
            <a:custGeom>
              <a:avLst/>
              <a:gdLst>
                <a:gd name="T0" fmla="*/ 3 w 109"/>
                <a:gd name="T1" fmla="*/ 186 h 187"/>
                <a:gd name="T2" fmla="*/ 0 w 109"/>
                <a:gd name="T3" fmla="*/ 185 h 187"/>
                <a:gd name="T4" fmla="*/ 66 w 109"/>
                <a:gd name="T5" fmla="*/ 5 h 187"/>
                <a:gd name="T6" fmla="*/ 66 w 109"/>
                <a:gd name="T7" fmla="*/ 2 h 187"/>
                <a:gd name="T8" fmla="*/ 70 w 109"/>
                <a:gd name="T9" fmla="*/ 3 h 187"/>
                <a:gd name="T10" fmla="*/ 70 w 109"/>
                <a:gd name="T11" fmla="*/ 0 h 187"/>
                <a:gd name="T12" fmla="*/ 3 w 109"/>
                <a:gd name="T13" fmla="*/ 186 h 187"/>
                <a:gd name="T14" fmla="*/ 0 60000 65536"/>
                <a:gd name="T15" fmla="*/ 0 60000 65536"/>
                <a:gd name="T16" fmla="*/ 0 60000 65536"/>
                <a:gd name="T17" fmla="*/ 0 60000 65536"/>
                <a:gd name="T18" fmla="*/ 0 60000 65536"/>
                <a:gd name="T19" fmla="*/ 0 60000 65536"/>
                <a:gd name="T20" fmla="*/ 0 60000 65536"/>
                <a:gd name="T21" fmla="*/ 0 w 109"/>
                <a:gd name="T22" fmla="*/ 0 h 187"/>
                <a:gd name="T23" fmla="*/ 109 w 109"/>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 h="187">
                  <a:moveTo>
                    <a:pt x="3" y="186"/>
                  </a:moveTo>
                  <a:lnTo>
                    <a:pt x="0" y="185"/>
                  </a:lnTo>
                  <a:lnTo>
                    <a:pt x="102" y="5"/>
                  </a:lnTo>
                  <a:lnTo>
                    <a:pt x="103" y="2"/>
                  </a:lnTo>
                  <a:lnTo>
                    <a:pt x="107" y="3"/>
                  </a:lnTo>
                  <a:lnTo>
                    <a:pt x="108" y="0"/>
                  </a:lnTo>
                  <a:lnTo>
                    <a:pt x="3" y="18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0" name="Freeform 87">
              <a:extLst>
                <a:ext uri="{FF2B5EF4-FFF2-40B4-BE49-F238E27FC236}">
                  <a16:creationId xmlns:a16="http://schemas.microsoft.com/office/drawing/2014/main" id="{671905E4-3B24-7F4B-AF7D-A4FBCB3D17F5}"/>
                </a:ext>
              </a:extLst>
            </p:cNvPr>
            <p:cNvSpPr>
              <a:spLocks/>
            </p:cNvSpPr>
            <p:nvPr/>
          </p:nvSpPr>
          <p:spPr bwMode="auto">
            <a:xfrm>
              <a:off x="3660" y="2218"/>
              <a:ext cx="99" cy="229"/>
            </a:xfrm>
            <a:custGeom>
              <a:avLst/>
              <a:gdLst>
                <a:gd name="T0" fmla="*/ 4 w 108"/>
                <a:gd name="T1" fmla="*/ 228 h 229"/>
                <a:gd name="T2" fmla="*/ 0 w 108"/>
                <a:gd name="T3" fmla="*/ 227 h 229"/>
                <a:gd name="T4" fmla="*/ 66 w 108"/>
                <a:gd name="T5" fmla="*/ 1 h 229"/>
                <a:gd name="T6" fmla="*/ 66 w 108"/>
                <a:gd name="T7" fmla="*/ 0 h 229"/>
                <a:gd name="T8" fmla="*/ 69 w 108"/>
                <a:gd name="T9" fmla="*/ 2 h 229"/>
                <a:gd name="T10" fmla="*/ 70 w 108"/>
                <a:gd name="T11" fmla="*/ 2 h 229"/>
                <a:gd name="T12" fmla="*/ 4 w 108"/>
                <a:gd name="T13" fmla="*/ 228 h 229"/>
                <a:gd name="T14" fmla="*/ 0 60000 65536"/>
                <a:gd name="T15" fmla="*/ 0 60000 65536"/>
                <a:gd name="T16" fmla="*/ 0 60000 65536"/>
                <a:gd name="T17" fmla="*/ 0 60000 65536"/>
                <a:gd name="T18" fmla="*/ 0 60000 65536"/>
                <a:gd name="T19" fmla="*/ 0 60000 65536"/>
                <a:gd name="T20" fmla="*/ 0 60000 65536"/>
                <a:gd name="T21" fmla="*/ 0 w 108"/>
                <a:gd name="T22" fmla="*/ 0 h 229"/>
                <a:gd name="T23" fmla="*/ 108 w 108"/>
                <a:gd name="T24" fmla="*/ 229 h 2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 h="229">
                  <a:moveTo>
                    <a:pt x="4" y="228"/>
                  </a:moveTo>
                  <a:lnTo>
                    <a:pt x="0" y="227"/>
                  </a:lnTo>
                  <a:lnTo>
                    <a:pt x="102" y="1"/>
                  </a:lnTo>
                  <a:lnTo>
                    <a:pt x="103" y="0"/>
                  </a:lnTo>
                  <a:lnTo>
                    <a:pt x="106" y="2"/>
                  </a:lnTo>
                  <a:lnTo>
                    <a:pt x="107" y="2"/>
                  </a:lnTo>
                  <a:lnTo>
                    <a:pt x="4" y="22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1" name="Freeform 88">
              <a:extLst>
                <a:ext uri="{FF2B5EF4-FFF2-40B4-BE49-F238E27FC236}">
                  <a16:creationId xmlns:a16="http://schemas.microsoft.com/office/drawing/2014/main" id="{7B5D443E-7A9A-5448-BCC6-78A82979770E}"/>
                </a:ext>
              </a:extLst>
            </p:cNvPr>
            <p:cNvSpPr>
              <a:spLocks/>
            </p:cNvSpPr>
            <p:nvPr/>
          </p:nvSpPr>
          <p:spPr bwMode="auto">
            <a:xfrm>
              <a:off x="3755" y="2065"/>
              <a:ext cx="99" cy="156"/>
            </a:xfrm>
            <a:custGeom>
              <a:avLst/>
              <a:gdLst>
                <a:gd name="T0" fmla="*/ 3 w 107"/>
                <a:gd name="T1" fmla="*/ 155 h 156"/>
                <a:gd name="T2" fmla="*/ 0 w 107"/>
                <a:gd name="T3" fmla="*/ 153 h 156"/>
                <a:gd name="T4" fmla="*/ 72 w 107"/>
                <a:gd name="T5" fmla="*/ 0 h 156"/>
                <a:gd name="T6" fmla="*/ 69 w 107"/>
                <a:gd name="T7" fmla="*/ 4 h 156"/>
                <a:gd name="T8" fmla="*/ 72 w 107"/>
                <a:gd name="T9" fmla="*/ 6 h 156"/>
                <a:gd name="T10" fmla="*/ 68 w 107"/>
                <a:gd name="T11" fmla="*/ 11 h 156"/>
                <a:gd name="T12" fmla="*/ 3 w 107"/>
                <a:gd name="T13" fmla="*/ 155 h 156"/>
                <a:gd name="T14" fmla="*/ 0 60000 65536"/>
                <a:gd name="T15" fmla="*/ 0 60000 65536"/>
                <a:gd name="T16" fmla="*/ 0 60000 65536"/>
                <a:gd name="T17" fmla="*/ 0 60000 65536"/>
                <a:gd name="T18" fmla="*/ 0 60000 65536"/>
                <a:gd name="T19" fmla="*/ 0 60000 65536"/>
                <a:gd name="T20" fmla="*/ 0 60000 65536"/>
                <a:gd name="T21" fmla="*/ 0 w 107"/>
                <a:gd name="T22" fmla="*/ 0 h 156"/>
                <a:gd name="T23" fmla="*/ 107 w 107"/>
                <a:gd name="T24" fmla="*/ 156 h 1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6">
                  <a:moveTo>
                    <a:pt x="3" y="155"/>
                  </a:moveTo>
                  <a:lnTo>
                    <a:pt x="0" y="153"/>
                  </a:lnTo>
                  <a:lnTo>
                    <a:pt x="106" y="0"/>
                  </a:lnTo>
                  <a:lnTo>
                    <a:pt x="103" y="4"/>
                  </a:lnTo>
                  <a:lnTo>
                    <a:pt x="106" y="6"/>
                  </a:lnTo>
                  <a:lnTo>
                    <a:pt x="102" y="11"/>
                  </a:lnTo>
                  <a:lnTo>
                    <a:pt x="3" y="15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2" name="Freeform 89">
              <a:extLst>
                <a:ext uri="{FF2B5EF4-FFF2-40B4-BE49-F238E27FC236}">
                  <a16:creationId xmlns:a16="http://schemas.microsoft.com/office/drawing/2014/main" id="{A0C47CC6-94F5-BE47-A16A-D997B6FB2BB4}"/>
                </a:ext>
              </a:extLst>
            </p:cNvPr>
            <p:cNvSpPr>
              <a:spLocks/>
            </p:cNvSpPr>
            <p:nvPr/>
          </p:nvSpPr>
          <p:spPr bwMode="auto">
            <a:xfrm>
              <a:off x="3850" y="1908"/>
              <a:ext cx="98" cy="164"/>
            </a:xfrm>
            <a:custGeom>
              <a:avLst/>
              <a:gdLst>
                <a:gd name="T0" fmla="*/ 3 w 106"/>
                <a:gd name="T1" fmla="*/ 163 h 164"/>
                <a:gd name="T2" fmla="*/ 0 w 106"/>
                <a:gd name="T3" fmla="*/ 161 h 164"/>
                <a:gd name="T4" fmla="*/ 69 w 106"/>
                <a:gd name="T5" fmla="*/ 0 h 164"/>
                <a:gd name="T6" fmla="*/ 71 w 106"/>
                <a:gd name="T7" fmla="*/ 3 h 164"/>
                <a:gd name="T8" fmla="*/ 71 w 106"/>
                <a:gd name="T9" fmla="*/ 4 h 164"/>
                <a:gd name="T10" fmla="*/ 3 w 106"/>
                <a:gd name="T11" fmla="*/ 163 h 164"/>
                <a:gd name="T12" fmla="*/ 0 60000 65536"/>
                <a:gd name="T13" fmla="*/ 0 60000 65536"/>
                <a:gd name="T14" fmla="*/ 0 60000 65536"/>
                <a:gd name="T15" fmla="*/ 0 60000 65536"/>
                <a:gd name="T16" fmla="*/ 0 60000 65536"/>
                <a:gd name="T17" fmla="*/ 0 60000 65536"/>
                <a:gd name="T18" fmla="*/ 0 w 106"/>
                <a:gd name="T19" fmla="*/ 0 h 164"/>
                <a:gd name="T20" fmla="*/ 106 w 106"/>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06" h="164">
                  <a:moveTo>
                    <a:pt x="3" y="163"/>
                  </a:moveTo>
                  <a:lnTo>
                    <a:pt x="0" y="161"/>
                  </a:lnTo>
                  <a:lnTo>
                    <a:pt x="103" y="0"/>
                  </a:lnTo>
                  <a:lnTo>
                    <a:pt x="105" y="3"/>
                  </a:lnTo>
                  <a:lnTo>
                    <a:pt x="105" y="4"/>
                  </a:lnTo>
                  <a:lnTo>
                    <a:pt x="3" y="16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3" name="Freeform 90">
              <a:extLst>
                <a:ext uri="{FF2B5EF4-FFF2-40B4-BE49-F238E27FC236}">
                  <a16:creationId xmlns:a16="http://schemas.microsoft.com/office/drawing/2014/main" id="{09CDF709-47E8-9B41-927C-892A2B78CBD0}"/>
                </a:ext>
              </a:extLst>
            </p:cNvPr>
            <p:cNvSpPr>
              <a:spLocks/>
            </p:cNvSpPr>
            <p:nvPr/>
          </p:nvSpPr>
          <p:spPr bwMode="auto">
            <a:xfrm>
              <a:off x="3945" y="1812"/>
              <a:ext cx="98" cy="100"/>
            </a:xfrm>
            <a:custGeom>
              <a:avLst/>
              <a:gdLst>
                <a:gd name="T0" fmla="*/ 2 w 106"/>
                <a:gd name="T1" fmla="*/ 99 h 100"/>
                <a:gd name="T2" fmla="*/ 0 w 106"/>
                <a:gd name="T3" fmla="*/ 96 h 100"/>
                <a:gd name="T4" fmla="*/ 69 w 106"/>
                <a:gd name="T5" fmla="*/ 0 h 100"/>
                <a:gd name="T6" fmla="*/ 71 w 106"/>
                <a:gd name="T7" fmla="*/ 3 h 100"/>
                <a:gd name="T8" fmla="*/ 2 w 106"/>
                <a:gd name="T9" fmla="*/ 99 h 100"/>
                <a:gd name="T10" fmla="*/ 0 60000 65536"/>
                <a:gd name="T11" fmla="*/ 0 60000 65536"/>
                <a:gd name="T12" fmla="*/ 0 60000 65536"/>
                <a:gd name="T13" fmla="*/ 0 60000 65536"/>
                <a:gd name="T14" fmla="*/ 0 60000 65536"/>
                <a:gd name="T15" fmla="*/ 0 w 106"/>
                <a:gd name="T16" fmla="*/ 0 h 100"/>
                <a:gd name="T17" fmla="*/ 106 w 106"/>
                <a:gd name="T18" fmla="*/ 100 h 100"/>
              </a:gdLst>
              <a:ahLst/>
              <a:cxnLst>
                <a:cxn ang="T10">
                  <a:pos x="T0" y="T1"/>
                </a:cxn>
                <a:cxn ang="T11">
                  <a:pos x="T2" y="T3"/>
                </a:cxn>
                <a:cxn ang="T12">
                  <a:pos x="T4" y="T5"/>
                </a:cxn>
                <a:cxn ang="T13">
                  <a:pos x="T6" y="T7"/>
                </a:cxn>
                <a:cxn ang="T14">
                  <a:pos x="T8" y="T9"/>
                </a:cxn>
              </a:cxnLst>
              <a:rect l="T15" t="T16" r="T17" b="T18"/>
              <a:pathLst>
                <a:path w="106" h="100">
                  <a:moveTo>
                    <a:pt x="2" y="99"/>
                  </a:moveTo>
                  <a:lnTo>
                    <a:pt x="0" y="96"/>
                  </a:lnTo>
                  <a:lnTo>
                    <a:pt x="103" y="0"/>
                  </a:lnTo>
                  <a:lnTo>
                    <a:pt x="105" y="3"/>
                  </a:lnTo>
                  <a:lnTo>
                    <a:pt x="2" y="9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4" name="Freeform 91">
              <a:extLst>
                <a:ext uri="{FF2B5EF4-FFF2-40B4-BE49-F238E27FC236}">
                  <a16:creationId xmlns:a16="http://schemas.microsoft.com/office/drawing/2014/main" id="{75DA30C7-F4AD-AD42-B3D7-3B9AE9B50AD8}"/>
                </a:ext>
              </a:extLst>
            </p:cNvPr>
            <p:cNvSpPr>
              <a:spLocks/>
            </p:cNvSpPr>
            <p:nvPr/>
          </p:nvSpPr>
          <p:spPr bwMode="auto">
            <a:xfrm>
              <a:off x="4040" y="1732"/>
              <a:ext cx="98" cy="84"/>
            </a:xfrm>
            <a:custGeom>
              <a:avLst/>
              <a:gdLst>
                <a:gd name="T0" fmla="*/ 2 w 106"/>
                <a:gd name="T1" fmla="*/ 83 h 84"/>
                <a:gd name="T2" fmla="*/ 0 w 106"/>
                <a:gd name="T3" fmla="*/ 80 h 84"/>
                <a:gd name="T4" fmla="*/ 69 w 106"/>
                <a:gd name="T5" fmla="*/ 0 h 84"/>
                <a:gd name="T6" fmla="*/ 70 w 106"/>
                <a:gd name="T7" fmla="*/ 0 h 84"/>
                <a:gd name="T8" fmla="*/ 70 w 106"/>
                <a:gd name="T9" fmla="*/ 4 h 84"/>
                <a:gd name="T10" fmla="*/ 71 w 106"/>
                <a:gd name="T11" fmla="*/ 4 h 84"/>
                <a:gd name="T12" fmla="*/ 2 w 106"/>
                <a:gd name="T13" fmla="*/ 83 h 84"/>
                <a:gd name="T14" fmla="*/ 0 60000 65536"/>
                <a:gd name="T15" fmla="*/ 0 60000 65536"/>
                <a:gd name="T16" fmla="*/ 0 60000 65536"/>
                <a:gd name="T17" fmla="*/ 0 60000 65536"/>
                <a:gd name="T18" fmla="*/ 0 60000 65536"/>
                <a:gd name="T19" fmla="*/ 0 60000 65536"/>
                <a:gd name="T20" fmla="*/ 0 60000 65536"/>
                <a:gd name="T21" fmla="*/ 0 w 106"/>
                <a:gd name="T22" fmla="*/ 0 h 84"/>
                <a:gd name="T23" fmla="*/ 106 w 106"/>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84">
                  <a:moveTo>
                    <a:pt x="2" y="83"/>
                  </a:moveTo>
                  <a:lnTo>
                    <a:pt x="0" y="80"/>
                  </a:lnTo>
                  <a:lnTo>
                    <a:pt x="103" y="0"/>
                  </a:lnTo>
                  <a:lnTo>
                    <a:pt x="104" y="0"/>
                  </a:lnTo>
                  <a:lnTo>
                    <a:pt x="104" y="4"/>
                  </a:lnTo>
                  <a:lnTo>
                    <a:pt x="105" y="4"/>
                  </a:lnTo>
                  <a:lnTo>
                    <a:pt x="2" y="8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5" name="Freeform 92">
              <a:extLst>
                <a:ext uri="{FF2B5EF4-FFF2-40B4-BE49-F238E27FC236}">
                  <a16:creationId xmlns:a16="http://schemas.microsoft.com/office/drawing/2014/main" id="{22A8E1CC-6271-894F-A6A4-8D1FC92120EE}"/>
                </a:ext>
              </a:extLst>
            </p:cNvPr>
            <p:cNvSpPr>
              <a:spLocks/>
            </p:cNvSpPr>
            <p:nvPr/>
          </p:nvSpPr>
          <p:spPr bwMode="auto">
            <a:xfrm>
              <a:off x="4136" y="1728"/>
              <a:ext cx="97" cy="9"/>
            </a:xfrm>
            <a:custGeom>
              <a:avLst/>
              <a:gdLst>
                <a:gd name="T0" fmla="*/ 0 w 105"/>
                <a:gd name="T1" fmla="*/ 8 h 9"/>
                <a:gd name="T2" fmla="*/ 0 w 105"/>
                <a:gd name="T3" fmla="*/ 4 h 9"/>
                <a:gd name="T4" fmla="*/ 68 w 105"/>
                <a:gd name="T5" fmla="*/ 0 h 9"/>
                <a:gd name="T6" fmla="*/ 70 w 105"/>
                <a:gd name="T7" fmla="*/ 3 h 9"/>
                <a:gd name="T8" fmla="*/ 69 w 105"/>
                <a:gd name="T9" fmla="*/ 4 h 9"/>
                <a:gd name="T10" fmla="*/ 0 w 105"/>
                <a:gd name="T11" fmla="*/ 8 h 9"/>
                <a:gd name="T12" fmla="*/ 0 60000 65536"/>
                <a:gd name="T13" fmla="*/ 0 60000 65536"/>
                <a:gd name="T14" fmla="*/ 0 60000 65536"/>
                <a:gd name="T15" fmla="*/ 0 60000 65536"/>
                <a:gd name="T16" fmla="*/ 0 60000 65536"/>
                <a:gd name="T17" fmla="*/ 0 60000 65536"/>
                <a:gd name="T18" fmla="*/ 0 w 105"/>
                <a:gd name="T19" fmla="*/ 0 h 9"/>
                <a:gd name="T20" fmla="*/ 105 w 10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5" h="9">
                  <a:moveTo>
                    <a:pt x="0" y="8"/>
                  </a:moveTo>
                  <a:lnTo>
                    <a:pt x="0" y="4"/>
                  </a:lnTo>
                  <a:lnTo>
                    <a:pt x="102" y="0"/>
                  </a:lnTo>
                  <a:lnTo>
                    <a:pt x="104" y="3"/>
                  </a:lnTo>
                  <a:lnTo>
                    <a:pt x="103" y="4"/>
                  </a:lnTo>
                  <a:lnTo>
                    <a:pt x="0" y="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6" name="Freeform 93">
              <a:extLst>
                <a:ext uri="{FF2B5EF4-FFF2-40B4-BE49-F238E27FC236}">
                  <a16:creationId xmlns:a16="http://schemas.microsoft.com/office/drawing/2014/main" id="{A0536D1B-A67A-704F-B65C-4D4EAB22A2F1}"/>
                </a:ext>
              </a:extLst>
            </p:cNvPr>
            <p:cNvSpPr>
              <a:spLocks/>
            </p:cNvSpPr>
            <p:nvPr/>
          </p:nvSpPr>
          <p:spPr bwMode="auto">
            <a:xfrm>
              <a:off x="4230" y="1640"/>
              <a:ext cx="98" cy="92"/>
            </a:xfrm>
            <a:custGeom>
              <a:avLst/>
              <a:gdLst>
                <a:gd name="T0" fmla="*/ 2 w 106"/>
                <a:gd name="T1" fmla="*/ 91 h 92"/>
                <a:gd name="T2" fmla="*/ 0 w 106"/>
                <a:gd name="T3" fmla="*/ 88 h 92"/>
                <a:gd name="T4" fmla="*/ 68 w 106"/>
                <a:gd name="T5" fmla="*/ 0 h 92"/>
                <a:gd name="T6" fmla="*/ 71 w 106"/>
                <a:gd name="T7" fmla="*/ 2 h 92"/>
                <a:gd name="T8" fmla="*/ 71 w 106"/>
                <a:gd name="T9" fmla="*/ 3 h 92"/>
                <a:gd name="T10" fmla="*/ 2 w 106"/>
                <a:gd name="T11" fmla="*/ 91 h 92"/>
                <a:gd name="T12" fmla="*/ 0 60000 65536"/>
                <a:gd name="T13" fmla="*/ 0 60000 65536"/>
                <a:gd name="T14" fmla="*/ 0 60000 65536"/>
                <a:gd name="T15" fmla="*/ 0 60000 65536"/>
                <a:gd name="T16" fmla="*/ 0 60000 65536"/>
                <a:gd name="T17" fmla="*/ 0 60000 65536"/>
                <a:gd name="T18" fmla="*/ 0 w 106"/>
                <a:gd name="T19" fmla="*/ 0 h 92"/>
                <a:gd name="T20" fmla="*/ 106 w 106"/>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06" h="92">
                  <a:moveTo>
                    <a:pt x="2" y="91"/>
                  </a:moveTo>
                  <a:lnTo>
                    <a:pt x="0" y="88"/>
                  </a:lnTo>
                  <a:lnTo>
                    <a:pt x="102" y="0"/>
                  </a:lnTo>
                  <a:lnTo>
                    <a:pt x="105" y="2"/>
                  </a:lnTo>
                  <a:lnTo>
                    <a:pt x="105" y="3"/>
                  </a:lnTo>
                  <a:lnTo>
                    <a:pt x="2" y="9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7" name="Freeform 94">
              <a:extLst>
                <a:ext uri="{FF2B5EF4-FFF2-40B4-BE49-F238E27FC236}">
                  <a16:creationId xmlns:a16="http://schemas.microsoft.com/office/drawing/2014/main" id="{974997EB-8D8A-7043-BF4F-17EFB067599D}"/>
                </a:ext>
              </a:extLst>
            </p:cNvPr>
            <p:cNvSpPr>
              <a:spLocks/>
            </p:cNvSpPr>
            <p:nvPr/>
          </p:nvSpPr>
          <p:spPr bwMode="auto">
            <a:xfrm>
              <a:off x="4324" y="1524"/>
              <a:ext cx="99" cy="119"/>
            </a:xfrm>
            <a:custGeom>
              <a:avLst/>
              <a:gdLst>
                <a:gd name="T0" fmla="*/ 3 w 107"/>
                <a:gd name="T1" fmla="*/ 118 h 119"/>
                <a:gd name="T2" fmla="*/ 0 w 107"/>
                <a:gd name="T3" fmla="*/ 116 h 119"/>
                <a:gd name="T4" fmla="*/ 69 w 107"/>
                <a:gd name="T5" fmla="*/ 1 h 119"/>
                <a:gd name="T6" fmla="*/ 69 w 107"/>
                <a:gd name="T7" fmla="*/ 0 h 119"/>
                <a:gd name="T8" fmla="*/ 71 w 107"/>
                <a:gd name="T9" fmla="*/ 3 h 119"/>
                <a:gd name="T10" fmla="*/ 72 w 107"/>
                <a:gd name="T11" fmla="*/ 3 h 119"/>
                <a:gd name="T12" fmla="*/ 3 w 107"/>
                <a:gd name="T13" fmla="*/ 118 h 119"/>
                <a:gd name="T14" fmla="*/ 0 60000 65536"/>
                <a:gd name="T15" fmla="*/ 0 60000 65536"/>
                <a:gd name="T16" fmla="*/ 0 60000 65536"/>
                <a:gd name="T17" fmla="*/ 0 60000 65536"/>
                <a:gd name="T18" fmla="*/ 0 60000 65536"/>
                <a:gd name="T19" fmla="*/ 0 60000 65536"/>
                <a:gd name="T20" fmla="*/ 0 60000 65536"/>
                <a:gd name="T21" fmla="*/ 0 w 107"/>
                <a:gd name="T22" fmla="*/ 0 h 119"/>
                <a:gd name="T23" fmla="*/ 107 w 107"/>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19">
                  <a:moveTo>
                    <a:pt x="3" y="118"/>
                  </a:moveTo>
                  <a:lnTo>
                    <a:pt x="0" y="116"/>
                  </a:lnTo>
                  <a:lnTo>
                    <a:pt x="103" y="1"/>
                  </a:lnTo>
                  <a:lnTo>
                    <a:pt x="103" y="0"/>
                  </a:lnTo>
                  <a:lnTo>
                    <a:pt x="105" y="3"/>
                  </a:lnTo>
                  <a:lnTo>
                    <a:pt x="106" y="3"/>
                  </a:lnTo>
                  <a:lnTo>
                    <a:pt x="3" y="11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8" name="Freeform 95">
              <a:extLst>
                <a:ext uri="{FF2B5EF4-FFF2-40B4-BE49-F238E27FC236}">
                  <a16:creationId xmlns:a16="http://schemas.microsoft.com/office/drawing/2014/main" id="{3C87EA1F-605D-A84A-A676-03B8EF7F88C2}"/>
                </a:ext>
              </a:extLst>
            </p:cNvPr>
            <p:cNvSpPr>
              <a:spLocks/>
            </p:cNvSpPr>
            <p:nvPr/>
          </p:nvSpPr>
          <p:spPr bwMode="auto">
            <a:xfrm>
              <a:off x="4419" y="1428"/>
              <a:ext cx="99" cy="100"/>
            </a:xfrm>
            <a:custGeom>
              <a:avLst/>
              <a:gdLst>
                <a:gd name="T0" fmla="*/ 2 w 107"/>
                <a:gd name="T1" fmla="*/ 99 h 100"/>
                <a:gd name="T2" fmla="*/ 0 w 107"/>
                <a:gd name="T3" fmla="*/ 96 h 100"/>
                <a:gd name="T4" fmla="*/ 69 w 107"/>
                <a:gd name="T5" fmla="*/ 0 h 100"/>
                <a:gd name="T6" fmla="*/ 72 w 107"/>
                <a:gd name="T7" fmla="*/ 2 h 100"/>
                <a:gd name="T8" fmla="*/ 2 w 107"/>
                <a:gd name="T9" fmla="*/ 99 h 100"/>
                <a:gd name="T10" fmla="*/ 0 60000 65536"/>
                <a:gd name="T11" fmla="*/ 0 60000 65536"/>
                <a:gd name="T12" fmla="*/ 0 60000 65536"/>
                <a:gd name="T13" fmla="*/ 0 60000 65536"/>
                <a:gd name="T14" fmla="*/ 0 60000 65536"/>
                <a:gd name="T15" fmla="*/ 0 w 107"/>
                <a:gd name="T16" fmla="*/ 0 h 100"/>
                <a:gd name="T17" fmla="*/ 107 w 107"/>
                <a:gd name="T18" fmla="*/ 100 h 100"/>
              </a:gdLst>
              <a:ahLst/>
              <a:cxnLst>
                <a:cxn ang="T10">
                  <a:pos x="T0" y="T1"/>
                </a:cxn>
                <a:cxn ang="T11">
                  <a:pos x="T2" y="T3"/>
                </a:cxn>
                <a:cxn ang="T12">
                  <a:pos x="T4" y="T5"/>
                </a:cxn>
                <a:cxn ang="T13">
                  <a:pos x="T6" y="T7"/>
                </a:cxn>
                <a:cxn ang="T14">
                  <a:pos x="T8" y="T9"/>
                </a:cxn>
              </a:cxnLst>
              <a:rect l="T15" t="T16" r="T17" b="T18"/>
              <a:pathLst>
                <a:path w="107" h="100">
                  <a:moveTo>
                    <a:pt x="2" y="99"/>
                  </a:moveTo>
                  <a:lnTo>
                    <a:pt x="0" y="96"/>
                  </a:lnTo>
                  <a:lnTo>
                    <a:pt x="103" y="0"/>
                  </a:lnTo>
                  <a:lnTo>
                    <a:pt x="106" y="2"/>
                  </a:lnTo>
                  <a:lnTo>
                    <a:pt x="2" y="9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99" name="Freeform 96">
              <a:extLst>
                <a:ext uri="{FF2B5EF4-FFF2-40B4-BE49-F238E27FC236}">
                  <a16:creationId xmlns:a16="http://schemas.microsoft.com/office/drawing/2014/main" id="{D493776A-8C8D-AF40-8061-D18AE42F0F0C}"/>
                </a:ext>
              </a:extLst>
            </p:cNvPr>
            <p:cNvSpPr>
              <a:spLocks/>
            </p:cNvSpPr>
            <p:nvPr/>
          </p:nvSpPr>
          <p:spPr bwMode="auto">
            <a:xfrm>
              <a:off x="4515" y="1298"/>
              <a:ext cx="97" cy="133"/>
            </a:xfrm>
            <a:custGeom>
              <a:avLst/>
              <a:gdLst>
                <a:gd name="T0" fmla="*/ 3 w 106"/>
                <a:gd name="T1" fmla="*/ 132 h 133"/>
                <a:gd name="T2" fmla="*/ 0 w 106"/>
                <a:gd name="T3" fmla="*/ 130 h 133"/>
                <a:gd name="T4" fmla="*/ 66 w 106"/>
                <a:gd name="T5" fmla="*/ 0 h 133"/>
                <a:gd name="T6" fmla="*/ 67 w 106"/>
                <a:gd name="T7" fmla="*/ 0 h 133"/>
                <a:gd name="T8" fmla="*/ 67 w 106"/>
                <a:gd name="T9" fmla="*/ 4 h 133"/>
                <a:gd name="T10" fmla="*/ 68 w 106"/>
                <a:gd name="T11" fmla="*/ 4 h 133"/>
                <a:gd name="T12" fmla="*/ 3 w 106"/>
                <a:gd name="T13" fmla="*/ 132 h 133"/>
                <a:gd name="T14" fmla="*/ 0 60000 65536"/>
                <a:gd name="T15" fmla="*/ 0 60000 65536"/>
                <a:gd name="T16" fmla="*/ 0 60000 65536"/>
                <a:gd name="T17" fmla="*/ 0 60000 65536"/>
                <a:gd name="T18" fmla="*/ 0 60000 65536"/>
                <a:gd name="T19" fmla="*/ 0 60000 65536"/>
                <a:gd name="T20" fmla="*/ 0 60000 65536"/>
                <a:gd name="T21" fmla="*/ 0 w 106"/>
                <a:gd name="T22" fmla="*/ 0 h 133"/>
                <a:gd name="T23" fmla="*/ 106 w 106"/>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33">
                  <a:moveTo>
                    <a:pt x="3" y="132"/>
                  </a:moveTo>
                  <a:lnTo>
                    <a:pt x="0" y="130"/>
                  </a:lnTo>
                  <a:lnTo>
                    <a:pt x="103" y="0"/>
                  </a:lnTo>
                  <a:lnTo>
                    <a:pt x="104" y="0"/>
                  </a:lnTo>
                  <a:lnTo>
                    <a:pt x="104" y="4"/>
                  </a:lnTo>
                  <a:lnTo>
                    <a:pt x="105" y="4"/>
                  </a:lnTo>
                  <a:lnTo>
                    <a:pt x="3" y="13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0" name="Freeform 97">
              <a:extLst>
                <a:ext uri="{FF2B5EF4-FFF2-40B4-BE49-F238E27FC236}">
                  <a16:creationId xmlns:a16="http://schemas.microsoft.com/office/drawing/2014/main" id="{B32F9FFF-DF19-4F4B-B261-CC99E29751DE}"/>
                </a:ext>
              </a:extLst>
            </p:cNvPr>
            <p:cNvSpPr>
              <a:spLocks/>
            </p:cNvSpPr>
            <p:nvPr/>
          </p:nvSpPr>
          <p:spPr bwMode="auto">
            <a:xfrm>
              <a:off x="4611" y="1274"/>
              <a:ext cx="96" cy="29"/>
            </a:xfrm>
            <a:custGeom>
              <a:avLst/>
              <a:gdLst>
                <a:gd name="T0" fmla="*/ 0 w 105"/>
                <a:gd name="T1" fmla="*/ 28 h 29"/>
                <a:gd name="T2" fmla="*/ 0 w 105"/>
                <a:gd name="T3" fmla="*/ 24 h 29"/>
                <a:gd name="T4" fmla="*/ 66 w 105"/>
                <a:gd name="T5" fmla="*/ 0 h 29"/>
                <a:gd name="T6" fmla="*/ 65 w 105"/>
                <a:gd name="T7" fmla="*/ 0 h 29"/>
                <a:gd name="T8" fmla="*/ 67 w 105"/>
                <a:gd name="T9" fmla="*/ 3 h 29"/>
                <a:gd name="T10" fmla="*/ 66 w 105"/>
                <a:gd name="T11" fmla="*/ 3 h 29"/>
                <a:gd name="T12" fmla="*/ 0 w 105"/>
                <a:gd name="T13" fmla="*/ 28 h 29"/>
                <a:gd name="T14" fmla="*/ 0 60000 65536"/>
                <a:gd name="T15" fmla="*/ 0 60000 65536"/>
                <a:gd name="T16" fmla="*/ 0 60000 65536"/>
                <a:gd name="T17" fmla="*/ 0 60000 65536"/>
                <a:gd name="T18" fmla="*/ 0 60000 65536"/>
                <a:gd name="T19" fmla="*/ 0 60000 65536"/>
                <a:gd name="T20" fmla="*/ 0 60000 65536"/>
                <a:gd name="T21" fmla="*/ 0 w 105"/>
                <a:gd name="T22" fmla="*/ 0 h 29"/>
                <a:gd name="T23" fmla="*/ 105 w 10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9">
                  <a:moveTo>
                    <a:pt x="0" y="28"/>
                  </a:moveTo>
                  <a:lnTo>
                    <a:pt x="0" y="24"/>
                  </a:lnTo>
                  <a:lnTo>
                    <a:pt x="103" y="0"/>
                  </a:lnTo>
                  <a:lnTo>
                    <a:pt x="102" y="0"/>
                  </a:lnTo>
                  <a:lnTo>
                    <a:pt x="104" y="3"/>
                  </a:lnTo>
                  <a:lnTo>
                    <a:pt x="103" y="3"/>
                  </a:lnTo>
                  <a:lnTo>
                    <a:pt x="0" y="2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1" name="Freeform 98">
              <a:extLst>
                <a:ext uri="{FF2B5EF4-FFF2-40B4-BE49-F238E27FC236}">
                  <a16:creationId xmlns:a16="http://schemas.microsoft.com/office/drawing/2014/main" id="{871B5723-9B5A-6C48-AE62-AB96D69E02CF}"/>
                </a:ext>
              </a:extLst>
            </p:cNvPr>
            <p:cNvSpPr>
              <a:spLocks/>
            </p:cNvSpPr>
            <p:nvPr/>
          </p:nvSpPr>
          <p:spPr bwMode="auto">
            <a:xfrm>
              <a:off x="4705" y="1209"/>
              <a:ext cx="101" cy="69"/>
            </a:xfrm>
            <a:custGeom>
              <a:avLst/>
              <a:gdLst>
                <a:gd name="T0" fmla="*/ 2 w 110"/>
                <a:gd name="T1" fmla="*/ 68 h 69"/>
                <a:gd name="T2" fmla="*/ 0 w 110"/>
                <a:gd name="T3" fmla="*/ 65 h 69"/>
                <a:gd name="T4" fmla="*/ 64 w 110"/>
                <a:gd name="T5" fmla="*/ 3 h 69"/>
                <a:gd name="T6" fmla="*/ 67 w 110"/>
                <a:gd name="T7" fmla="*/ 0 h 69"/>
                <a:gd name="T8" fmla="*/ 67 w 110"/>
                <a:gd name="T9" fmla="*/ 3 h 69"/>
                <a:gd name="T10" fmla="*/ 71 w 110"/>
                <a:gd name="T11" fmla="*/ 0 h 69"/>
                <a:gd name="T12" fmla="*/ 2 w 110"/>
                <a:gd name="T13" fmla="*/ 68 h 69"/>
                <a:gd name="T14" fmla="*/ 0 60000 65536"/>
                <a:gd name="T15" fmla="*/ 0 60000 65536"/>
                <a:gd name="T16" fmla="*/ 0 60000 65536"/>
                <a:gd name="T17" fmla="*/ 0 60000 65536"/>
                <a:gd name="T18" fmla="*/ 0 60000 65536"/>
                <a:gd name="T19" fmla="*/ 0 60000 65536"/>
                <a:gd name="T20" fmla="*/ 0 60000 65536"/>
                <a:gd name="T21" fmla="*/ 0 w 110"/>
                <a:gd name="T22" fmla="*/ 0 h 69"/>
                <a:gd name="T23" fmla="*/ 110 w 110"/>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69">
                  <a:moveTo>
                    <a:pt x="2" y="68"/>
                  </a:moveTo>
                  <a:lnTo>
                    <a:pt x="0" y="65"/>
                  </a:lnTo>
                  <a:lnTo>
                    <a:pt x="98" y="3"/>
                  </a:lnTo>
                  <a:lnTo>
                    <a:pt x="102" y="0"/>
                  </a:lnTo>
                  <a:lnTo>
                    <a:pt x="104" y="3"/>
                  </a:lnTo>
                  <a:lnTo>
                    <a:pt x="109" y="0"/>
                  </a:lnTo>
                  <a:lnTo>
                    <a:pt x="2" y="6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2" name="Freeform 99">
              <a:extLst>
                <a:ext uri="{FF2B5EF4-FFF2-40B4-BE49-F238E27FC236}">
                  <a16:creationId xmlns:a16="http://schemas.microsoft.com/office/drawing/2014/main" id="{F78D55AA-5093-2142-ADC9-C0A5F3448BEB}"/>
                </a:ext>
              </a:extLst>
            </p:cNvPr>
            <p:cNvSpPr>
              <a:spLocks/>
            </p:cNvSpPr>
            <p:nvPr/>
          </p:nvSpPr>
          <p:spPr bwMode="auto">
            <a:xfrm>
              <a:off x="4799" y="1138"/>
              <a:ext cx="98" cy="75"/>
            </a:xfrm>
            <a:custGeom>
              <a:avLst/>
              <a:gdLst>
                <a:gd name="T0" fmla="*/ 2 w 106"/>
                <a:gd name="T1" fmla="*/ 74 h 75"/>
                <a:gd name="T2" fmla="*/ 0 w 106"/>
                <a:gd name="T3" fmla="*/ 71 h 75"/>
                <a:gd name="T4" fmla="*/ 70 w 106"/>
                <a:gd name="T5" fmla="*/ 0 h 75"/>
                <a:gd name="T6" fmla="*/ 71 w 106"/>
                <a:gd name="T7" fmla="*/ 0 h 75"/>
                <a:gd name="T8" fmla="*/ 70 w 106"/>
                <a:gd name="T9" fmla="*/ 3 h 75"/>
                <a:gd name="T10" fmla="*/ 71 w 106"/>
                <a:gd name="T11" fmla="*/ 3 h 75"/>
                <a:gd name="T12" fmla="*/ 2 w 106"/>
                <a:gd name="T13" fmla="*/ 74 h 75"/>
                <a:gd name="T14" fmla="*/ 0 60000 65536"/>
                <a:gd name="T15" fmla="*/ 0 60000 65536"/>
                <a:gd name="T16" fmla="*/ 0 60000 65536"/>
                <a:gd name="T17" fmla="*/ 0 60000 65536"/>
                <a:gd name="T18" fmla="*/ 0 60000 65536"/>
                <a:gd name="T19" fmla="*/ 0 60000 65536"/>
                <a:gd name="T20" fmla="*/ 0 60000 65536"/>
                <a:gd name="T21" fmla="*/ 0 w 106"/>
                <a:gd name="T22" fmla="*/ 0 h 75"/>
                <a:gd name="T23" fmla="*/ 106 w 106"/>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75">
                  <a:moveTo>
                    <a:pt x="2" y="74"/>
                  </a:moveTo>
                  <a:lnTo>
                    <a:pt x="0" y="71"/>
                  </a:lnTo>
                  <a:lnTo>
                    <a:pt x="104" y="0"/>
                  </a:lnTo>
                  <a:lnTo>
                    <a:pt x="105" y="0"/>
                  </a:lnTo>
                  <a:lnTo>
                    <a:pt x="104" y="3"/>
                  </a:lnTo>
                  <a:lnTo>
                    <a:pt x="105" y="3"/>
                  </a:lnTo>
                  <a:lnTo>
                    <a:pt x="2" y="7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3" name="Freeform 100">
              <a:extLst>
                <a:ext uri="{FF2B5EF4-FFF2-40B4-BE49-F238E27FC236}">
                  <a16:creationId xmlns:a16="http://schemas.microsoft.com/office/drawing/2014/main" id="{D37DE4FE-BFAD-C645-8D62-165406931B3F}"/>
                </a:ext>
              </a:extLst>
            </p:cNvPr>
            <p:cNvSpPr>
              <a:spLocks/>
            </p:cNvSpPr>
            <p:nvPr/>
          </p:nvSpPr>
          <p:spPr bwMode="auto">
            <a:xfrm>
              <a:off x="4895" y="1138"/>
              <a:ext cx="97" cy="27"/>
            </a:xfrm>
            <a:custGeom>
              <a:avLst/>
              <a:gdLst>
                <a:gd name="T0" fmla="*/ 0 w 105"/>
                <a:gd name="T1" fmla="*/ 3 h 27"/>
                <a:gd name="T2" fmla="*/ 1 w 105"/>
                <a:gd name="T3" fmla="*/ 0 h 27"/>
                <a:gd name="T4" fmla="*/ 70 w 105"/>
                <a:gd name="T5" fmla="*/ 22 h 27"/>
                <a:gd name="T6" fmla="*/ 70 w 105"/>
                <a:gd name="T7" fmla="*/ 23 h 27"/>
                <a:gd name="T8" fmla="*/ 68 w 105"/>
                <a:gd name="T9" fmla="*/ 25 h 27"/>
                <a:gd name="T10" fmla="*/ 68 w 105"/>
                <a:gd name="T11" fmla="*/ 26 h 27"/>
                <a:gd name="T12" fmla="*/ 0 w 105"/>
                <a:gd name="T13" fmla="*/ 3 h 27"/>
                <a:gd name="T14" fmla="*/ 0 60000 65536"/>
                <a:gd name="T15" fmla="*/ 0 60000 65536"/>
                <a:gd name="T16" fmla="*/ 0 60000 65536"/>
                <a:gd name="T17" fmla="*/ 0 60000 65536"/>
                <a:gd name="T18" fmla="*/ 0 60000 65536"/>
                <a:gd name="T19" fmla="*/ 0 60000 65536"/>
                <a:gd name="T20" fmla="*/ 0 60000 65536"/>
                <a:gd name="T21" fmla="*/ 0 w 105"/>
                <a:gd name="T22" fmla="*/ 0 h 27"/>
                <a:gd name="T23" fmla="*/ 105 w 10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7">
                  <a:moveTo>
                    <a:pt x="0" y="3"/>
                  </a:moveTo>
                  <a:lnTo>
                    <a:pt x="1" y="0"/>
                  </a:lnTo>
                  <a:lnTo>
                    <a:pt x="104" y="22"/>
                  </a:lnTo>
                  <a:lnTo>
                    <a:pt x="104" y="23"/>
                  </a:lnTo>
                  <a:lnTo>
                    <a:pt x="102" y="25"/>
                  </a:lnTo>
                  <a:lnTo>
                    <a:pt x="102" y="26"/>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4" name="Freeform 101">
              <a:extLst>
                <a:ext uri="{FF2B5EF4-FFF2-40B4-BE49-F238E27FC236}">
                  <a16:creationId xmlns:a16="http://schemas.microsoft.com/office/drawing/2014/main" id="{C46F2091-36F9-BB45-BE5A-5C57896918AB}"/>
                </a:ext>
              </a:extLst>
            </p:cNvPr>
            <p:cNvSpPr>
              <a:spLocks/>
            </p:cNvSpPr>
            <p:nvPr/>
          </p:nvSpPr>
          <p:spPr bwMode="auto">
            <a:xfrm>
              <a:off x="4989" y="1161"/>
              <a:ext cx="92" cy="109"/>
            </a:xfrm>
            <a:custGeom>
              <a:avLst/>
              <a:gdLst>
                <a:gd name="T0" fmla="*/ 0 w 100"/>
                <a:gd name="T1" fmla="*/ 2 h 109"/>
                <a:gd name="T2" fmla="*/ 2 w 100"/>
                <a:gd name="T3" fmla="*/ 0 h 109"/>
                <a:gd name="T4" fmla="*/ 65 w 100"/>
                <a:gd name="T5" fmla="*/ 107 h 109"/>
                <a:gd name="T6" fmla="*/ 65 w 100"/>
                <a:gd name="T7" fmla="*/ 108 h 109"/>
                <a:gd name="T8" fmla="*/ 63 w 100"/>
                <a:gd name="T9" fmla="*/ 108 h 109"/>
                <a:gd name="T10" fmla="*/ 0 w 100"/>
                <a:gd name="T11" fmla="*/ 2 h 109"/>
                <a:gd name="T12" fmla="*/ 0 60000 65536"/>
                <a:gd name="T13" fmla="*/ 0 60000 65536"/>
                <a:gd name="T14" fmla="*/ 0 60000 65536"/>
                <a:gd name="T15" fmla="*/ 0 60000 65536"/>
                <a:gd name="T16" fmla="*/ 0 60000 65536"/>
                <a:gd name="T17" fmla="*/ 0 60000 65536"/>
                <a:gd name="T18" fmla="*/ 0 w 100"/>
                <a:gd name="T19" fmla="*/ 0 h 109"/>
                <a:gd name="T20" fmla="*/ 100 w 100"/>
                <a:gd name="T21" fmla="*/ 109 h 109"/>
              </a:gdLst>
              <a:ahLst/>
              <a:cxnLst>
                <a:cxn ang="T12">
                  <a:pos x="T0" y="T1"/>
                </a:cxn>
                <a:cxn ang="T13">
                  <a:pos x="T2" y="T3"/>
                </a:cxn>
                <a:cxn ang="T14">
                  <a:pos x="T4" y="T5"/>
                </a:cxn>
                <a:cxn ang="T15">
                  <a:pos x="T6" y="T7"/>
                </a:cxn>
                <a:cxn ang="T16">
                  <a:pos x="T8" y="T9"/>
                </a:cxn>
                <a:cxn ang="T17">
                  <a:pos x="T10" y="T11"/>
                </a:cxn>
              </a:cxnLst>
              <a:rect l="T18" t="T19" r="T20" b="T21"/>
              <a:pathLst>
                <a:path w="100" h="109">
                  <a:moveTo>
                    <a:pt x="0" y="2"/>
                  </a:moveTo>
                  <a:lnTo>
                    <a:pt x="2" y="0"/>
                  </a:lnTo>
                  <a:lnTo>
                    <a:pt x="99" y="107"/>
                  </a:lnTo>
                  <a:lnTo>
                    <a:pt x="99" y="108"/>
                  </a:lnTo>
                  <a:lnTo>
                    <a:pt x="95" y="108"/>
                  </a:lnTo>
                  <a:lnTo>
                    <a:pt x="0" y="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5" name="Freeform 102">
              <a:extLst>
                <a:ext uri="{FF2B5EF4-FFF2-40B4-BE49-F238E27FC236}">
                  <a16:creationId xmlns:a16="http://schemas.microsoft.com/office/drawing/2014/main" id="{EBF06C66-AA8B-794B-BD84-9356565D061E}"/>
                </a:ext>
              </a:extLst>
            </p:cNvPr>
            <p:cNvSpPr>
              <a:spLocks/>
            </p:cNvSpPr>
            <p:nvPr/>
          </p:nvSpPr>
          <p:spPr bwMode="auto">
            <a:xfrm>
              <a:off x="530" y="3114"/>
              <a:ext cx="5014" cy="465"/>
            </a:xfrm>
            <a:custGeom>
              <a:avLst/>
              <a:gdLst>
                <a:gd name="T0" fmla="*/ 4626 w 5014"/>
                <a:gd name="T1" fmla="*/ 36 h 465"/>
                <a:gd name="T2" fmla="*/ 4734 w 5014"/>
                <a:gd name="T3" fmla="*/ 54 h 465"/>
                <a:gd name="T4" fmla="*/ 4822 w 5014"/>
                <a:gd name="T5" fmla="*/ 0 h 465"/>
                <a:gd name="T6" fmla="*/ 4918 w 5014"/>
                <a:gd name="T7" fmla="*/ 72 h 465"/>
                <a:gd name="T8" fmla="*/ 5014 w 5014"/>
                <a:gd name="T9" fmla="*/ 72 h 465"/>
                <a:gd name="T10" fmla="*/ 5014 w 5014"/>
                <a:gd name="T11" fmla="*/ 456 h 465"/>
                <a:gd name="T12" fmla="*/ 0 w 5014"/>
                <a:gd name="T13" fmla="*/ 465 h 465"/>
                <a:gd name="T14" fmla="*/ 0 w 5014"/>
                <a:gd name="T15" fmla="*/ 373 h 465"/>
                <a:gd name="T16" fmla="*/ 95 w 5014"/>
                <a:gd name="T17" fmla="*/ 349 h 465"/>
                <a:gd name="T18" fmla="*/ 189 w 5014"/>
                <a:gd name="T19" fmla="*/ 343 h 465"/>
                <a:gd name="T20" fmla="*/ 284 w 5014"/>
                <a:gd name="T21" fmla="*/ 350 h 465"/>
                <a:gd name="T22" fmla="*/ 379 w 5014"/>
                <a:gd name="T23" fmla="*/ 332 h 465"/>
                <a:gd name="T24" fmla="*/ 474 w 5014"/>
                <a:gd name="T25" fmla="*/ 325 h 465"/>
                <a:gd name="T26" fmla="*/ 569 w 5014"/>
                <a:gd name="T27" fmla="*/ 323 h 465"/>
                <a:gd name="T28" fmla="*/ 664 w 5014"/>
                <a:gd name="T29" fmla="*/ 329 h 465"/>
                <a:gd name="T30" fmla="*/ 760 w 5014"/>
                <a:gd name="T31" fmla="*/ 288 h 465"/>
                <a:gd name="T32" fmla="*/ 854 w 5014"/>
                <a:gd name="T33" fmla="*/ 286 h 465"/>
                <a:gd name="T34" fmla="*/ 949 w 5014"/>
                <a:gd name="T35" fmla="*/ 244 h 465"/>
                <a:gd name="T36" fmla="*/ 1044 w 5014"/>
                <a:gd name="T37" fmla="*/ 256 h 465"/>
                <a:gd name="T38" fmla="*/ 1139 w 5014"/>
                <a:gd name="T39" fmla="*/ 269 h 465"/>
                <a:gd name="T40" fmla="*/ 1234 w 5014"/>
                <a:gd name="T41" fmla="*/ 227 h 465"/>
                <a:gd name="T42" fmla="*/ 1328 w 5014"/>
                <a:gd name="T43" fmla="*/ 275 h 465"/>
                <a:gd name="T44" fmla="*/ 1423 w 5014"/>
                <a:gd name="T45" fmla="*/ 212 h 465"/>
                <a:gd name="T46" fmla="*/ 1518 w 5014"/>
                <a:gd name="T47" fmla="*/ 183 h 465"/>
                <a:gd name="T48" fmla="*/ 1613 w 5014"/>
                <a:gd name="T49" fmla="*/ 219 h 465"/>
                <a:gd name="T50" fmla="*/ 1708 w 5014"/>
                <a:gd name="T51" fmla="*/ 191 h 465"/>
                <a:gd name="T52" fmla="*/ 1803 w 5014"/>
                <a:gd name="T53" fmla="*/ 177 h 465"/>
                <a:gd name="T54" fmla="*/ 1898 w 5014"/>
                <a:gd name="T55" fmla="*/ 156 h 465"/>
                <a:gd name="T56" fmla="*/ 1993 w 5014"/>
                <a:gd name="T57" fmla="*/ 200 h 465"/>
                <a:gd name="T58" fmla="*/ 2088 w 5014"/>
                <a:gd name="T59" fmla="*/ 200 h 465"/>
                <a:gd name="T60" fmla="*/ 2183 w 5014"/>
                <a:gd name="T61" fmla="*/ 206 h 465"/>
                <a:gd name="T62" fmla="*/ 2277 w 5014"/>
                <a:gd name="T63" fmla="*/ 155 h 465"/>
                <a:gd name="T64" fmla="*/ 2372 w 5014"/>
                <a:gd name="T65" fmla="*/ 138 h 465"/>
                <a:gd name="T66" fmla="*/ 2467 w 5014"/>
                <a:gd name="T67" fmla="*/ 200 h 465"/>
                <a:gd name="T68" fmla="*/ 2562 w 5014"/>
                <a:gd name="T69" fmla="*/ 50 h 465"/>
                <a:gd name="T70" fmla="*/ 2657 w 5014"/>
                <a:gd name="T71" fmla="*/ 91 h 465"/>
                <a:gd name="T72" fmla="*/ 2752 w 5014"/>
                <a:gd name="T73" fmla="*/ 100 h 465"/>
                <a:gd name="T74" fmla="*/ 2847 w 5014"/>
                <a:gd name="T75" fmla="*/ 84 h 465"/>
                <a:gd name="T76" fmla="*/ 2942 w 5014"/>
                <a:gd name="T77" fmla="*/ 69 h 465"/>
                <a:gd name="T78" fmla="*/ 3037 w 5014"/>
                <a:gd name="T79" fmla="*/ 78 h 465"/>
                <a:gd name="T80" fmla="*/ 3132 w 5014"/>
                <a:gd name="T81" fmla="*/ 79 h 465"/>
                <a:gd name="T82" fmla="*/ 3226 w 5014"/>
                <a:gd name="T83" fmla="*/ 97 h 465"/>
                <a:gd name="T84" fmla="*/ 3321 w 5014"/>
                <a:gd name="T85" fmla="*/ 119 h 465"/>
                <a:gd name="T86" fmla="*/ 3416 w 5014"/>
                <a:gd name="T87" fmla="*/ 114 h 465"/>
                <a:gd name="T88" fmla="*/ 3511 w 5014"/>
                <a:gd name="T89" fmla="*/ 72 h 465"/>
                <a:gd name="T90" fmla="*/ 3606 w 5014"/>
                <a:gd name="T91" fmla="*/ 41 h 465"/>
                <a:gd name="T92" fmla="*/ 3701 w 5014"/>
                <a:gd name="T93" fmla="*/ 191 h 465"/>
                <a:gd name="T94" fmla="*/ 3795 w 5014"/>
                <a:gd name="T95" fmla="*/ 153 h 465"/>
                <a:gd name="T96" fmla="*/ 3890 w 5014"/>
                <a:gd name="T97" fmla="*/ 131 h 465"/>
                <a:gd name="T98" fmla="*/ 3986 w 5014"/>
                <a:gd name="T99" fmla="*/ 71 h 465"/>
                <a:gd name="T100" fmla="*/ 4081 w 5014"/>
                <a:gd name="T101" fmla="*/ 96 h 465"/>
                <a:gd name="T102" fmla="*/ 4176 w 5014"/>
                <a:gd name="T103" fmla="*/ 25 h 465"/>
                <a:gd name="T104" fmla="*/ 4270 w 5014"/>
                <a:gd name="T105" fmla="*/ 53 h 465"/>
                <a:gd name="T106" fmla="*/ 4365 w 5014"/>
                <a:gd name="T107" fmla="*/ 89 h 465"/>
                <a:gd name="T108" fmla="*/ 4460 w 5014"/>
                <a:gd name="T109" fmla="*/ 100 h 465"/>
                <a:gd name="T110" fmla="*/ 4549 w 5014"/>
                <a:gd name="T111" fmla="*/ 114 h 4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14"/>
                <a:gd name="T169" fmla="*/ 0 h 465"/>
                <a:gd name="T170" fmla="*/ 5014 w 5014"/>
                <a:gd name="T171" fmla="*/ 465 h 4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14" h="465">
                  <a:moveTo>
                    <a:pt x="4626" y="36"/>
                  </a:moveTo>
                  <a:lnTo>
                    <a:pt x="4734" y="54"/>
                  </a:lnTo>
                  <a:lnTo>
                    <a:pt x="4822" y="0"/>
                  </a:lnTo>
                  <a:lnTo>
                    <a:pt x="4918" y="72"/>
                  </a:lnTo>
                  <a:lnTo>
                    <a:pt x="5014" y="72"/>
                  </a:lnTo>
                  <a:lnTo>
                    <a:pt x="5014" y="456"/>
                  </a:lnTo>
                  <a:lnTo>
                    <a:pt x="0" y="465"/>
                  </a:lnTo>
                  <a:lnTo>
                    <a:pt x="0" y="373"/>
                  </a:lnTo>
                  <a:lnTo>
                    <a:pt x="95" y="349"/>
                  </a:lnTo>
                  <a:lnTo>
                    <a:pt x="189" y="343"/>
                  </a:lnTo>
                  <a:lnTo>
                    <a:pt x="284" y="350"/>
                  </a:lnTo>
                  <a:lnTo>
                    <a:pt x="379" y="332"/>
                  </a:lnTo>
                  <a:lnTo>
                    <a:pt x="474" y="325"/>
                  </a:lnTo>
                  <a:lnTo>
                    <a:pt x="569" y="323"/>
                  </a:lnTo>
                  <a:lnTo>
                    <a:pt x="664" y="329"/>
                  </a:lnTo>
                  <a:lnTo>
                    <a:pt x="760" y="288"/>
                  </a:lnTo>
                  <a:lnTo>
                    <a:pt x="854" y="286"/>
                  </a:lnTo>
                  <a:lnTo>
                    <a:pt x="949" y="244"/>
                  </a:lnTo>
                  <a:lnTo>
                    <a:pt x="1044" y="256"/>
                  </a:lnTo>
                  <a:lnTo>
                    <a:pt x="1139" y="269"/>
                  </a:lnTo>
                  <a:lnTo>
                    <a:pt x="1234" y="227"/>
                  </a:lnTo>
                  <a:lnTo>
                    <a:pt x="1328" y="275"/>
                  </a:lnTo>
                  <a:lnTo>
                    <a:pt x="1423" y="212"/>
                  </a:lnTo>
                  <a:lnTo>
                    <a:pt x="1518" y="183"/>
                  </a:lnTo>
                  <a:lnTo>
                    <a:pt x="1613" y="219"/>
                  </a:lnTo>
                  <a:lnTo>
                    <a:pt x="1708" y="191"/>
                  </a:lnTo>
                  <a:lnTo>
                    <a:pt x="1803" y="177"/>
                  </a:lnTo>
                  <a:lnTo>
                    <a:pt x="1898" y="156"/>
                  </a:lnTo>
                  <a:lnTo>
                    <a:pt x="1993" y="200"/>
                  </a:lnTo>
                  <a:lnTo>
                    <a:pt x="2088" y="200"/>
                  </a:lnTo>
                  <a:lnTo>
                    <a:pt x="2183" y="206"/>
                  </a:lnTo>
                  <a:lnTo>
                    <a:pt x="2277" y="155"/>
                  </a:lnTo>
                  <a:lnTo>
                    <a:pt x="2372" y="138"/>
                  </a:lnTo>
                  <a:lnTo>
                    <a:pt x="2467" y="200"/>
                  </a:lnTo>
                  <a:lnTo>
                    <a:pt x="2562" y="50"/>
                  </a:lnTo>
                  <a:lnTo>
                    <a:pt x="2657" y="91"/>
                  </a:lnTo>
                  <a:lnTo>
                    <a:pt x="2752" y="100"/>
                  </a:lnTo>
                  <a:lnTo>
                    <a:pt x="2847" y="84"/>
                  </a:lnTo>
                  <a:lnTo>
                    <a:pt x="2942" y="69"/>
                  </a:lnTo>
                  <a:lnTo>
                    <a:pt x="3037" y="78"/>
                  </a:lnTo>
                  <a:lnTo>
                    <a:pt x="3132" y="79"/>
                  </a:lnTo>
                  <a:lnTo>
                    <a:pt x="3226" y="97"/>
                  </a:lnTo>
                  <a:lnTo>
                    <a:pt x="3321" y="119"/>
                  </a:lnTo>
                  <a:lnTo>
                    <a:pt x="3416" y="114"/>
                  </a:lnTo>
                  <a:lnTo>
                    <a:pt x="3511" y="72"/>
                  </a:lnTo>
                  <a:lnTo>
                    <a:pt x="3606" y="41"/>
                  </a:lnTo>
                  <a:lnTo>
                    <a:pt x="3701" y="191"/>
                  </a:lnTo>
                  <a:lnTo>
                    <a:pt x="3795" y="153"/>
                  </a:lnTo>
                  <a:lnTo>
                    <a:pt x="3890" y="131"/>
                  </a:lnTo>
                  <a:lnTo>
                    <a:pt x="3986" y="71"/>
                  </a:lnTo>
                  <a:lnTo>
                    <a:pt x="4081" y="96"/>
                  </a:lnTo>
                  <a:lnTo>
                    <a:pt x="4176" y="25"/>
                  </a:lnTo>
                  <a:lnTo>
                    <a:pt x="4270" y="53"/>
                  </a:lnTo>
                  <a:lnTo>
                    <a:pt x="4365" y="89"/>
                  </a:lnTo>
                  <a:lnTo>
                    <a:pt x="4460" y="100"/>
                  </a:lnTo>
                  <a:lnTo>
                    <a:pt x="4549" y="114"/>
                  </a:lnTo>
                </a:path>
              </a:pathLst>
            </a:custGeom>
            <a:solidFill>
              <a:srgbClr val="80CFE2"/>
            </a:solidFill>
            <a:ln w="12700" cap="rnd">
              <a:solidFill>
                <a:srgbClr val="000000"/>
              </a:solidFill>
              <a:round/>
              <a:headEnd/>
              <a:tailEnd/>
            </a:ln>
          </p:spPr>
          <p:txBody>
            <a:bodyPr>
              <a:prstTxWarp prst="textNoShape">
                <a:avLst/>
              </a:prstTxWarp>
            </a:bodyPr>
            <a:lstStyle/>
            <a:p>
              <a:endParaRPr lang="en-US"/>
            </a:p>
          </p:txBody>
        </p:sp>
        <p:sp>
          <p:nvSpPr>
            <p:cNvPr id="106" name="Freeform 103">
              <a:extLst>
                <a:ext uri="{FF2B5EF4-FFF2-40B4-BE49-F238E27FC236}">
                  <a16:creationId xmlns:a16="http://schemas.microsoft.com/office/drawing/2014/main" id="{CF6B27EE-3B80-6A4E-BC15-2C7F38A2417D}"/>
                </a:ext>
              </a:extLst>
            </p:cNvPr>
            <p:cNvSpPr>
              <a:spLocks/>
            </p:cNvSpPr>
            <p:nvPr/>
          </p:nvSpPr>
          <p:spPr bwMode="auto">
            <a:xfrm>
              <a:off x="712" y="3572"/>
              <a:ext cx="4551" cy="5"/>
            </a:xfrm>
            <a:custGeom>
              <a:avLst/>
              <a:gdLst>
                <a:gd name="T0" fmla="*/ 3304 w 4930"/>
                <a:gd name="T1" fmla="*/ 0 h 5"/>
                <a:gd name="T2" fmla="*/ 3304 w 4930"/>
                <a:gd name="T3" fmla="*/ 4 h 5"/>
                <a:gd name="T4" fmla="*/ 0 w 4930"/>
                <a:gd name="T5" fmla="*/ 4 h 5"/>
                <a:gd name="T6" fmla="*/ 0 w 4930"/>
                <a:gd name="T7" fmla="*/ 2 h 5"/>
                <a:gd name="T8" fmla="*/ 3 w 4930"/>
                <a:gd name="T9" fmla="*/ 2 h 5"/>
                <a:gd name="T10" fmla="*/ 3 w 4930"/>
                <a:gd name="T11" fmla="*/ 0 h 5"/>
                <a:gd name="T12" fmla="*/ 3304 w 4930"/>
                <a:gd name="T13" fmla="*/ 0 h 5"/>
                <a:gd name="T14" fmla="*/ 0 60000 65536"/>
                <a:gd name="T15" fmla="*/ 0 60000 65536"/>
                <a:gd name="T16" fmla="*/ 0 60000 65536"/>
                <a:gd name="T17" fmla="*/ 0 60000 65536"/>
                <a:gd name="T18" fmla="*/ 0 60000 65536"/>
                <a:gd name="T19" fmla="*/ 0 60000 65536"/>
                <a:gd name="T20" fmla="*/ 0 60000 65536"/>
                <a:gd name="T21" fmla="*/ 0 w 4930"/>
                <a:gd name="T22" fmla="*/ 0 h 5"/>
                <a:gd name="T23" fmla="*/ 4930 w 49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30" h="5">
                  <a:moveTo>
                    <a:pt x="4929" y="0"/>
                  </a:moveTo>
                  <a:lnTo>
                    <a:pt x="4929" y="4"/>
                  </a:lnTo>
                  <a:lnTo>
                    <a:pt x="0" y="4"/>
                  </a:lnTo>
                  <a:lnTo>
                    <a:pt x="0" y="2"/>
                  </a:lnTo>
                  <a:lnTo>
                    <a:pt x="3" y="2"/>
                  </a:lnTo>
                  <a:lnTo>
                    <a:pt x="3" y="0"/>
                  </a:lnTo>
                  <a:lnTo>
                    <a:pt x="4929" y="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07" name="Freeform 104">
              <a:extLst>
                <a:ext uri="{FF2B5EF4-FFF2-40B4-BE49-F238E27FC236}">
                  <a16:creationId xmlns:a16="http://schemas.microsoft.com/office/drawing/2014/main" id="{A19747D2-2F9A-F74B-8798-BA73EA91C695}"/>
                </a:ext>
              </a:extLst>
            </p:cNvPr>
            <p:cNvSpPr>
              <a:spLocks/>
            </p:cNvSpPr>
            <p:nvPr/>
          </p:nvSpPr>
          <p:spPr bwMode="auto">
            <a:xfrm>
              <a:off x="528" y="3484"/>
              <a:ext cx="3" cy="95"/>
            </a:xfrm>
            <a:custGeom>
              <a:avLst/>
              <a:gdLst>
                <a:gd name="T0" fmla="*/ 2 w 4"/>
                <a:gd name="T1" fmla="*/ 94 h 95"/>
                <a:gd name="T2" fmla="*/ 0 w 4"/>
                <a:gd name="T3" fmla="*/ 94 h 95"/>
                <a:gd name="T4" fmla="*/ 0 w 4"/>
                <a:gd name="T5" fmla="*/ 0 h 95"/>
                <a:gd name="T6" fmla="*/ 1 w 4"/>
                <a:gd name="T7" fmla="*/ 0 h 95"/>
                <a:gd name="T8" fmla="*/ 2 w 4"/>
                <a:gd name="T9" fmla="*/ 4 h 95"/>
                <a:gd name="T10" fmla="*/ 2 w 4"/>
                <a:gd name="T11" fmla="*/ 3 h 95"/>
                <a:gd name="T12" fmla="*/ 2 w 4"/>
                <a:gd name="T13" fmla="*/ 94 h 95"/>
                <a:gd name="T14" fmla="*/ 0 60000 65536"/>
                <a:gd name="T15" fmla="*/ 0 60000 65536"/>
                <a:gd name="T16" fmla="*/ 0 60000 65536"/>
                <a:gd name="T17" fmla="*/ 0 60000 65536"/>
                <a:gd name="T18" fmla="*/ 0 60000 65536"/>
                <a:gd name="T19" fmla="*/ 0 60000 65536"/>
                <a:gd name="T20" fmla="*/ 0 60000 65536"/>
                <a:gd name="T21" fmla="*/ 0 w 4"/>
                <a:gd name="T22" fmla="*/ 0 h 95"/>
                <a:gd name="T23" fmla="*/ 4 w 4"/>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95">
                  <a:moveTo>
                    <a:pt x="3" y="94"/>
                  </a:moveTo>
                  <a:lnTo>
                    <a:pt x="0" y="94"/>
                  </a:lnTo>
                  <a:lnTo>
                    <a:pt x="0" y="0"/>
                  </a:lnTo>
                  <a:lnTo>
                    <a:pt x="1" y="0"/>
                  </a:lnTo>
                  <a:lnTo>
                    <a:pt x="2" y="4"/>
                  </a:lnTo>
                  <a:lnTo>
                    <a:pt x="3" y="3"/>
                  </a:lnTo>
                  <a:lnTo>
                    <a:pt x="3" y="94"/>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108" name="Freeform 105">
              <a:extLst>
                <a:ext uri="{FF2B5EF4-FFF2-40B4-BE49-F238E27FC236}">
                  <a16:creationId xmlns:a16="http://schemas.microsoft.com/office/drawing/2014/main" id="{D10D0787-B5DB-384C-BECF-78C854B3E1B4}"/>
                </a:ext>
              </a:extLst>
            </p:cNvPr>
            <p:cNvSpPr>
              <a:spLocks/>
            </p:cNvSpPr>
            <p:nvPr/>
          </p:nvSpPr>
          <p:spPr bwMode="auto">
            <a:xfrm>
              <a:off x="529" y="3460"/>
              <a:ext cx="97" cy="29"/>
            </a:xfrm>
            <a:custGeom>
              <a:avLst/>
              <a:gdLst>
                <a:gd name="T0" fmla="*/ 1 w 105"/>
                <a:gd name="T1" fmla="*/ 28 h 29"/>
                <a:gd name="T2" fmla="*/ 0 w 105"/>
                <a:gd name="T3" fmla="*/ 24 h 29"/>
                <a:gd name="T4" fmla="*/ 69 w 105"/>
                <a:gd name="T5" fmla="*/ 0 h 29"/>
                <a:gd name="T6" fmla="*/ 70 w 105"/>
                <a:gd name="T7" fmla="*/ 0 h 29"/>
                <a:gd name="T8" fmla="*/ 70 w 105"/>
                <a:gd name="T9" fmla="*/ 4 h 29"/>
                <a:gd name="T10" fmla="*/ 1 w 105"/>
                <a:gd name="T11" fmla="*/ 28 h 29"/>
                <a:gd name="T12" fmla="*/ 0 60000 65536"/>
                <a:gd name="T13" fmla="*/ 0 60000 65536"/>
                <a:gd name="T14" fmla="*/ 0 60000 65536"/>
                <a:gd name="T15" fmla="*/ 0 60000 65536"/>
                <a:gd name="T16" fmla="*/ 0 60000 65536"/>
                <a:gd name="T17" fmla="*/ 0 60000 65536"/>
                <a:gd name="T18" fmla="*/ 0 w 105"/>
                <a:gd name="T19" fmla="*/ 0 h 29"/>
                <a:gd name="T20" fmla="*/ 105 w 105"/>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05" h="29">
                  <a:moveTo>
                    <a:pt x="1" y="28"/>
                  </a:moveTo>
                  <a:lnTo>
                    <a:pt x="0" y="24"/>
                  </a:lnTo>
                  <a:lnTo>
                    <a:pt x="103" y="0"/>
                  </a:lnTo>
                  <a:lnTo>
                    <a:pt x="104" y="0"/>
                  </a:lnTo>
                  <a:lnTo>
                    <a:pt x="104" y="4"/>
                  </a:lnTo>
                  <a:lnTo>
                    <a:pt x="1" y="28"/>
                  </a:lnTo>
                </a:path>
              </a:pathLst>
            </a:custGeom>
            <a:solidFill>
              <a:srgbClr val="000000"/>
            </a:solidFill>
            <a:ln w="12700" cap="rnd">
              <a:solidFill>
                <a:schemeClr val="tx1"/>
              </a:solidFill>
              <a:round/>
              <a:headEnd/>
              <a:tailEnd/>
            </a:ln>
          </p:spPr>
          <p:txBody>
            <a:bodyPr>
              <a:prstTxWarp prst="textNoShape">
                <a:avLst/>
              </a:prstTxWarp>
            </a:bodyPr>
            <a:lstStyle/>
            <a:p>
              <a:endParaRPr lang="en-US"/>
            </a:p>
          </p:txBody>
        </p:sp>
        <p:sp>
          <p:nvSpPr>
            <p:cNvPr id="109" name="Freeform 106">
              <a:extLst>
                <a:ext uri="{FF2B5EF4-FFF2-40B4-BE49-F238E27FC236}">
                  <a16:creationId xmlns:a16="http://schemas.microsoft.com/office/drawing/2014/main" id="{33FBDB70-0537-814F-A5A1-F075CFDD13B5}"/>
                </a:ext>
              </a:extLst>
            </p:cNvPr>
            <p:cNvSpPr>
              <a:spLocks/>
            </p:cNvSpPr>
            <p:nvPr/>
          </p:nvSpPr>
          <p:spPr bwMode="auto">
            <a:xfrm>
              <a:off x="625" y="3454"/>
              <a:ext cx="95" cy="11"/>
            </a:xfrm>
            <a:custGeom>
              <a:avLst/>
              <a:gdLst>
                <a:gd name="T0" fmla="*/ 0 w 103"/>
                <a:gd name="T1" fmla="*/ 10 h 11"/>
                <a:gd name="T2" fmla="*/ 0 w 103"/>
                <a:gd name="T3" fmla="*/ 6 h 11"/>
                <a:gd name="T4" fmla="*/ 68 w 103"/>
                <a:gd name="T5" fmla="*/ 0 h 11"/>
                <a:gd name="T6" fmla="*/ 68 w 103"/>
                <a:gd name="T7" fmla="*/ 4 h 11"/>
                <a:gd name="T8" fmla="*/ 0 w 103"/>
                <a:gd name="T9" fmla="*/ 10 h 11"/>
                <a:gd name="T10" fmla="*/ 0 60000 65536"/>
                <a:gd name="T11" fmla="*/ 0 60000 65536"/>
                <a:gd name="T12" fmla="*/ 0 60000 65536"/>
                <a:gd name="T13" fmla="*/ 0 60000 65536"/>
                <a:gd name="T14" fmla="*/ 0 60000 65536"/>
                <a:gd name="T15" fmla="*/ 0 w 103"/>
                <a:gd name="T16" fmla="*/ 0 h 11"/>
                <a:gd name="T17" fmla="*/ 103 w 103"/>
                <a:gd name="T18" fmla="*/ 11 h 11"/>
              </a:gdLst>
              <a:ahLst/>
              <a:cxnLst>
                <a:cxn ang="T10">
                  <a:pos x="T0" y="T1"/>
                </a:cxn>
                <a:cxn ang="T11">
                  <a:pos x="T2" y="T3"/>
                </a:cxn>
                <a:cxn ang="T12">
                  <a:pos x="T4" y="T5"/>
                </a:cxn>
                <a:cxn ang="T13">
                  <a:pos x="T6" y="T7"/>
                </a:cxn>
                <a:cxn ang="T14">
                  <a:pos x="T8" y="T9"/>
                </a:cxn>
              </a:cxnLst>
              <a:rect l="T15" t="T16" r="T17" b="T18"/>
              <a:pathLst>
                <a:path w="103" h="11">
                  <a:moveTo>
                    <a:pt x="0" y="10"/>
                  </a:moveTo>
                  <a:lnTo>
                    <a:pt x="0" y="6"/>
                  </a:lnTo>
                  <a:lnTo>
                    <a:pt x="102" y="0"/>
                  </a:lnTo>
                  <a:lnTo>
                    <a:pt x="102" y="4"/>
                  </a:lnTo>
                  <a:lnTo>
                    <a:pt x="0" y="1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0" name="Freeform 107">
              <a:extLst>
                <a:ext uri="{FF2B5EF4-FFF2-40B4-BE49-F238E27FC236}">
                  <a16:creationId xmlns:a16="http://schemas.microsoft.com/office/drawing/2014/main" id="{DF849F8A-3B6E-EB48-965D-C71716188885}"/>
                </a:ext>
              </a:extLst>
            </p:cNvPr>
            <p:cNvSpPr>
              <a:spLocks/>
            </p:cNvSpPr>
            <p:nvPr/>
          </p:nvSpPr>
          <p:spPr bwMode="auto">
            <a:xfrm>
              <a:off x="719" y="3454"/>
              <a:ext cx="96" cy="11"/>
            </a:xfrm>
            <a:custGeom>
              <a:avLst/>
              <a:gdLst>
                <a:gd name="T0" fmla="*/ 0 w 104"/>
                <a:gd name="T1" fmla="*/ 4 h 11"/>
                <a:gd name="T2" fmla="*/ 0 w 104"/>
                <a:gd name="T3" fmla="*/ 0 h 11"/>
                <a:gd name="T4" fmla="*/ 69 w 104"/>
                <a:gd name="T5" fmla="*/ 7 h 11"/>
                <a:gd name="T6" fmla="*/ 69 w 104"/>
                <a:gd name="T7" fmla="*/ 10 h 11"/>
                <a:gd name="T8" fmla="*/ 0 w 104"/>
                <a:gd name="T9" fmla="*/ 4 h 11"/>
                <a:gd name="T10" fmla="*/ 0 60000 65536"/>
                <a:gd name="T11" fmla="*/ 0 60000 65536"/>
                <a:gd name="T12" fmla="*/ 0 60000 65536"/>
                <a:gd name="T13" fmla="*/ 0 60000 65536"/>
                <a:gd name="T14" fmla="*/ 0 60000 65536"/>
                <a:gd name="T15" fmla="*/ 0 w 104"/>
                <a:gd name="T16" fmla="*/ 0 h 11"/>
                <a:gd name="T17" fmla="*/ 104 w 104"/>
                <a:gd name="T18" fmla="*/ 11 h 11"/>
              </a:gdLst>
              <a:ahLst/>
              <a:cxnLst>
                <a:cxn ang="T10">
                  <a:pos x="T0" y="T1"/>
                </a:cxn>
                <a:cxn ang="T11">
                  <a:pos x="T2" y="T3"/>
                </a:cxn>
                <a:cxn ang="T12">
                  <a:pos x="T4" y="T5"/>
                </a:cxn>
                <a:cxn ang="T13">
                  <a:pos x="T6" y="T7"/>
                </a:cxn>
                <a:cxn ang="T14">
                  <a:pos x="T8" y="T9"/>
                </a:cxn>
              </a:cxnLst>
              <a:rect l="T15" t="T16" r="T17" b="T18"/>
              <a:pathLst>
                <a:path w="104" h="11">
                  <a:moveTo>
                    <a:pt x="0" y="4"/>
                  </a:moveTo>
                  <a:lnTo>
                    <a:pt x="0" y="0"/>
                  </a:lnTo>
                  <a:lnTo>
                    <a:pt x="103" y="7"/>
                  </a:lnTo>
                  <a:lnTo>
                    <a:pt x="103" y="10"/>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1" name="Freeform 108">
              <a:extLst>
                <a:ext uri="{FF2B5EF4-FFF2-40B4-BE49-F238E27FC236}">
                  <a16:creationId xmlns:a16="http://schemas.microsoft.com/office/drawing/2014/main" id="{C6AB4DFD-685A-D247-AD7D-495946D5EBC9}"/>
                </a:ext>
              </a:extLst>
            </p:cNvPr>
            <p:cNvSpPr>
              <a:spLocks/>
            </p:cNvSpPr>
            <p:nvPr/>
          </p:nvSpPr>
          <p:spPr bwMode="auto">
            <a:xfrm>
              <a:off x="814" y="3443"/>
              <a:ext cx="96" cy="22"/>
            </a:xfrm>
            <a:custGeom>
              <a:avLst/>
              <a:gdLst>
                <a:gd name="T0" fmla="*/ 0 w 104"/>
                <a:gd name="T1" fmla="*/ 21 h 22"/>
                <a:gd name="T2" fmla="*/ 0 w 104"/>
                <a:gd name="T3" fmla="*/ 18 h 22"/>
                <a:gd name="T4" fmla="*/ 69 w 104"/>
                <a:gd name="T5" fmla="*/ 0 h 22"/>
                <a:gd name="T6" fmla="*/ 69 w 104"/>
                <a:gd name="T7" fmla="*/ 4 h 22"/>
                <a:gd name="T8" fmla="*/ 0 w 104"/>
                <a:gd name="T9" fmla="*/ 21 h 22"/>
                <a:gd name="T10" fmla="*/ 0 60000 65536"/>
                <a:gd name="T11" fmla="*/ 0 60000 65536"/>
                <a:gd name="T12" fmla="*/ 0 60000 65536"/>
                <a:gd name="T13" fmla="*/ 0 60000 65536"/>
                <a:gd name="T14" fmla="*/ 0 60000 65536"/>
                <a:gd name="T15" fmla="*/ 0 w 104"/>
                <a:gd name="T16" fmla="*/ 0 h 22"/>
                <a:gd name="T17" fmla="*/ 104 w 104"/>
                <a:gd name="T18" fmla="*/ 22 h 22"/>
              </a:gdLst>
              <a:ahLst/>
              <a:cxnLst>
                <a:cxn ang="T10">
                  <a:pos x="T0" y="T1"/>
                </a:cxn>
                <a:cxn ang="T11">
                  <a:pos x="T2" y="T3"/>
                </a:cxn>
                <a:cxn ang="T12">
                  <a:pos x="T4" y="T5"/>
                </a:cxn>
                <a:cxn ang="T13">
                  <a:pos x="T6" y="T7"/>
                </a:cxn>
                <a:cxn ang="T14">
                  <a:pos x="T8" y="T9"/>
                </a:cxn>
              </a:cxnLst>
              <a:rect l="T15" t="T16" r="T17" b="T18"/>
              <a:pathLst>
                <a:path w="104" h="22">
                  <a:moveTo>
                    <a:pt x="0" y="21"/>
                  </a:moveTo>
                  <a:lnTo>
                    <a:pt x="0" y="18"/>
                  </a:lnTo>
                  <a:lnTo>
                    <a:pt x="103" y="0"/>
                  </a:lnTo>
                  <a:lnTo>
                    <a:pt x="103" y="4"/>
                  </a:lnTo>
                  <a:lnTo>
                    <a:pt x="0" y="2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2" name="Freeform 109">
              <a:extLst>
                <a:ext uri="{FF2B5EF4-FFF2-40B4-BE49-F238E27FC236}">
                  <a16:creationId xmlns:a16="http://schemas.microsoft.com/office/drawing/2014/main" id="{EAB72397-9D41-1343-8E1A-FF04835BB2CD}"/>
                </a:ext>
              </a:extLst>
            </p:cNvPr>
            <p:cNvSpPr>
              <a:spLocks/>
            </p:cNvSpPr>
            <p:nvPr/>
          </p:nvSpPr>
          <p:spPr bwMode="auto">
            <a:xfrm>
              <a:off x="909" y="3436"/>
              <a:ext cx="96" cy="12"/>
            </a:xfrm>
            <a:custGeom>
              <a:avLst/>
              <a:gdLst>
                <a:gd name="T0" fmla="*/ 0 w 104"/>
                <a:gd name="T1" fmla="*/ 11 h 12"/>
                <a:gd name="T2" fmla="*/ 0 w 104"/>
                <a:gd name="T3" fmla="*/ 7 h 12"/>
                <a:gd name="T4" fmla="*/ 69 w 104"/>
                <a:gd name="T5" fmla="*/ 0 h 12"/>
                <a:gd name="T6" fmla="*/ 69 w 104"/>
                <a:gd name="T7" fmla="*/ 4 h 12"/>
                <a:gd name="T8" fmla="*/ 0 w 104"/>
                <a:gd name="T9" fmla="*/ 11 h 12"/>
                <a:gd name="T10" fmla="*/ 0 60000 65536"/>
                <a:gd name="T11" fmla="*/ 0 60000 65536"/>
                <a:gd name="T12" fmla="*/ 0 60000 65536"/>
                <a:gd name="T13" fmla="*/ 0 60000 65536"/>
                <a:gd name="T14" fmla="*/ 0 60000 65536"/>
                <a:gd name="T15" fmla="*/ 0 w 104"/>
                <a:gd name="T16" fmla="*/ 0 h 12"/>
                <a:gd name="T17" fmla="*/ 104 w 104"/>
                <a:gd name="T18" fmla="*/ 12 h 12"/>
              </a:gdLst>
              <a:ahLst/>
              <a:cxnLst>
                <a:cxn ang="T10">
                  <a:pos x="T0" y="T1"/>
                </a:cxn>
                <a:cxn ang="T11">
                  <a:pos x="T2" y="T3"/>
                </a:cxn>
                <a:cxn ang="T12">
                  <a:pos x="T4" y="T5"/>
                </a:cxn>
                <a:cxn ang="T13">
                  <a:pos x="T6" y="T7"/>
                </a:cxn>
                <a:cxn ang="T14">
                  <a:pos x="T8" y="T9"/>
                </a:cxn>
              </a:cxnLst>
              <a:rect l="T15" t="T16" r="T17" b="T18"/>
              <a:pathLst>
                <a:path w="104" h="12">
                  <a:moveTo>
                    <a:pt x="0" y="11"/>
                  </a:moveTo>
                  <a:lnTo>
                    <a:pt x="0" y="7"/>
                  </a:lnTo>
                  <a:lnTo>
                    <a:pt x="103" y="0"/>
                  </a:lnTo>
                  <a:lnTo>
                    <a:pt x="103" y="4"/>
                  </a:lnTo>
                  <a:lnTo>
                    <a:pt x="0" y="1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3" name="Freeform 110">
              <a:extLst>
                <a:ext uri="{FF2B5EF4-FFF2-40B4-BE49-F238E27FC236}">
                  <a16:creationId xmlns:a16="http://schemas.microsoft.com/office/drawing/2014/main" id="{A0417C23-DA15-314D-9D8C-992442E3526A}"/>
                </a:ext>
              </a:extLst>
            </p:cNvPr>
            <p:cNvSpPr>
              <a:spLocks/>
            </p:cNvSpPr>
            <p:nvPr/>
          </p:nvSpPr>
          <p:spPr bwMode="auto">
            <a:xfrm>
              <a:off x="1004" y="3435"/>
              <a:ext cx="96" cy="6"/>
            </a:xfrm>
            <a:custGeom>
              <a:avLst/>
              <a:gdLst>
                <a:gd name="T0" fmla="*/ 0 w 104"/>
                <a:gd name="T1" fmla="*/ 5 h 6"/>
                <a:gd name="T2" fmla="*/ 0 w 104"/>
                <a:gd name="T3" fmla="*/ 1 h 6"/>
                <a:gd name="T4" fmla="*/ 69 w 104"/>
                <a:gd name="T5" fmla="*/ 0 h 6"/>
                <a:gd name="T6" fmla="*/ 69 w 104"/>
                <a:gd name="T7" fmla="*/ 3 h 6"/>
                <a:gd name="T8" fmla="*/ 0 w 104"/>
                <a:gd name="T9" fmla="*/ 5 h 6"/>
                <a:gd name="T10" fmla="*/ 0 60000 65536"/>
                <a:gd name="T11" fmla="*/ 0 60000 65536"/>
                <a:gd name="T12" fmla="*/ 0 60000 65536"/>
                <a:gd name="T13" fmla="*/ 0 60000 65536"/>
                <a:gd name="T14" fmla="*/ 0 60000 65536"/>
                <a:gd name="T15" fmla="*/ 0 w 104"/>
                <a:gd name="T16" fmla="*/ 0 h 6"/>
                <a:gd name="T17" fmla="*/ 104 w 104"/>
                <a:gd name="T18" fmla="*/ 6 h 6"/>
              </a:gdLst>
              <a:ahLst/>
              <a:cxnLst>
                <a:cxn ang="T10">
                  <a:pos x="T0" y="T1"/>
                </a:cxn>
                <a:cxn ang="T11">
                  <a:pos x="T2" y="T3"/>
                </a:cxn>
                <a:cxn ang="T12">
                  <a:pos x="T4" y="T5"/>
                </a:cxn>
                <a:cxn ang="T13">
                  <a:pos x="T6" y="T7"/>
                </a:cxn>
                <a:cxn ang="T14">
                  <a:pos x="T8" y="T9"/>
                </a:cxn>
              </a:cxnLst>
              <a:rect l="T15" t="T16" r="T17" b="T18"/>
              <a:pathLst>
                <a:path w="104" h="6">
                  <a:moveTo>
                    <a:pt x="0" y="5"/>
                  </a:moveTo>
                  <a:lnTo>
                    <a:pt x="0" y="1"/>
                  </a:lnTo>
                  <a:lnTo>
                    <a:pt x="103" y="0"/>
                  </a:lnTo>
                  <a:lnTo>
                    <a:pt x="103" y="3"/>
                  </a:lnTo>
                  <a:lnTo>
                    <a:pt x="0" y="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4" name="Freeform 111">
              <a:extLst>
                <a:ext uri="{FF2B5EF4-FFF2-40B4-BE49-F238E27FC236}">
                  <a16:creationId xmlns:a16="http://schemas.microsoft.com/office/drawing/2014/main" id="{49594C82-F504-254D-8590-E4B322825F88}"/>
                </a:ext>
              </a:extLst>
            </p:cNvPr>
            <p:cNvSpPr>
              <a:spLocks/>
            </p:cNvSpPr>
            <p:nvPr/>
          </p:nvSpPr>
          <p:spPr bwMode="auto">
            <a:xfrm>
              <a:off x="1099" y="3435"/>
              <a:ext cx="96" cy="10"/>
            </a:xfrm>
            <a:custGeom>
              <a:avLst/>
              <a:gdLst>
                <a:gd name="T0" fmla="*/ 0 w 104"/>
                <a:gd name="T1" fmla="*/ 3 h 10"/>
                <a:gd name="T2" fmla="*/ 0 w 104"/>
                <a:gd name="T3" fmla="*/ 0 h 10"/>
                <a:gd name="T4" fmla="*/ 68 w 104"/>
                <a:gd name="T5" fmla="*/ 5 h 10"/>
                <a:gd name="T6" fmla="*/ 69 w 104"/>
                <a:gd name="T7" fmla="*/ 9 h 10"/>
                <a:gd name="T8" fmla="*/ 0 w 104"/>
                <a:gd name="T9" fmla="*/ 3 h 10"/>
                <a:gd name="T10" fmla="*/ 0 60000 65536"/>
                <a:gd name="T11" fmla="*/ 0 60000 65536"/>
                <a:gd name="T12" fmla="*/ 0 60000 65536"/>
                <a:gd name="T13" fmla="*/ 0 60000 65536"/>
                <a:gd name="T14" fmla="*/ 0 60000 65536"/>
                <a:gd name="T15" fmla="*/ 0 w 104"/>
                <a:gd name="T16" fmla="*/ 0 h 10"/>
                <a:gd name="T17" fmla="*/ 104 w 104"/>
                <a:gd name="T18" fmla="*/ 10 h 10"/>
              </a:gdLst>
              <a:ahLst/>
              <a:cxnLst>
                <a:cxn ang="T10">
                  <a:pos x="T0" y="T1"/>
                </a:cxn>
                <a:cxn ang="T11">
                  <a:pos x="T2" y="T3"/>
                </a:cxn>
                <a:cxn ang="T12">
                  <a:pos x="T4" y="T5"/>
                </a:cxn>
                <a:cxn ang="T13">
                  <a:pos x="T6" y="T7"/>
                </a:cxn>
                <a:cxn ang="T14">
                  <a:pos x="T8" y="T9"/>
                </a:cxn>
              </a:cxnLst>
              <a:rect l="T15" t="T16" r="T17" b="T18"/>
              <a:pathLst>
                <a:path w="104" h="10">
                  <a:moveTo>
                    <a:pt x="0" y="3"/>
                  </a:moveTo>
                  <a:lnTo>
                    <a:pt x="0" y="0"/>
                  </a:lnTo>
                  <a:lnTo>
                    <a:pt x="102" y="5"/>
                  </a:lnTo>
                  <a:lnTo>
                    <a:pt x="103" y="9"/>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5" name="Freeform 112">
              <a:extLst>
                <a:ext uri="{FF2B5EF4-FFF2-40B4-BE49-F238E27FC236}">
                  <a16:creationId xmlns:a16="http://schemas.microsoft.com/office/drawing/2014/main" id="{827C548C-AB86-6B41-AEEC-B8A03996ECBD}"/>
                </a:ext>
              </a:extLst>
            </p:cNvPr>
            <p:cNvSpPr>
              <a:spLocks/>
            </p:cNvSpPr>
            <p:nvPr/>
          </p:nvSpPr>
          <p:spPr bwMode="auto">
            <a:xfrm>
              <a:off x="1193" y="3399"/>
              <a:ext cx="97" cy="46"/>
            </a:xfrm>
            <a:custGeom>
              <a:avLst/>
              <a:gdLst>
                <a:gd name="T0" fmla="*/ 1 w 105"/>
                <a:gd name="T1" fmla="*/ 45 h 46"/>
                <a:gd name="T2" fmla="*/ 0 w 105"/>
                <a:gd name="T3" fmla="*/ 41 h 46"/>
                <a:gd name="T4" fmla="*/ 69 w 105"/>
                <a:gd name="T5" fmla="*/ 0 h 46"/>
                <a:gd name="T6" fmla="*/ 70 w 105"/>
                <a:gd name="T7" fmla="*/ 0 h 46"/>
                <a:gd name="T8" fmla="*/ 70 w 105"/>
                <a:gd name="T9" fmla="*/ 4 h 46"/>
                <a:gd name="T10" fmla="*/ 1 w 105"/>
                <a:gd name="T11" fmla="*/ 45 h 46"/>
                <a:gd name="T12" fmla="*/ 0 60000 65536"/>
                <a:gd name="T13" fmla="*/ 0 60000 65536"/>
                <a:gd name="T14" fmla="*/ 0 60000 65536"/>
                <a:gd name="T15" fmla="*/ 0 60000 65536"/>
                <a:gd name="T16" fmla="*/ 0 60000 65536"/>
                <a:gd name="T17" fmla="*/ 0 60000 65536"/>
                <a:gd name="T18" fmla="*/ 0 w 105"/>
                <a:gd name="T19" fmla="*/ 0 h 46"/>
                <a:gd name="T20" fmla="*/ 105 w 10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05" h="46">
                  <a:moveTo>
                    <a:pt x="1" y="45"/>
                  </a:moveTo>
                  <a:lnTo>
                    <a:pt x="0" y="41"/>
                  </a:lnTo>
                  <a:lnTo>
                    <a:pt x="103" y="0"/>
                  </a:lnTo>
                  <a:lnTo>
                    <a:pt x="104" y="0"/>
                  </a:lnTo>
                  <a:lnTo>
                    <a:pt x="104" y="4"/>
                  </a:lnTo>
                  <a:lnTo>
                    <a:pt x="1"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6" name="Freeform 113">
              <a:extLst>
                <a:ext uri="{FF2B5EF4-FFF2-40B4-BE49-F238E27FC236}">
                  <a16:creationId xmlns:a16="http://schemas.microsoft.com/office/drawing/2014/main" id="{96F1AD5C-3E70-F44B-926F-85CC10F5F632}"/>
                </a:ext>
              </a:extLst>
            </p:cNvPr>
            <p:cNvSpPr>
              <a:spLocks/>
            </p:cNvSpPr>
            <p:nvPr/>
          </p:nvSpPr>
          <p:spPr bwMode="auto">
            <a:xfrm>
              <a:off x="1289" y="3398"/>
              <a:ext cx="96" cy="6"/>
            </a:xfrm>
            <a:custGeom>
              <a:avLst/>
              <a:gdLst>
                <a:gd name="T0" fmla="*/ 0 w 104"/>
                <a:gd name="T1" fmla="*/ 5 h 6"/>
                <a:gd name="T2" fmla="*/ 0 w 104"/>
                <a:gd name="T3" fmla="*/ 1 h 6"/>
                <a:gd name="T4" fmla="*/ 67 w 104"/>
                <a:gd name="T5" fmla="*/ 0 h 6"/>
                <a:gd name="T6" fmla="*/ 69 w 104"/>
                <a:gd name="T7" fmla="*/ 3 h 6"/>
                <a:gd name="T8" fmla="*/ 0 w 104"/>
                <a:gd name="T9" fmla="*/ 5 h 6"/>
                <a:gd name="T10" fmla="*/ 0 60000 65536"/>
                <a:gd name="T11" fmla="*/ 0 60000 65536"/>
                <a:gd name="T12" fmla="*/ 0 60000 65536"/>
                <a:gd name="T13" fmla="*/ 0 60000 65536"/>
                <a:gd name="T14" fmla="*/ 0 60000 65536"/>
                <a:gd name="T15" fmla="*/ 0 w 104"/>
                <a:gd name="T16" fmla="*/ 0 h 6"/>
                <a:gd name="T17" fmla="*/ 104 w 104"/>
                <a:gd name="T18" fmla="*/ 6 h 6"/>
              </a:gdLst>
              <a:ahLst/>
              <a:cxnLst>
                <a:cxn ang="T10">
                  <a:pos x="T0" y="T1"/>
                </a:cxn>
                <a:cxn ang="T11">
                  <a:pos x="T2" y="T3"/>
                </a:cxn>
                <a:cxn ang="T12">
                  <a:pos x="T4" y="T5"/>
                </a:cxn>
                <a:cxn ang="T13">
                  <a:pos x="T6" y="T7"/>
                </a:cxn>
                <a:cxn ang="T14">
                  <a:pos x="T8" y="T9"/>
                </a:cxn>
              </a:cxnLst>
              <a:rect l="T15" t="T16" r="T17" b="T18"/>
              <a:pathLst>
                <a:path w="104" h="6">
                  <a:moveTo>
                    <a:pt x="0" y="5"/>
                  </a:moveTo>
                  <a:lnTo>
                    <a:pt x="0" y="1"/>
                  </a:lnTo>
                  <a:lnTo>
                    <a:pt x="101" y="0"/>
                  </a:lnTo>
                  <a:lnTo>
                    <a:pt x="103" y="3"/>
                  </a:lnTo>
                  <a:lnTo>
                    <a:pt x="0" y="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7" name="Freeform 114">
              <a:extLst>
                <a:ext uri="{FF2B5EF4-FFF2-40B4-BE49-F238E27FC236}">
                  <a16:creationId xmlns:a16="http://schemas.microsoft.com/office/drawing/2014/main" id="{D79D8D24-6D87-8B4B-8B1D-7694C9E4F67A}"/>
                </a:ext>
              </a:extLst>
            </p:cNvPr>
            <p:cNvSpPr>
              <a:spLocks/>
            </p:cNvSpPr>
            <p:nvPr/>
          </p:nvSpPr>
          <p:spPr bwMode="auto">
            <a:xfrm>
              <a:off x="1383" y="3355"/>
              <a:ext cx="97" cy="47"/>
            </a:xfrm>
            <a:custGeom>
              <a:avLst/>
              <a:gdLst>
                <a:gd name="T0" fmla="*/ 2 w 106"/>
                <a:gd name="T1" fmla="*/ 46 h 47"/>
                <a:gd name="T2" fmla="*/ 0 w 106"/>
                <a:gd name="T3" fmla="*/ 43 h 47"/>
                <a:gd name="T4" fmla="*/ 66 w 106"/>
                <a:gd name="T5" fmla="*/ 0 h 47"/>
                <a:gd name="T6" fmla="*/ 67 w 106"/>
                <a:gd name="T7" fmla="*/ 0 h 47"/>
                <a:gd name="T8" fmla="*/ 67 w 106"/>
                <a:gd name="T9" fmla="*/ 4 h 47"/>
                <a:gd name="T10" fmla="*/ 68 w 106"/>
                <a:gd name="T11" fmla="*/ 4 h 47"/>
                <a:gd name="T12" fmla="*/ 2 w 106"/>
                <a:gd name="T13" fmla="*/ 46 h 47"/>
                <a:gd name="T14" fmla="*/ 0 60000 65536"/>
                <a:gd name="T15" fmla="*/ 0 60000 65536"/>
                <a:gd name="T16" fmla="*/ 0 60000 65536"/>
                <a:gd name="T17" fmla="*/ 0 60000 65536"/>
                <a:gd name="T18" fmla="*/ 0 60000 65536"/>
                <a:gd name="T19" fmla="*/ 0 60000 65536"/>
                <a:gd name="T20" fmla="*/ 0 60000 65536"/>
                <a:gd name="T21" fmla="*/ 0 w 106"/>
                <a:gd name="T22" fmla="*/ 0 h 47"/>
                <a:gd name="T23" fmla="*/ 106 w 10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7">
                  <a:moveTo>
                    <a:pt x="2" y="46"/>
                  </a:moveTo>
                  <a:lnTo>
                    <a:pt x="0" y="43"/>
                  </a:lnTo>
                  <a:lnTo>
                    <a:pt x="103" y="0"/>
                  </a:lnTo>
                  <a:lnTo>
                    <a:pt x="104" y="0"/>
                  </a:lnTo>
                  <a:lnTo>
                    <a:pt x="104" y="4"/>
                  </a:lnTo>
                  <a:lnTo>
                    <a:pt x="105" y="4"/>
                  </a:lnTo>
                  <a:lnTo>
                    <a:pt x="2" y="4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8" name="Freeform 115">
              <a:extLst>
                <a:ext uri="{FF2B5EF4-FFF2-40B4-BE49-F238E27FC236}">
                  <a16:creationId xmlns:a16="http://schemas.microsoft.com/office/drawing/2014/main" id="{7FD37F52-CB57-9740-A745-791DC78F5D31}"/>
                </a:ext>
              </a:extLst>
            </p:cNvPr>
            <p:cNvSpPr>
              <a:spLocks/>
            </p:cNvSpPr>
            <p:nvPr/>
          </p:nvSpPr>
          <p:spPr bwMode="auto">
            <a:xfrm>
              <a:off x="1479" y="3355"/>
              <a:ext cx="96" cy="17"/>
            </a:xfrm>
            <a:custGeom>
              <a:avLst/>
              <a:gdLst>
                <a:gd name="T0" fmla="*/ 0 w 104"/>
                <a:gd name="T1" fmla="*/ 4 h 17"/>
                <a:gd name="T2" fmla="*/ 0 w 104"/>
                <a:gd name="T3" fmla="*/ 0 h 17"/>
                <a:gd name="T4" fmla="*/ 69 w 104"/>
                <a:gd name="T5" fmla="*/ 12 h 17"/>
                <a:gd name="T6" fmla="*/ 69 w 104"/>
                <a:gd name="T7" fmla="*/ 16 h 17"/>
                <a:gd name="T8" fmla="*/ 0 w 104"/>
                <a:gd name="T9" fmla="*/ 4 h 17"/>
                <a:gd name="T10" fmla="*/ 0 60000 65536"/>
                <a:gd name="T11" fmla="*/ 0 60000 65536"/>
                <a:gd name="T12" fmla="*/ 0 60000 65536"/>
                <a:gd name="T13" fmla="*/ 0 60000 65536"/>
                <a:gd name="T14" fmla="*/ 0 60000 65536"/>
                <a:gd name="T15" fmla="*/ 0 w 104"/>
                <a:gd name="T16" fmla="*/ 0 h 17"/>
                <a:gd name="T17" fmla="*/ 104 w 104"/>
                <a:gd name="T18" fmla="*/ 17 h 17"/>
              </a:gdLst>
              <a:ahLst/>
              <a:cxnLst>
                <a:cxn ang="T10">
                  <a:pos x="T0" y="T1"/>
                </a:cxn>
                <a:cxn ang="T11">
                  <a:pos x="T2" y="T3"/>
                </a:cxn>
                <a:cxn ang="T12">
                  <a:pos x="T4" y="T5"/>
                </a:cxn>
                <a:cxn ang="T13">
                  <a:pos x="T6" y="T7"/>
                </a:cxn>
                <a:cxn ang="T14">
                  <a:pos x="T8" y="T9"/>
                </a:cxn>
              </a:cxnLst>
              <a:rect l="T15" t="T16" r="T17" b="T18"/>
              <a:pathLst>
                <a:path w="104" h="17">
                  <a:moveTo>
                    <a:pt x="0" y="4"/>
                  </a:moveTo>
                  <a:lnTo>
                    <a:pt x="0" y="0"/>
                  </a:lnTo>
                  <a:lnTo>
                    <a:pt x="103" y="12"/>
                  </a:lnTo>
                  <a:lnTo>
                    <a:pt x="103" y="16"/>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19" name="Freeform 116">
              <a:extLst>
                <a:ext uri="{FF2B5EF4-FFF2-40B4-BE49-F238E27FC236}">
                  <a16:creationId xmlns:a16="http://schemas.microsoft.com/office/drawing/2014/main" id="{347174A4-381B-E34D-BA23-4180D9D448C9}"/>
                </a:ext>
              </a:extLst>
            </p:cNvPr>
            <p:cNvSpPr>
              <a:spLocks/>
            </p:cNvSpPr>
            <p:nvPr/>
          </p:nvSpPr>
          <p:spPr bwMode="auto">
            <a:xfrm>
              <a:off x="1574" y="3367"/>
              <a:ext cx="96" cy="18"/>
            </a:xfrm>
            <a:custGeom>
              <a:avLst/>
              <a:gdLst>
                <a:gd name="T0" fmla="*/ 0 w 104"/>
                <a:gd name="T1" fmla="*/ 4 h 18"/>
                <a:gd name="T2" fmla="*/ 0 w 104"/>
                <a:gd name="T3" fmla="*/ 0 h 18"/>
                <a:gd name="T4" fmla="*/ 68 w 104"/>
                <a:gd name="T5" fmla="*/ 13 h 18"/>
                <a:gd name="T6" fmla="*/ 69 w 104"/>
                <a:gd name="T7" fmla="*/ 17 h 18"/>
                <a:gd name="T8" fmla="*/ 0 w 104"/>
                <a:gd name="T9" fmla="*/ 4 h 18"/>
                <a:gd name="T10" fmla="*/ 0 60000 65536"/>
                <a:gd name="T11" fmla="*/ 0 60000 65536"/>
                <a:gd name="T12" fmla="*/ 0 60000 65536"/>
                <a:gd name="T13" fmla="*/ 0 60000 65536"/>
                <a:gd name="T14" fmla="*/ 0 60000 65536"/>
                <a:gd name="T15" fmla="*/ 0 w 104"/>
                <a:gd name="T16" fmla="*/ 0 h 18"/>
                <a:gd name="T17" fmla="*/ 104 w 104"/>
                <a:gd name="T18" fmla="*/ 18 h 18"/>
              </a:gdLst>
              <a:ahLst/>
              <a:cxnLst>
                <a:cxn ang="T10">
                  <a:pos x="T0" y="T1"/>
                </a:cxn>
                <a:cxn ang="T11">
                  <a:pos x="T2" y="T3"/>
                </a:cxn>
                <a:cxn ang="T12">
                  <a:pos x="T4" y="T5"/>
                </a:cxn>
                <a:cxn ang="T13">
                  <a:pos x="T6" y="T7"/>
                </a:cxn>
                <a:cxn ang="T14">
                  <a:pos x="T8" y="T9"/>
                </a:cxn>
              </a:cxnLst>
              <a:rect l="T15" t="T16" r="T17" b="T18"/>
              <a:pathLst>
                <a:path w="104" h="18">
                  <a:moveTo>
                    <a:pt x="0" y="4"/>
                  </a:moveTo>
                  <a:lnTo>
                    <a:pt x="0" y="0"/>
                  </a:lnTo>
                  <a:lnTo>
                    <a:pt x="102" y="13"/>
                  </a:lnTo>
                  <a:lnTo>
                    <a:pt x="103" y="17"/>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0" name="Freeform 117">
              <a:extLst>
                <a:ext uri="{FF2B5EF4-FFF2-40B4-BE49-F238E27FC236}">
                  <a16:creationId xmlns:a16="http://schemas.microsoft.com/office/drawing/2014/main" id="{60270F65-6143-544E-85EB-00061926ACAA}"/>
                </a:ext>
              </a:extLst>
            </p:cNvPr>
            <p:cNvSpPr>
              <a:spLocks/>
            </p:cNvSpPr>
            <p:nvPr/>
          </p:nvSpPr>
          <p:spPr bwMode="auto">
            <a:xfrm>
              <a:off x="1668" y="3339"/>
              <a:ext cx="97" cy="46"/>
            </a:xfrm>
            <a:custGeom>
              <a:avLst/>
              <a:gdLst>
                <a:gd name="T0" fmla="*/ 1 w 105"/>
                <a:gd name="T1" fmla="*/ 45 h 46"/>
                <a:gd name="T2" fmla="*/ 0 w 105"/>
                <a:gd name="T3" fmla="*/ 41 h 46"/>
                <a:gd name="T4" fmla="*/ 69 w 105"/>
                <a:gd name="T5" fmla="*/ 0 h 46"/>
                <a:gd name="T6" fmla="*/ 70 w 105"/>
                <a:gd name="T7" fmla="*/ 0 h 46"/>
                <a:gd name="T8" fmla="*/ 69 w 105"/>
                <a:gd name="T9" fmla="*/ 3 h 46"/>
                <a:gd name="T10" fmla="*/ 70 w 105"/>
                <a:gd name="T11" fmla="*/ 3 h 46"/>
                <a:gd name="T12" fmla="*/ 1 w 105"/>
                <a:gd name="T13" fmla="*/ 45 h 46"/>
                <a:gd name="T14" fmla="*/ 0 60000 65536"/>
                <a:gd name="T15" fmla="*/ 0 60000 65536"/>
                <a:gd name="T16" fmla="*/ 0 60000 65536"/>
                <a:gd name="T17" fmla="*/ 0 60000 65536"/>
                <a:gd name="T18" fmla="*/ 0 60000 65536"/>
                <a:gd name="T19" fmla="*/ 0 60000 65536"/>
                <a:gd name="T20" fmla="*/ 0 60000 65536"/>
                <a:gd name="T21" fmla="*/ 0 w 105"/>
                <a:gd name="T22" fmla="*/ 0 h 46"/>
                <a:gd name="T23" fmla="*/ 105 w 10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46">
                  <a:moveTo>
                    <a:pt x="1" y="45"/>
                  </a:moveTo>
                  <a:lnTo>
                    <a:pt x="0" y="41"/>
                  </a:lnTo>
                  <a:lnTo>
                    <a:pt x="103" y="0"/>
                  </a:lnTo>
                  <a:lnTo>
                    <a:pt x="104" y="0"/>
                  </a:lnTo>
                  <a:lnTo>
                    <a:pt x="103" y="3"/>
                  </a:lnTo>
                  <a:lnTo>
                    <a:pt x="104" y="3"/>
                  </a:lnTo>
                  <a:lnTo>
                    <a:pt x="1" y="4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1" name="Freeform 118">
              <a:extLst>
                <a:ext uri="{FF2B5EF4-FFF2-40B4-BE49-F238E27FC236}">
                  <a16:creationId xmlns:a16="http://schemas.microsoft.com/office/drawing/2014/main" id="{7CCD3D69-A06E-B547-B641-5891B3749005}"/>
                </a:ext>
              </a:extLst>
            </p:cNvPr>
            <p:cNvSpPr>
              <a:spLocks/>
            </p:cNvSpPr>
            <p:nvPr/>
          </p:nvSpPr>
          <p:spPr bwMode="auto">
            <a:xfrm>
              <a:off x="1763" y="3339"/>
              <a:ext cx="97" cy="52"/>
            </a:xfrm>
            <a:custGeom>
              <a:avLst/>
              <a:gdLst>
                <a:gd name="T0" fmla="*/ 0 w 105"/>
                <a:gd name="T1" fmla="*/ 3 h 52"/>
                <a:gd name="T2" fmla="*/ 1 w 105"/>
                <a:gd name="T3" fmla="*/ 0 h 52"/>
                <a:gd name="T4" fmla="*/ 69 w 105"/>
                <a:gd name="T5" fmla="*/ 47 h 52"/>
                <a:gd name="T6" fmla="*/ 69 w 105"/>
                <a:gd name="T7" fmla="*/ 48 h 52"/>
                <a:gd name="T8" fmla="*/ 70 w 105"/>
                <a:gd name="T9" fmla="*/ 51 h 52"/>
                <a:gd name="T10" fmla="*/ 69 w 105"/>
                <a:gd name="T11" fmla="*/ 51 h 52"/>
                <a:gd name="T12" fmla="*/ 0 w 105"/>
                <a:gd name="T13" fmla="*/ 3 h 52"/>
                <a:gd name="T14" fmla="*/ 0 60000 65536"/>
                <a:gd name="T15" fmla="*/ 0 60000 65536"/>
                <a:gd name="T16" fmla="*/ 0 60000 65536"/>
                <a:gd name="T17" fmla="*/ 0 60000 65536"/>
                <a:gd name="T18" fmla="*/ 0 60000 65536"/>
                <a:gd name="T19" fmla="*/ 0 60000 65536"/>
                <a:gd name="T20" fmla="*/ 0 60000 65536"/>
                <a:gd name="T21" fmla="*/ 0 w 105"/>
                <a:gd name="T22" fmla="*/ 0 h 52"/>
                <a:gd name="T23" fmla="*/ 105 w 105"/>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52">
                  <a:moveTo>
                    <a:pt x="0" y="3"/>
                  </a:moveTo>
                  <a:lnTo>
                    <a:pt x="1" y="0"/>
                  </a:lnTo>
                  <a:lnTo>
                    <a:pt x="103" y="47"/>
                  </a:lnTo>
                  <a:lnTo>
                    <a:pt x="103" y="48"/>
                  </a:lnTo>
                  <a:lnTo>
                    <a:pt x="104" y="51"/>
                  </a:lnTo>
                  <a:lnTo>
                    <a:pt x="103" y="51"/>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2" name="Freeform 119">
              <a:extLst>
                <a:ext uri="{FF2B5EF4-FFF2-40B4-BE49-F238E27FC236}">
                  <a16:creationId xmlns:a16="http://schemas.microsoft.com/office/drawing/2014/main" id="{A3FEFF0D-CA5A-8E41-B346-B745E7DC9D25}"/>
                </a:ext>
              </a:extLst>
            </p:cNvPr>
            <p:cNvSpPr>
              <a:spLocks/>
            </p:cNvSpPr>
            <p:nvPr/>
          </p:nvSpPr>
          <p:spPr bwMode="auto">
            <a:xfrm>
              <a:off x="1858" y="3323"/>
              <a:ext cx="96" cy="68"/>
            </a:xfrm>
            <a:custGeom>
              <a:avLst/>
              <a:gdLst>
                <a:gd name="T0" fmla="*/ 1 w 104"/>
                <a:gd name="T1" fmla="*/ 67 h 68"/>
                <a:gd name="T2" fmla="*/ 0 w 104"/>
                <a:gd name="T3" fmla="*/ 64 h 68"/>
                <a:gd name="T4" fmla="*/ 69 w 104"/>
                <a:gd name="T5" fmla="*/ 0 h 68"/>
                <a:gd name="T6" fmla="*/ 68 w 104"/>
                <a:gd name="T7" fmla="*/ 0 h 68"/>
                <a:gd name="T8" fmla="*/ 69 w 104"/>
                <a:gd name="T9" fmla="*/ 4 h 68"/>
                <a:gd name="T10" fmla="*/ 1 w 104"/>
                <a:gd name="T11" fmla="*/ 67 h 68"/>
                <a:gd name="T12" fmla="*/ 0 60000 65536"/>
                <a:gd name="T13" fmla="*/ 0 60000 65536"/>
                <a:gd name="T14" fmla="*/ 0 60000 65536"/>
                <a:gd name="T15" fmla="*/ 0 60000 65536"/>
                <a:gd name="T16" fmla="*/ 0 60000 65536"/>
                <a:gd name="T17" fmla="*/ 0 60000 65536"/>
                <a:gd name="T18" fmla="*/ 0 w 104"/>
                <a:gd name="T19" fmla="*/ 0 h 68"/>
                <a:gd name="T20" fmla="*/ 104 w 104"/>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104" h="68">
                  <a:moveTo>
                    <a:pt x="1" y="67"/>
                  </a:moveTo>
                  <a:lnTo>
                    <a:pt x="0" y="64"/>
                  </a:lnTo>
                  <a:lnTo>
                    <a:pt x="103" y="0"/>
                  </a:lnTo>
                  <a:lnTo>
                    <a:pt x="102" y="0"/>
                  </a:lnTo>
                  <a:lnTo>
                    <a:pt x="103" y="4"/>
                  </a:lnTo>
                  <a:lnTo>
                    <a:pt x="1" y="6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3" name="Freeform 120">
              <a:extLst>
                <a:ext uri="{FF2B5EF4-FFF2-40B4-BE49-F238E27FC236}">
                  <a16:creationId xmlns:a16="http://schemas.microsoft.com/office/drawing/2014/main" id="{BDCA6321-0997-384E-BABB-5819317379DF}"/>
                </a:ext>
              </a:extLst>
            </p:cNvPr>
            <p:cNvSpPr>
              <a:spLocks/>
            </p:cNvSpPr>
            <p:nvPr/>
          </p:nvSpPr>
          <p:spPr bwMode="auto">
            <a:xfrm>
              <a:off x="1952" y="3294"/>
              <a:ext cx="97" cy="34"/>
            </a:xfrm>
            <a:custGeom>
              <a:avLst/>
              <a:gdLst>
                <a:gd name="T0" fmla="*/ 1 w 105"/>
                <a:gd name="T1" fmla="*/ 33 h 34"/>
                <a:gd name="T2" fmla="*/ 0 w 105"/>
                <a:gd name="T3" fmla="*/ 29 h 34"/>
                <a:gd name="T4" fmla="*/ 70 w 105"/>
                <a:gd name="T5" fmla="*/ 0 h 34"/>
                <a:gd name="T6" fmla="*/ 70 w 105"/>
                <a:gd name="T7" fmla="*/ 4 h 34"/>
                <a:gd name="T8" fmla="*/ 1 w 105"/>
                <a:gd name="T9" fmla="*/ 33 h 34"/>
                <a:gd name="T10" fmla="*/ 0 60000 65536"/>
                <a:gd name="T11" fmla="*/ 0 60000 65536"/>
                <a:gd name="T12" fmla="*/ 0 60000 65536"/>
                <a:gd name="T13" fmla="*/ 0 60000 65536"/>
                <a:gd name="T14" fmla="*/ 0 60000 65536"/>
                <a:gd name="T15" fmla="*/ 0 w 105"/>
                <a:gd name="T16" fmla="*/ 0 h 34"/>
                <a:gd name="T17" fmla="*/ 105 w 105"/>
                <a:gd name="T18" fmla="*/ 34 h 34"/>
              </a:gdLst>
              <a:ahLst/>
              <a:cxnLst>
                <a:cxn ang="T10">
                  <a:pos x="T0" y="T1"/>
                </a:cxn>
                <a:cxn ang="T11">
                  <a:pos x="T2" y="T3"/>
                </a:cxn>
                <a:cxn ang="T12">
                  <a:pos x="T4" y="T5"/>
                </a:cxn>
                <a:cxn ang="T13">
                  <a:pos x="T6" y="T7"/>
                </a:cxn>
                <a:cxn ang="T14">
                  <a:pos x="T8" y="T9"/>
                </a:cxn>
              </a:cxnLst>
              <a:rect l="T15" t="T16" r="T17" b="T18"/>
              <a:pathLst>
                <a:path w="105" h="34">
                  <a:moveTo>
                    <a:pt x="1" y="33"/>
                  </a:moveTo>
                  <a:lnTo>
                    <a:pt x="0" y="29"/>
                  </a:lnTo>
                  <a:lnTo>
                    <a:pt x="104" y="0"/>
                  </a:lnTo>
                  <a:lnTo>
                    <a:pt x="104" y="4"/>
                  </a:lnTo>
                  <a:lnTo>
                    <a:pt x="1" y="3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4" name="Freeform 121">
              <a:extLst>
                <a:ext uri="{FF2B5EF4-FFF2-40B4-BE49-F238E27FC236}">
                  <a16:creationId xmlns:a16="http://schemas.microsoft.com/office/drawing/2014/main" id="{09F37278-47BC-454E-A0A7-4108DB37D799}"/>
                </a:ext>
              </a:extLst>
            </p:cNvPr>
            <p:cNvSpPr>
              <a:spLocks/>
            </p:cNvSpPr>
            <p:nvPr/>
          </p:nvSpPr>
          <p:spPr bwMode="auto">
            <a:xfrm>
              <a:off x="2048" y="3294"/>
              <a:ext cx="96" cy="41"/>
            </a:xfrm>
            <a:custGeom>
              <a:avLst/>
              <a:gdLst>
                <a:gd name="T0" fmla="*/ 0 w 104"/>
                <a:gd name="T1" fmla="*/ 4 h 41"/>
                <a:gd name="T2" fmla="*/ 0 w 104"/>
                <a:gd name="T3" fmla="*/ 0 h 41"/>
                <a:gd name="T4" fmla="*/ 69 w 104"/>
                <a:gd name="T5" fmla="*/ 36 h 41"/>
                <a:gd name="T6" fmla="*/ 68 w 104"/>
                <a:gd name="T7" fmla="*/ 36 h 41"/>
                <a:gd name="T8" fmla="*/ 69 w 104"/>
                <a:gd name="T9" fmla="*/ 40 h 41"/>
                <a:gd name="T10" fmla="*/ 0 w 104"/>
                <a:gd name="T11" fmla="*/ 4 h 41"/>
                <a:gd name="T12" fmla="*/ 0 60000 65536"/>
                <a:gd name="T13" fmla="*/ 0 60000 65536"/>
                <a:gd name="T14" fmla="*/ 0 60000 65536"/>
                <a:gd name="T15" fmla="*/ 0 60000 65536"/>
                <a:gd name="T16" fmla="*/ 0 60000 65536"/>
                <a:gd name="T17" fmla="*/ 0 60000 65536"/>
                <a:gd name="T18" fmla="*/ 0 w 104"/>
                <a:gd name="T19" fmla="*/ 0 h 41"/>
                <a:gd name="T20" fmla="*/ 104 w 104"/>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104" h="41">
                  <a:moveTo>
                    <a:pt x="0" y="4"/>
                  </a:moveTo>
                  <a:lnTo>
                    <a:pt x="0" y="0"/>
                  </a:lnTo>
                  <a:lnTo>
                    <a:pt x="103" y="36"/>
                  </a:lnTo>
                  <a:lnTo>
                    <a:pt x="102" y="36"/>
                  </a:lnTo>
                  <a:lnTo>
                    <a:pt x="103" y="40"/>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5" name="Freeform 122">
              <a:extLst>
                <a:ext uri="{FF2B5EF4-FFF2-40B4-BE49-F238E27FC236}">
                  <a16:creationId xmlns:a16="http://schemas.microsoft.com/office/drawing/2014/main" id="{19661BFB-8A0F-C44E-AB2F-46A0A01FE40A}"/>
                </a:ext>
              </a:extLst>
            </p:cNvPr>
            <p:cNvSpPr>
              <a:spLocks/>
            </p:cNvSpPr>
            <p:nvPr/>
          </p:nvSpPr>
          <p:spPr bwMode="auto">
            <a:xfrm>
              <a:off x="2142" y="3302"/>
              <a:ext cx="97" cy="33"/>
            </a:xfrm>
            <a:custGeom>
              <a:avLst/>
              <a:gdLst>
                <a:gd name="T0" fmla="*/ 1 w 105"/>
                <a:gd name="T1" fmla="*/ 32 h 33"/>
                <a:gd name="T2" fmla="*/ 0 w 105"/>
                <a:gd name="T3" fmla="*/ 28 h 33"/>
                <a:gd name="T4" fmla="*/ 69 w 105"/>
                <a:gd name="T5" fmla="*/ 0 h 33"/>
                <a:gd name="T6" fmla="*/ 70 w 105"/>
                <a:gd name="T7" fmla="*/ 0 h 33"/>
                <a:gd name="T8" fmla="*/ 70 w 105"/>
                <a:gd name="T9" fmla="*/ 3 h 33"/>
                <a:gd name="T10" fmla="*/ 1 w 105"/>
                <a:gd name="T11" fmla="*/ 32 h 33"/>
                <a:gd name="T12" fmla="*/ 0 60000 65536"/>
                <a:gd name="T13" fmla="*/ 0 60000 65536"/>
                <a:gd name="T14" fmla="*/ 0 60000 65536"/>
                <a:gd name="T15" fmla="*/ 0 60000 65536"/>
                <a:gd name="T16" fmla="*/ 0 60000 65536"/>
                <a:gd name="T17" fmla="*/ 0 60000 65536"/>
                <a:gd name="T18" fmla="*/ 0 w 105"/>
                <a:gd name="T19" fmla="*/ 0 h 33"/>
                <a:gd name="T20" fmla="*/ 105 w 10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05" h="33">
                  <a:moveTo>
                    <a:pt x="1" y="32"/>
                  </a:moveTo>
                  <a:lnTo>
                    <a:pt x="0" y="28"/>
                  </a:lnTo>
                  <a:lnTo>
                    <a:pt x="103" y="0"/>
                  </a:lnTo>
                  <a:lnTo>
                    <a:pt x="104" y="0"/>
                  </a:lnTo>
                  <a:lnTo>
                    <a:pt x="104" y="3"/>
                  </a:lnTo>
                  <a:lnTo>
                    <a:pt x="1" y="3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6" name="Freeform 123">
              <a:extLst>
                <a:ext uri="{FF2B5EF4-FFF2-40B4-BE49-F238E27FC236}">
                  <a16:creationId xmlns:a16="http://schemas.microsoft.com/office/drawing/2014/main" id="{9182C701-60F7-C24B-9297-74FE169E41D2}"/>
                </a:ext>
              </a:extLst>
            </p:cNvPr>
            <p:cNvSpPr>
              <a:spLocks/>
            </p:cNvSpPr>
            <p:nvPr/>
          </p:nvSpPr>
          <p:spPr bwMode="auto">
            <a:xfrm>
              <a:off x="2238" y="3288"/>
              <a:ext cx="96" cy="18"/>
            </a:xfrm>
            <a:custGeom>
              <a:avLst/>
              <a:gdLst>
                <a:gd name="T0" fmla="*/ 0 w 104"/>
                <a:gd name="T1" fmla="*/ 17 h 18"/>
                <a:gd name="T2" fmla="*/ 0 w 104"/>
                <a:gd name="T3" fmla="*/ 14 h 18"/>
                <a:gd name="T4" fmla="*/ 67 w 104"/>
                <a:gd name="T5" fmla="*/ 0 h 18"/>
                <a:gd name="T6" fmla="*/ 68 w 104"/>
                <a:gd name="T7" fmla="*/ 0 h 18"/>
                <a:gd name="T8" fmla="*/ 69 w 104"/>
                <a:gd name="T9" fmla="*/ 3 h 18"/>
                <a:gd name="T10" fmla="*/ 0 w 104"/>
                <a:gd name="T11" fmla="*/ 17 h 18"/>
                <a:gd name="T12" fmla="*/ 0 60000 65536"/>
                <a:gd name="T13" fmla="*/ 0 60000 65536"/>
                <a:gd name="T14" fmla="*/ 0 60000 65536"/>
                <a:gd name="T15" fmla="*/ 0 60000 65536"/>
                <a:gd name="T16" fmla="*/ 0 60000 65536"/>
                <a:gd name="T17" fmla="*/ 0 60000 65536"/>
                <a:gd name="T18" fmla="*/ 0 w 104"/>
                <a:gd name="T19" fmla="*/ 0 h 18"/>
                <a:gd name="T20" fmla="*/ 104 w 104"/>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04" h="18">
                  <a:moveTo>
                    <a:pt x="0" y="17"/>
                  </a:moveTo>
                  <a:lnTo>
                    <a:pt x="0" y="14"/>
                  </a:lnTo>
                  <a:lnTo>
                    <a:pt x="101" y="0"/>
                  </a:lnTo>
                  <a:lnTo>
                    <a:pt x="102" y="0"/>
                  </a:lnTo>
                  <a:lnTo>
                    <a:pt x="103" y="3"/>
                  </a:lnTo>
                  <a:lnTo>
                    <a:pt x="0" y="17"/>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7" name="Freeform 124">
              <a:extLst>
                <a:ext uri="{FF2B5EF4-FFF2-40B4-BE49-F238E27FC236}">
                  <a16:creationId xmlns:a16="http://schemas.microsoft.com/office/drawing/2014/main" id="{6F9BE7C3-DC50-564B-88D5-5C1C627E3822}"/>
                </a:ext>
              </a:extLst>
            </p:cNvPr>
            <p:cNvSpPr>
              <a:spLocks/>
            </p:cNvSpPr>
            <p:nvPr/>
          </p:nvSpPr>
          <p:spPr bwMode="auto">
            <a:xfrm>
              <a:off x="2332" y="3267"/>
              <a:ext cx="97" cy="25"/>
            </a:xfrm>
            <a:custGeom>
              <a:avLst/>
              <a:gdLst>
                <a:gd name="T0" fmla="*/ 1 w 105"/>
                <a:gd name="T1" fmla="*/ 24 h 25"/>
                <a:gd name="T2" fmla="*/ 0 w 105"/>
                <a:gd name="T3" fmla="*/ 21 h 25"/>
                <a:gd name="T4" fmla="*/ 69 w 105"/>
                <a:gd name="T5" fmla="*/ 0 h 25"/>
                <a:gd name="T6" fmla="*/ 70 w 105"/>
                <a:gd name="T7" fmla="*/ 0 h 25"/>
                <a:gd name="T8" fmla="*/ 68 w 105"/>
                <a:gd name="T9" fmla="*/ 4 h 25"/>
                <a:gd name="T10" fmla="*/ 69 w 105"/>
                <a:gd name="T11" fmla="*/ 4 h 25"/>
                <a:gd name="T12" fmla="*/ 1 w 105"/>
                <a:gd name="T13" fmla="*/ 24 h 25"/>
                <a:gd name="T14" fmla="*/ 0 60000 65536"/>
                <a:gd name="T15" fmla="*/ 0 60000 65536"/>
                <a:gd name="T16" fmla="*/ 0 60000 65536"/>
                <a:gd name="T17" fmla="*/ 0 60000 65536"/>
                <a:gd name="T18" fmla="*/ 0 60000 65536"/>
                <a:gd name="T19" fmla="*/ 0 60000 65536"/>
                <a:gd name="T20" fmla="*/ 0 60000 65536"/>
                <a:gd name="T21" fmla="*/ 0 w 105"/>
                <a:gd name="T22" fmla="*/ 0 h 25"/>
                <a:gd name="T23" fmla="*/ 105 w 10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5">
                  <a:moveTo>
                    <a:pt x="1" y="24"/>
                  </a:moveTo>
                  <a:lnTo>
                    <a:pt x="0" y="21"/>
                  </a:lnTo>
                  <a:lnTo>
                    <a:pt x="103" y="0"/>
                  </a:lnTo>
                  <a:lnTo>
                    <a:pt x="104" y="0"/>
                  </a:lnTo>
                  <a:lnTo>
                    <a:pt x="102" y="4"/>
                  </a:lnTo>
                  <a:lnTo>
                    <a:pt x="103" y="4"/>
                  </a:lnTo>
                  <a:lnTo>
                    <a:pt x="1" y="2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8" name="Freeform 125">
              <a:extLst>
                <a:ext uri="{FF2B5EF4-FFF2-40B4-BE49-F238E27FC236}">
                  <a16:creationId xmlns:a16="http://schemas.microsoft.com/office/drawing/2014/main" id="{E2D24CC9-BE34-2540-83C4-EA44F9B98284}"/>
                </a:ext>
              </a:extLst>
            </p:cNvPr>
            <p:cNvSpPr>
              <a:spLocks/>
            </p:cNvSpPr>
            <p:nvPr/>
          </p:nvSpPr>
          <p:spPr bwMode="auto">
            <a:xfrm>
              <a:off x="2427" y="3267"/>
              <a:ext cx="97" cy="48"/>
            </a:xfrm>
            <a:custGeom>
              <a:avLst/>
              <a:gdLst>
                <a:gd name="T0" fmla="*/ 0 w 106"/>
                <a:gd name="T1" fmla="*/ 4 h 48"/>
                <a:gd name="T2" fmla="*/ 2 w 106"/>
                <a:gd name="T3" fmla="*/ 0 h 48"/>
                <a:gd name="T4" fmla="*/ 68 w 106"/>
                <a:gd name="T5" fmla="*/ 44 h 48"/>
                <a:gd name="T6" fmla="*/ 67 w 106"/>
                <a:gd name="T7" fmla="*/ 44 h 48"/>
                <a:gd name="T8" fmla="*/ 67 w 106"/>
                <a:gd name="T9" fmla="*/ 47 h 48"/>
                <a:gd name="T10" fmla="*/ 66 w 106"/>
                <a:gd name="T11" fmla="*/ 47 h 48"/>
                <a:gd name="T12" fmla="*/ 0 w 106"/>
                <a:gd name="T13" fmla="*/ 4 h 48"/>
                <a:gd name="T14" fmla="*/ 0 60000 65536"/>
                <a:gd name="T15" fmla="*/ 0 60000 65536"/>
                <a:gd name="T16" fmla="*/ 0 60000 65536"/>
                <a:gd name="T17" fmla="*/ 0 60000 65536"/>
                <a:gd name="T18" fmla="*/ 0 60000 65536"/>
                <a:gd name="T19" fmla="*/ 0 60000 65536"/>
                <a:gd name="T20" fmla="*/ 0 60000 65536"/>
                <a:gd name="T21" fmla="*/ 0 w 106"/>
                <a:gd name="T22" fmla="*/ 0 h 48"/>
                <a:gd name="T23" fmla="*/ 106 w 10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8">
                  <a:moveTo>
                    <a:pt x="0" y="4"/>
                  </a:moveTo>
                  <a:lnTo>
                    <a:pt x="2" y="0"/>
                  </a:lnTo>
                  <a:lnTo>
                    <a:pt x="105" y="44"/>
                  </a:lnTo>
                  <a:lnTo>
                    <a:pt x="104" y="44"/>
                  </a:lnTo>
                  <a:lnTo>
                    <a:pt x="104" y="47"/>
                  </a:lnTo>
                  <a:lnTo>
                    <a:pt x="103" y="47"/>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29" name="Freeform 126">
              <a:extLst>
                <a:ext uri="{FF2B5EF4-FFF2-40B4-BE49-F238E27FC236}">
                  <a16:creationId xmlns:a16="http://schemas.microsoft.com/office/drawing/2014/main" id="{4C12392E-ECC3-3743-BFB3-FDC334562BC6}"/>
                </a:ext>
              </a:extLst>
            </p:cNvPr>
            <p:cNvSpPr>
              <a:spLocks/>
            </p:cNvSpPr>
            <p:nvPr/>
          </p:nvSpPr>
          <p:spPr bwMode="auto">
            <a:xfrm>
              <a:off x="2523" y="3311"/>
              <a:ext cx="96" cy="5"/>
            </a:xfrm>
            <a:custGeom>
              <a:avLst/>
              <a:gdLst>
                <a:gd name="T0" fmla="*/ 0 w 104"/>
                <a:gd name="T1" fmla="*/ 3 h 5"/>
                <a:gd name="T2" fmla="*/ 0 w 104"/>
                <a:gd name="T3" fmla="*/ 0 h 5"/>
                <a:gd name="T4" fmla="*/ 69 w 104"/>
                <a:gd name="T5" fmla="*/ 0 h 5"/>
                <a:gd name="T6" fmla="*/ 69 w 104"/>
                <a:gd name="T7" fmla="*/ 4 h 5"/>
                <a:gd name="T8" fmla="*/ 0 w 104"/>
                <a:gd name="T9" fmla="*/ 3 h 5"/>
                <a:gd name="T10" fmla="*/ 0 60000 65536"/>
                <a:gd name="T11" fmla="*/ 0 60000 65536"/>
                <a:gd name="T12" fmla="*/ 0 60000 65536"/>
                <a:gd name="T13" fmla="*/ 0 60000 65536"/>
                <a:gd name="T14" fmla="*/ 0 60000 65536"/>
                <a:gd name="T15" fmla="*/ 0 w 104"/>
                <a:gd name="T16" fmla="*/ 0 h 5"/>
                <a:gd name="T17" fmla="*/ 104 w 104"/>
                <a:gd name="T18" fmla="*/ 5 h 5"/>
              </a:gdLst>
              <a:ahLst/>
              <a:cxnLst>
                <a:cxn ang="T10">
                  <a:pos x="T0" y="T1"/>
                </a:cxn>
                <a:cxn ang="T11">
                  <a:pos x="T2" y="T3"/>
                </a:cxn>
                <a:cxn ang="T12">
                  <a:pos x="T4" y="T5"/>
                </a:cxn>
                <a:cxn ang="T13">
                  <a:pos x="T6" y="T7"/>
                </a:cxn>
                <a:cxn ang="T14">
                  <a:pos x="T8" y="T9"/>
                </a:cxn>
              </a:cxnLst>
              <a:rect l="T15" t="T16" r="T17" b="T18"/>
              <a:pathLst>
                <a:path w="104" h="5">
                  <a:moveTo>
                    <a:pt x="0" y="3"/>
                  </a:moveTo>
                  <a:lnTo>
                    <a:pt x="0" y="0"/>
                  </a:lnTo>
                  <a:lnTo>
                    <a:pt x="103" y="0"/>
                  </a:lnTo>
                  <a:lnTo>
                    <a:pt x="103" y="4"/>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0" name="Freeform 127">
              <a:extLst>
                <a:ext uri="{FF2B5EF4-FFF2-40B4-BE49-F238E27FC236}">
                  <a16:creationId xmlns:a16="http://schemas.microsoft.com/office/drawing/2014/main" id="{71C0570C-9150-1B47-94AF-F612E4E8C2A6}"/>
                </a:ext>
              </a:extLst>
            </p:cNvPr>
            <p:cNvSpPr>
              <a:spLocks/>
            </p:cNvSpPr>
            <p:nvPr/>
          </p:nvSpPr>
          <p:spPr bwMode="auto">
            <a:xfrm>
              <a:off x="2618" y="3311"/>
              <a:ext cx="97" cy="11"/>
            </a:xfrm>
            <a:custGeom>
              <a:avLst/>
              <a:gdLst>
                <a:gd name="T0" fmla="*/ 0 w 105"/>
                <a:gd name="T1" fmla="*/ 4 h 11"/>
                <a:gd name="T2" fmla="*/ 0 w 105"/>
                <a:gd name="T3" fmla="*/ 0 h 11"/>
                <a:gd name="T4" fmla="*/ 69 w 105"/>
                <a:gd name="T5" fmla="*/ 6 h 11"/>
                <a:gd name="T6" fmla="*/ 68 w 105"/>
                <a:gd name="T7" fmla="*/ 6 h 11"/>
                <a:gd name="T8" fmla="*/ 70 w 105"/>
                <a:gd name="T9" fmla="*/ 9 h 11"/>
                <a:gd name="T10" fmla="*/ 69 w 105"/>
                <a:gd name="T11" fmla="*/ 10 h 11"/>
                <a:gd name="T12" fmla="*/ 0 w 105"/>
                <a:gd name="T13" fmla="*/ 4 h 11"/>
                <a:gd name="T14" fmla="*/ 0 60000 65536"/>
                <a:gd name="T15" fmla="*/ 0 60000 65536"/>
                <a:gd name="T16" fmla="*/ 0 60000 65536"/>
                <a:gd name="T17" fmla="*/ 0 60000 65536"/>
                <a:gd name="T18" fmla="*/ 0 60000 65536"/>
                <a:gd name="T19" fmla="*/ 0 60000 65536"/>
                <a:gd name="T20" fmla="*/ 0 60000 65536"/>
                <a:gd name="T21" fmla="*/ 0 w 105"/>
                <a:gd name="T22" fmla="*/ 0 h 11"/>
                <a:gd name="T23" fmla="*/ 105 w 10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11">
                  <a:moveTo>
                    <a:pt x="0" y="4"/>
                  </a:moveTo>
                  <a:lnTo>
                    <a:pt x="0" y="0"/>
                  </a:lnTo>
                  <a:lnTo>
                    <a:pt x="103" y="6"/>
                  </a:lnTo>
                  <a:lnTo>
                    <a:pt x="102" y="6"/>
                  </a:lnTo>
                  <a:lnTo>
                    <a:pt x="104" y="9"/>
                  </a:lnTo>
                  <a:lnTo>
                    <a:pt x="103" y="10"/>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1" name="Freeform 128">
              <a:extLst>
                <a:ext uri="{FF2B5EF4-FFF2-40B4-BE49-F238E27FC236}">
                  <a16:creationId xmlns:a16="http://schemas.microsoft.com/office/drawing/2014/main" id="{00908FC1-A0ED-6D44-BA59-D2A18381D663}"/>
                </a:ext>
              </a:extLst>
            </p:cNvPr>
            <p:cNvSpPr>
              <a:spLocks/>
            </p:cNvSpPr>
            <p:nvPr/>
          </p:nvSpPr>
          <p:spPr bwMode="auto">
            <a:xfrm>
              <a:off x="2712" y="3266"/>
              <a:ext cx="96" cy="55"/>
            </a:xfrm>
            <a:custGeom>
              <a:avLst/>
              <a:gdLst>
                <a:gd name="T0" fmla="*/ 2 w 104"/>
                <a:gd name="T1" fmla="*/ 54 h 55"/>
                <a:gd name="T2" fmla="*/ 0 w 104"/>
                <a:gd name="T3" fmla="*/ 51 h 55"/>
                <a:gd name="T4" fmla="*/ 69 w 104"/>
                <a:gd name="T5" fmla="*/ 0 h 55"/>
                <a:gd name="T6" fmla="*/ 69 w 104"/>
                <a:gd name="T7" fmla="*/ 4 h 55"/>
                <a:gd name="T8" fmla="*/ 2 w 104"/>
                <a:gd name="T9" fmla="*/ 54 h 55"/>
                <a:gd name="T10" fmla="*/ 0 60000 65536"/>
                <a:gd name="T11" fmla="*/ 0 60000 65536"/>
                <a:gd name="T12" fmla="*/ 0 60000 65536"/>
                <a:gd name="T13" fmla="*/ 0 60000 65536"/>
                <a:gd name="T14" fmla="*/ 0 60000 65536"/>
                <a:gd name="T15" fmla="*/ 0 w 104"/>
                <a:gd name="T16" fmla="*/ 0 h 55"/>
                <a:gd name="T17" fmla="*/ 104 w 104"/>
                <a:gd name="T18" fmla="*/ 55 h 55"/>
              </a:gdLst>
              <a:ahLst/>
              <a:cxnLst>
                <a:cxn ang="T10">
                  <a:pos x="T0" y="T1"/>
                </a:cxn>
                <a:cxn ang="T11">
                  <a:pos x="T2" y="T3"/>
                </a:cxn>
                <a:cxn ang="T12">
                  <a:pos x="T4" y="T5"/>
                </a:cxn>
                <a:cxn ang="T13">
                  <a:pos x="T6" y="T7"/>
                </a:cxn>
                <a:cxn ang="T14">
                  <a:pos x="T8" y="T9"/>
                </a:cxn>
              </a:cxnLst>
              <a:rect l="T15" t="T16" r="T17" b="T18"/>
              <a:pathLst>
                <a:path w="104" h="55">
                  <a:moveTo>
                    <a:pt x="2" y="54"/>
                  </a:moveTo>
                  <a:lnTo>
                    <a:pt x="0" y="51"/>
                  </a:lnTo>
                  <a:lnTo>
                    <a:pt x="103" y="0"/>
                  </a:lnTo>
                  <a:lnTo>
                    <a:pt x="103" y="4"/>
                  </a:lnTo>
                  <a:lnTo>
                    <a:pt x="2" y="5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2" name="Freeform 129">
              <a:extLst>
                <a:ext uri="{FF2B5EF4-FFF2-40B4-BE49-F238E27FC236}">
                  <a16:creationId xmlns:a16="http://schemas.microsoft.com/office/drawing/2014/main" id="{859EC12C-2E8A-9B4A-9ECC-159562EAF61C}"/>
                </a:ext>
              </a:extLst>
            </p:cNvPr>
            <p:cNvSpPr>
              <a:spLocks/>
            </p:cNvSpPr>
            <p:nvPr/>
          </p:nvSpPr>
          <p:spPr bwMode="auto">
            <a:xfrm>
              <a:off x="2807" y="3250"/>
              <a:ext cx="97" cy="21"/>
            </a:xfrm>
            <a:custGeom>
              <a:avLst/>
              <a:gdLst>
                <a:gd name="T0" fmla="*/ 0 w 105"/>
                <a:gd name="T1" fmla="*/ 20 h 21"/>
                <a:gd name="T2" fmla="*/ 0 w 105"/>
                <a:gd name="T3" fmla="*/ 16 h 21"/>
                <a:gd name="T4" fmla="*/ 69 w 105"/>
                <a:gd name="T5" fmla="*/ 0 h 21"/>
                <a:gd name="T6" fmla="*/ 70 w 105"/>
                <a:gd name="T7" fmla="*/ 0 h 21"/>
                <a:gd name="T8" fmla="*/ 69 w 105"/>
                <a:gd name="T9" fmla="*/ 3 h 21"/>
                <a:gd name="T10" fmla="*/ 0 w 105"/>
                <a:gd name="T11" fmla="*/ 20 h 21"/>
                <a:gd name="T12" fmla="*/ 0 60000 65536"/>
                <a:gd name="T13" fmla="*/ 0 60000 65536"/>
                <a:gd name="T14" fmla="*/ 0 60000 65536"/>
                <a:gd name="T15" fmla="*/ 0 60000 65536"/>
                <a:gd name="T16" fmla="*/ 0 60000 65536"/>
                <a:gd name="T17" fmla="*/ 0 60000 65536"/>
                <a:gd name="T18" fmla="*/ 0 w 105"/>
                <a:gd name="T19" fmla="*/ 0 h 21"/>
                <a:gd name="T20" fmla="*/ 105 w 105"/>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5" h="21">
                  <a:moveTo>
                    <a:pt x="0" y="20"/>
                  </a:moveTo>
                  <a:lnTo>
                    <a:pt x="0" y="16"/>
                  </a:lnTo>
                  <a:lnTo>
                    <a:pt x="103" y="0"/>
                  </a:lnTo>
                  <a:lnTo>
                    <a:pt x="104" y="0"/>
                  </a:lnTo>
                  <a:lnTo>
                    <a:pt x="103" y="3"/>
                  </a:lnTo>
                  <a:lnTo>
                    <a:pt x="0" y="2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3" name="Freeform 130">
              <a:extLst>
                <a:ext uri="{FF2B5EF4-FFF2-40B4-BE49-F238E27FC236}">
                  <a16:creationId xmlns:a16="http://schemas.microsoft.com/office/drawing/2014/main" id="{BB461C04-4134-C744-B719-6C90671F8FD4}"/>
                </a:ext>
              </a:extLst>
            </p:cNvPr>
            <p:cNvSpPr>
              <a:spLocks/>
            </p:cNvSpPr>
            <p:nvPr/>
          </p:nvSpPr>
          <p:spPr bwMode="auto">
            <a:xfrm>
              <a:off x="2902" y="3250"/>
              <a:ext cx="97" cy="66"/>
            </a:xfrm>
            <a:custGeom>
              <a:avLst/>
              <a:gdLst>
                <a:gd name="T0" fmla="*/ 0 w 105"/>
                <a:gd name="T1" fmla="*/ 3 h 66"/>
                <a:gd name="T2" fmla="*/ 1 w 105"/>
                <a:gd name="T3" fmla="*/ 0 h 66"/>
                <a:gd name="T4" fmla="*/ 68 w 105"/>
                <a:gd name="T5" fmla="*/ 61 h 66"/>
                <a:gd name="T6" fmla="*/ 68 w 105"/>
                <a:gd name="T7" fmla="*/ 62 h 66"/>
                <a:gd name="T8" fmla="*/ 70 w 105"/>
                <a:gd name="T9" fmla="*/ 64 h 66"/>
                <a:gd name="T10" fmla="*/ 70 w 105"/>
                <a:gd name="T11" fmla="*/ 65 h 66"/>
                <a:gd name="T12" fmla="*/ 0 w 105"/>
                <a:gd name="T13" fmla="*/ 3 h 66"/>
                <a:gd name="T14" fmla="*/ 0 60000 65536"/>
                <a:gd name="T15" fmla="*/ 0 60000 65536"/>
                <a:gd name="T16" fmla="*/ 0 60000 65536"/>
                <a:gd name="T17" fmla="*/ 0 60000 65536"/>
                <a:gd name="T18" fmla="*/ 0 60000 65536"/>
                <a:gd name="T19" fmla="*/ 0 60000 65536"/>
                <a:gd name="T20" fmla="*/ 0 60000 65536"/>
                <a:gd name="T21" fmla="*/ 0 w 105"/>
                <a:gd name="T22" fmla="*/ 0 h 66"/>
                <a:gd name="T23" fmla="*/ 105 w 105"/>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66">
                  <a:moveTo>
                    <a:pt x="0" y="3"/>
                  </a:moveTo>
                  <a:lnTo>
                    <a:pt x="1" y="0"/>
                  </a:lnTo>
                  <a:lnTo>
                    <a:pt x="102" y="61"/>
                  </a:lnTo>
                  <a:lnTo>
                    <a:pt x="102" y="62"/>
                  </a:lnTo>
                  <a:lnTo>
                    <a:pt x="104" y="64"/>
                  </a:lnTo>
                  <a:lnTo>
                    <a:pt x="104" y="65"/>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4" name="Freeform 131">
              <a:extLst>
                <a:ext uri="{FF2B5EF4-FFF2-40B4-BE49-F238E27FC236}">
                  <a16:creationId xmlns:a16="http://schemas.microsoft.com/office/drawing/2014/main" id="{B17DF774-2F29-5342-8445-DC70C76D83E7}"/>
                </a:ext>
              </a:extLst>
            </p:cNvPr>
            <p:cNvSpPr>
              <a:spLocks/>
            </p:cNvSpPr>
            <p:nvPr/>
          </p:nvSpPr>
          <p:spPr bwMode="auto">
            <a:xfrm>
              <a:off x="2996" y="3161"/>
              <a:ext cx="98" cy="154"/>
            </a:xfrm>
            <a:custGeom>
              <a:avLst/>
              <a:gdLst>
                <a:gd name="T0" fmla="*/ 2 w 106"/>
                <a:gd name="T1" fmla="*/ 153 h 154"/>
                <a:gd name="T2" fmla="*/ 0 w 106"/>
                <a:gd name="T3" fmla="*/ 151 h 154"/>
                <a:gd name="T4" fmla="*/ 69 w 106"/>
                <a:gd name="T5" fmla="*/ 0 h 154"/>
                <a:gd name="T6" fmla="*/ 71 w 106"/>
                <a:gd name="T7" fmla="*/ 0 h 154"/>
                <a:gd name="T8" fmla="*/ 69 w 106"/>
                <a:gd name="T9" fmla="*/ 4 h 154"/>
                <a:gd name="T10" fmla="*/ 71 w 106"/>
                <a:gd name="T11" fmla="*/ 4 h 154"/>
                <a:gd name="T12" fmla="*/ 2 w 106"/>
                <a:gd name="T13" fmla="*/ 153 h 154"/>
                <a:gd name="T14" fmla="*/ 0 60000 65536"/>
                <a:gd name="T15" fmla="*/ 0 60000 65536"/>
                <a:gd name="T16" fmla="*/ 0 60000 65536"/>
                <a:gd name="T17" fmla="*/ 0 60000 65536"/>
                <a:gd name="T18" fmla="*/ 0 60000 65536"/>
                <a:gd name="T19" fmla="*/ 0 60000 65536"/>
                <a:gd name="T20" fmla="*/ 0 60000 65536"/>
                <a:gd name="T21" fmla="*/ 0 w 106"/>
                <a:gd name="T22" fmla="*/ 0 h 154"/>
                <a:gd name="T23" fmla="*/ 106 w 106"/>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154">
                  <a:moveTo>
                    <a:pt x="2" y="153"/>
                  </a:moveTo>
                  <a:lnTo>
                    <a:pt x="0" y="151"/>
                  </a:lnTo>
                  <a:lnTo>
                    <a:pt x="103" y="0"/>
                  </a:lnTo>
                  <a:lnTo>
                    <a:pt x="105" y="0"/>
                  </a:lnTo>
                  <a:lnTo>
                    <a:pt x="103" y="4"/>
                  </a:lnTo>
                  <a:lnTo>
                    <a:pt x="105" y="4"/>
                  </a:lnTo>
                  <a:lnTo>
                    <a:pt x="2" y="15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5" name="Freeform 132">
              <a:extLst>
                <a:ext uri="{FF2B5EF4-FFF2-40B4-BE49-F238E27FC236}">
                  <a16:creationId xmlns:a16="http://schemas.microsoft.com/office/drawing/2014/main" id="{A3A70FCC-DD3D-3641-9E32-01C3F4EE63A1}"/>
                </a:ext>
              </a:extLst>
            </p:cNvPr>
            <p:cNvSpPr>
              <a:spLocks/>
            </p:cNvSpPr>
            <p:nvPr/>
          </p:nvSpPr>
          <p:spPr bwMode="auto">
            <a:xfrm>
              <a:off x="3091" y="3161"/>
              <a:ext cx="98" cy="46"/>
            </a:xfrm>
            <a:custGeom>
              <a:avLst/>
              <a:gdLst>
                <a:gd name="T0" fmla="*/ 0 w 106"/>
                <a:gd name="T1" fmla="*/ 4 h 46"/>
                <a:gd name="T2" fmla="*/ 2 w 106"/>
                <a:gd name="T3" fmla="*/ 0 h 46"/>
                <a:gd name="T4" fmla="*/ 71 w 106"/>
                <a:gd name="T5" fmla="*/ 41 h 46"/>
                <a:gd name="T6" fmla="*/ 70 w 106"/>
                <a:gd name="T7" fmla="*/ 41 h 46"/>
                <a:gd name="T8" fmla="*/ 70 w 106"/>
                <a:gd name="T9" fmla="*/ 45 h 46"/>
                <a:gd name="T10" fmla="*/ 69 w 106"/>
                <a:gd name="T11" fmla="*/ 45 h 46"/>
                <a:gd name="T12" fmla="*/ 0 w 106"/>
                <a:gd name="T13" fmla="*/ 4 h 46"/>
                <a:gd name="T14" fmla="*/ 0 60000 65536"/>
                <a:gd name="T15" fmla="*/ 0 60000 65536"/>
                <a:gd name="T16" fmla="*/ 0 60000 65536"/>
                <a:gd name="T17" fmla="*/ 0 60000 65536"/>
                <a:gd name="T18" fmla="*/ 0 60000 65536"/>
                <a:gd name="T19" fmla="*/ 0 60000 65536"/>
                <a:gd name="T20" fmla="*/ 0 60000 65536"/>
                <a:gd name="T21" fmla="*/ 0 w 106"/>
                <a:gd name="T22" fmla="*/ 0 h 46"/>
                <a:gd name="T23" fmla="*/ 106 w 10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46">
                  <a:moveTo>
                    <a:pt x="0" y="4"/>
                  </a:moveTo>
                  <a:lnTo>
                    <a:pt x="2" y="0"/>
                  </a:lnTo>
                  <a:lnTo>
                    <a:pt x="105" y="41"/>
                  </a:lnTo>
                  <a:lnTo>
                    <a:pt x="104" y="41"/>
                  </a:lnTo>
                  <a:lnTo>
                    <a:pt x="104" y="45"/>
                  </a:lnTo>
                  <a:lnTo>
                    <a:pt x="103" y="45"/>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6" name="Freeform 133">
              <a:extLst>
                <a:ext uri="{FF2B5EF4-FFF2-40B4-BE49-F238E27FC236}">
                  <a16:creationId xmlns:a16="http://schemas.microsoft.com/office/drawing/2014/main" id="{E4C4400E-FC33-CA43-8790-1390B2ADECCF}"/>
                </a:ext>
              </a:extLst>
            </p:cNvPr>
            <p:cNvSpPr>
              <a:spLocks/>
            </p:cNvSpPr>
            <p:nvPr/>
          </p:nvSpPr>
          <p:spPr bwMode="auto">
            <a:xfrm>
              <a:off x="3187" y="3202"/>
              <a:ext cx="96" cy="13"/>
            </a:xfrm>
            <a:custGeom>
              <a:avLst/>
              <a:gdLst>
                <a:gd name="T0" fmla="*/ 0 w 104"/>
                <a:gd name="T1" fmla="*/ 4 h 13"/>
                <a:gd name="T2" fmla="*/ 0 w 104"/>
                <a:gd name="T3" fmla="*/ 0 h 13"/>
                <a:gd name="T4" fmla="*/ 69 w 104"/>
                <a:gd name="T5" fmla="*/ 9 h 13"/>
                <a:gd name="T6" fmla="*/ 69 w 104"/>
                <a:gd name="T7" fmla="*/ 12 h 13"/>
                <a:gd name="T8" fmla="*/ 0 w 104"/>
                <a:gd name="T9" fmla="*/ 4 h 13"/>
                <a:gd name="T10" fmla="*/ 0 60000 65536"/>
                <a:gd name="T11" fmla="*/ 0 60000 65536"/>
                <a:gd name="T12" fmla="*/ 0 60000 65536"/>
                <a:gd name="T13" fmla="*/ 0 60000 65536"/>
                <a:gd name="T14" fmla="*/ 0 60000 65536"/>
                <a:gd name="T15" fmla="*/ 0 w 104"/>
                <a:gd name="T16" fmla="*/ 0 h 13"/>
                <a:gd name="T17" fmla="*/ 104 w 104"/>
                <a:gd name="T18" fmla="*/ 13 h 13"/>
              </a:gdLst>
              <a:ahLst/>
              <a:cxnLst>
                <a:cxn ang="T10">
                  <a:pos x="T0" y="T1"/>
                </a:cxn>
                <a:cxn ang="T11">
                  <a:pos x="T2" y="T3"/>
                </a:cxn>
                <a:cxn ang="T12">
                  <a:pos x="T4" y="T5"/>
                </a:cxn>
                <a:cxn ang="T13">
                  <a:pos x="T6" y="T7"/>
                </a:cxn>
                <a:cxn ang="T14">
                  <a:pos x="T8" y="T9"/>
                </a:cxn>
              </a:cxnLst>
              <a:rect l="T15" t="T16" r="T17" b="T18"/>
              <a:pathLst>
                <a:path w="104" h="13">
                  <a:moveTo>
                    <a:pt x="0" y="4"/>
                  </a:moveTo>
                  <a:lnTo>
                    <a:pt x="0" y="0"/>
                  </a:lnTo>
                  <a:lnTo>
                    <a:pt x="103" y="9"/>
                  </a:lnTo>
                  <a:lnTo>
                    <a:pt x="103" y="12"/>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7" name="Freeform 134">
              <a:extLst>
                <a:ext uri="{FF2B5EF4-FFF2-40B4-BE49-F238E27FC236}">
                  <a16:creationId xmlns:a16="http://schemas.microsoft.com/office/drawing/2014/main" id="{98506ECB-B670-A84E-BEF4-96FDFBF6FD9E}"/>
                </a:ext>
              </a:extLst>
            </p:cNvPr>
            <p:cNvSpPr>
              <a:spLocks/>
            </p:cNvSpPr>
            <p:nvPr/>
          </p:nvSpPr>
          <p:spPr bwMode="auto">
            <a:xfrm>
              <a:off x="3282" y="3196"/>
              <a:ext cx="95" cy="19"/>
            </a:xfrm>
            <a:custGeom>
              <a:avLst/>
              <a:gdLst>
                <a:gd name="T0" fmla="*/ 0 w 103"/>
                <a:gd name="T1" fmla="*/ 18 h 19"/>
                <a:gd name="T2" fmla="*/ 0 w 103"/>
                <a:gd name="T3" fmla="*/ 15 h 19"/>
                <a:gd name="T4" fmla="*/ 68 w 103"/>
                <a:gd name="T5" fmla="*/ 0 h 19"/>
                <a:gd name="T6" fmla="*/ 68 w 103"/>
                <a:gd name="T7" fmla="*/ 3 h 19"/>
                <a:gd name="T8" fmla="*/ 0 w 103"/>
                <a:gd name="T9" fmla="*/ 18 h 19"/>
                <a:gd name="T10" fmla="*/ 0 60000 65536"/>
                <a:gd name="T11" fmla="*/ 0 60000 65536"/>
                <a:gd name="T12" fmla="*/ 0 60000 65536"/>
                <a:gd name="T13" fmla="*/ 0 60000 65536"/>
                <a:gd name="T14" fmla="*/ 0 60000 65536"/>
                <a:gd name="T15" fmla="*/ 0 w 103"/>
                <a:gd name="T16" fmla="*/ 0 h 19"/>
                <a:gd name="T17" fmla="*/ 103 w 103"/>
                <a:gd name="T18" fmla="*/ 19 h 19"/>
              </a:gdLst>
              <a:ahLst/>
              <a:cxnLst>
                <a:cxn ang="T10">
                  <a:pos x="T0" y="T1"/>
                </a:cxn>
                <a:cxn ang="T11">
                  <a:pos x="T2" y="T3"/>
                </a:cxn>
                <a:cxn ang="T12">
                  <a:pos x="T4" y="T5"/>
                </a:cxn>
                <a:cxn ang="T13">
                  <a:pos x="T6" y="T7"/>
                </a:cxn>
                <a:cxn ang="T14">
                  <a:pos x="T8" y="T9"/>
                </a:cxn>
              </a:cxnLst>
              <a:rect l="T15" t="T16" r="T17" b="T18"/>
              <a:pathLst>
                <a:path w="103" h="19">
                  <a:moveTo>
                    <a:pt x="0" y="18"/>
                  </a:moveTo>
                  <a:lnTo>
                    <a:pt x="0" y="15"/>
                  </a:lnTo>
                  <a:lnTo>
                    <a:pt x="102" y="0"/>
                  </a:lnTo>
                  <a:lnTo>
                    <a:pt x="102" y="3"/>
                  </a:lnTo>
                  <a:lnTo>
                    <a:pt x="0" y="18"/>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8" name="Freeform 135">
              <a:extLst>
                <a:ext uri="{FF2B5EF4-FFF2-40B4-BE49-F238E27FC236}">
                  <a16:creationId xmlns:a16="http://schemas.microsoft.com/office/drawing/2014/main" id="{BE924B81-C8CC-F542-BB48-32AA13F321E4}"/>
                </a:ext>
              </a:extLst>
            </p:cNvPr>
            <p:cNvSpPr>
              <a:spLocks/>
            </p:cNvSpPr>
            <p:nvPr/>
          </p:nvSpPr>
          <p:spPr bwMode="auto">
            <a:xfrm>
              <a:off x="3376" y="3180"/>
              <a:ext cx="96" cy="20"/>
            </a:xfrm>
            <a:custGeom>
              <a:avLst/>
              <a:gdLst>
                <a:gd name="T0" fmla="*/ 0 w 104"/>
                <a:gd name="T1" fmla="*/ 19 h 20"/>
                <a:gd name="T2" fmla="*/ 0 w 104"/>
                <a:gd name="T3" fmla="*/ 16 h 20"/>
                <a:gd name="T4" fmla="*/ 69 w 104"/>
                <a:gd name="T5" fmla="*/ 0 h 20"/>
                <a:gd name="T6" fmla="*/ 69 w 104"/>
                <a:gd name="T7" fmla="*/ 3 h 20"/>
                <a:gd name="T8" fmla="*/ 0 w 104"/>
                <a:gd name="T9" fmla="*/ 19 h 20"/>
                <a:gd name="T10" fmla="*/ 0 60000 65536"/>
                <a:gd name="T11" fmla="*/ 0 60000 65536"/>
                <a:gd name="T12" fmla="*/ 0 60000 65536"/>
                <a:gd name="T13" fmla="*/ 0 60000 65536"/>
                <a:gd name="T14" fmla="*/ 0 60000 65536"/>
                <a:gd name="T15" fmla="*/ 0 w 104"/>
                <a:gd name="T16" fmla="*/ 0 h 20"/>
                <a:gd name="T17" fmla="*/ 104 w 104"/>
                <a:gd name="T18" fmla="*/ 20 h 20"/>
              </a:gdLst>
              <a:ahLst/>
              <a:cxnLst>
                <a:cxn ang="T10">
                  <a:pos x="T0" y="T1"/>
                </a:cxn>
                <a:cxn ang="T11">
                  <a:pos x="T2" y="T3"/>
                </a:cxn>
                <a:cxn ang="T12">
                  <a:pos x="T4" y="T5"/>
                </a:cxn>
                <a:cxn ang="T13">
                  <a:pos x="T6" y="T7"/>
                </a:cxn>
                <a:cxn ang="T14">
                  <a:pos x="T8" y="T9"/>
                </a:cxn>
              </a:cxnLst>
              <a:rect l="T15" t="T16" r="T17" b="T18"/>
              <a:pathLst>
                <a:path w="104" h="20">
                  <a:moveTo>
                    <a:pt x="0" y="19"/>
                  </a:moveTo>
                  <a:lnTo>
                    <a:pt x="0" y="16"/>
                  </a:lnTo>
                  <a:lnTo>
                    <a:pt x="103" y="0"/>
                  </a:lnTo>
                  <a:lnTo>
                    <a:pt x="103" y="3"/>
                  </a:lnTo>
                  <a:lnTo>
                    <a:pt x="0" y="1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39" name="Freeform 136">
              <a:extLst>
                <a:ext uri="{FF2B5EF4-FFF2-40B4-BE49-F238E27FC236}">
                  <a16:creationId xmlns:a16="http://schemas.microsoft.com/office/drawing/2014/main" id="{6AA8912A-E644-4448-959C-54475A56925F}"/>
                </a:ext>
              </a:extLst>
            </p:cNvPr>
            <p:cNvSpPr>
              <a:spLocks/>
            </p:cNvSpPr>
            <p:nvPr/>
          </p:nvSpPr>
          <p:spPr bwMode="auto">
            <a:xfrm>
              <a:off x="3471" y="3180"/>
              <a:ext cx="96" cy="14"/>
            </a:xfrm>
            <a:custGeom>
              <a:avLst/>
              <a:gdLst>
                <a:gd name="T0" fmla="*/ 0 w 104"/>
                <a:gd name="T1" fmla="*/ 3 h 14"/>
                <a:gd name="T2" fmla="*/ 0 w 104"/>
                <a:gd name="T3" fmla="*/ 0 h 14"/>
                <a:gd name="T4" fmla="*/ 69 w 104"/>
                <a:gd name="T5" fmla="*/ 9 h 14"/>
                <a:gd name="T6" fmla="*/ 69 w 104"/>
                <a:gd name="T7" fmla="*/ 13 h 14"/>
                <a:gd name="T8" fmla="*/ 0 w 104"/>
                <a:gd name="T9" fmla="*/ 3 h 14"/>
                <a:gd name="T10" fmla="*/ 0 60000 65536"/>
                <a:gd name="T11" fmla="*/ 0 60000 65536"/>
                <a:gd name="T12" fmla="*/ 0 60000 65536"/>
                <a:gd name="T13" fmla="*/ 0 60000 65536"/>
                <a:gd name="T14" fmla="*/ 0 60000 65536"/>
                <a:gd name="T15" fmla="*/ 0 w 104"/>
                <a:gd name="T16" fmla="*/ 0 h 14"/>
                <a:gd name="T17" fmla="*/ 104 w 104"/>
                <a:gd name="T18" fmla="*/ 14 h 14"/>
              </a:gdLst>
              <a:ahLst/>
              <a:cxnLst>
                <a:cxn ang="T10">
                  <a:pos x="T0" y="T1"/>
                </a:cxn>
                <a:cxn ang="T11">
                  <a:pos x="T2" y="T3"/>
                </a:cxn>
                <a:cxn ang="T12">
                  <a:pos x="T4" y="T5"/>
                </a:cxn>
                <a:cxn ang="T13">
                  <a:pos x="T6" y="T7"/>
                </a:cxn>
                <a:cxn ang="T14">
                  <a:pos x="T8" y="T9"/>
                </a:cxn>
              </a:cxnLst>
              <a:rect l="T15" t="T16" r="T17" b="T18"/>
              <a:pathLst>
                <a:path w="104" h="14">
                  <a:moveTo>
                    <a:pt x="0" y="3"/>
                  </a:moveTo>
                  <a:lnTo>
                    <a:pt x="0" y="0"/>
                  </a:lnTo>
                  <a:lnTo>
                    <a:pt x="103" y="9"/>
                  </a:lnTo>
                  <a:lnTo>
                    <a:pt x="103" y="13"/>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0" name="Freeform 137">
              <a:extLst>
                <a:ext uri="{FF2B5EF4-FFF2-40B4-BE49-F238E27FC236}">
                  <a16:creationId xmlns:a16="http://schemas.microsoft.com/office/drawing/2014/main" id="{95D6599F-DFEA-F644-AC7B-C50994C9C763}"/>
                </a:ext>
              </a:extLst>
            </p:cNvPr>
            <p:cNvSpPr>
              <a:spLocks/>
            </p:cNvSpPr>
            <p:nvPr/>
          </p:nvSpPr>
          <p:spPr bwMode="auto">
            <a:xfrm>
              <a:off x="3567" y="3189"/>
              <a:ext cx="96" cy="6"/>
            </a:xfrm>
            <a:custGeom>
              <a:avLst/>
              <a:gdLst>
                <a:gd name="T0" fmla="*/ 0 w 104"/>
                <a:gd name="T1" fmla="*/ 4 h 6"/>
                <a:gd name="T2" fmla="*/ 0 w 104"/>
                <a:gd name="T3" fmla="*/ 0 h 6"/>
                <a:gd name="T4" fmla="*/ 69 w 104"/>
                <a:gd name="T5" fmla="*/ 1 h 6"/>
                <a:gd name="T6" fmla="*/ 69 w 104"/>
                <a:gd name="T7" fmla="*/ 5 h 6"/>
                <a:gd name="T8" fmla="*/ 0 w 104"/>
                <a:gd name="T9" fmla="*/ 4 h 6"/>
                <a:gd name="T10" fmla="*/ 0 60000 65536"/>
                <a:gd name="T11" fmla="*/ 0 60000 65536"/>
                <a:gd name="T12" fmla="*/ 0 60000 65536"/>
                <a:gd name="T13" fmla="*/ 0 60000 65536"/>
                <a:gd name="T14" fmla="*/ 0 60000 65536"/>
                <a:gd name="T15" fmla="*/ 0 w 104"/>
                <a:gd name="T16" fmla="*/ 0 h 6"/>
                <a:gd name="T17" fmla="*/ 104 w 104"/>
                <a:gd name="T18" fmla="*/ 6 h 6"/>
              </a:gdLst>
              <a:ahLst/>
              <a:cxnLst>
                <a:cxn ang="T10">
                  <a:pos x="T0" y="T1"/>
                </a:cxn>
                <a:cxn ang="T11">
                  <a:pos x="T2" y="T3"/>
                </a:cxn>
                <a:cxn ang="T12">
                  <a:pos x="T4" y="T5"/>
                </a:cxn>
                <a:cxn ang="T13">
                  <a:pos x="T6" y="T7"/>
                </a:cxn>
                <a:cxn ang="T14">
                  <a:pos x="T8" y="T9"/>
                </a:cxn>
              </a:cxnLst>
              <a:rect l="T15" t="T16" r="T17" b="T18"/>
              <a:pathLst>
                <a:path w="104" h="6">
                  <a:moveTo>
                    <a:pt x="0" y="4"/>
                  </a:moveTo>
                  <a:lnTo>
                    <a:pt x="0" y="0"/>
                  </a:lnTo>
                  <a:lnTo>
                    <a:pt x="103" y="1"/>
                  </a:lnTo>
                  <a:lnTo>
                    <a:pt x="103" y="5"/>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1" name="Freeform 138">
              <a:extLst>
                <a:ext uri="{FF2B5EF4-FFF2-40B4-BE49-F238E27FC236}">
                  <a16:creationId xmlns:a16="http://schemas.microsoft.com/office/drawing/2014/main" id="{81ADE9C7-E39C-AF4A-9159-EC01F078B3AA}"/>
                </a:ext>
              </a:extLst>
            </p:cNvPr>
            <p:cNvSpPr>
              <a:spLocks/>
            </p:cNvSpPr>
            <p:nvPr/>
          </p:nvSpPr>
          <p:spPr bwMode="auto">
            <a:xfrm>
              <a:off x="3662" y="3190"/>
              <a:ext cx="97" cy="23"/>
            </a:xfrm>
            <a:custGeom>
              <a:avLst/>
              <a:gdLst>
                <a:gd name="T0" fmla="*/ 0 w 106"/>
                <a:gd name="T1" fmla="*/ 4 h 23"/>
                <a:gd name="T2" fmla="*/ 0 w 106"/>
                <a:gd name="T3" fmla="*/ 0 h 23"/>
                <a:gd name="T4" fmla="*/ 68 w 106"/>
                <a:gd name="T5" fmla="*/ 19 h 23"/>
                <a:gd name="T6" fmla="*/ 66 w 106"/>
                <a:gd name="T7" fmla="*/ 18 h 23"/>
                <a:gd name="T8" fmla="*/ 65 w 106"/>
                <a:gd name="T9" fmla="*/ 22 h 23"/>
                <a:gd name="T10" fmla="*/ 64 w 106"/>
                <a:gd name="T11" fmla="*/ 22 h 23"/>
                <a:gd name="T12" fmla="*/ 0 w 106"/>
                <a:gd name="T13" fmla="*/ 4 h 23"/>
                <a:gd name="T14" fmla="*/ 0 60000 65536"/>
                <a:gd name="T15" fmla="*/ 0 60000 65536"/>
                <a:gd name="T16" fmla="*/ 0 60000 65536"/>
                <a:gd name="T17" fmla="*/ 0 60000 65536"/>
                <a:gd name="T18" fmla="*/ 0 60000 65536"/>
                <a:gd name="T19" fmla="*/ 0 60000 65536"/>
                <a:gd name="T20" fmla="*/ 0 60000 65536"/>
                <a:gd name="T21" fmla="*/ 0 w 106"/>
                <a:gd name="T22" fmla="*/ 0 h 23"/>
                <a:gd name="T23" fmla="*/ 106 w 10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23">
                  <a:moveTo>
                    <a:pt x="0" y="4"/>
                  </a:moveTo>
                  <a:lnTo>
                    <a:pt x="0" y="0"/>
                  </a:lnTo>
                  <a:lnTo>
                    <a:pt x="105" y="19"/>
                  </a:lnTo>
                  <a:lnTo>
                    <a:pt x="103" y="18"/>
                  </a:lnTo>
                  <a:lnTo>
                    <a:pt x="102" y="22"/>
                  </a:lnTo>
                  <a:lnTo>
                    <a:pt x="100" y="22"/>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2" name="Freeform 139">
              <a:extLst>
                <a:ext uri="{FF2B5EF4-FFF2-40B4-BE49-F238E27FC236}">
                  <a16:creationId xmlns:a16="http://schemas.microsoft.com/office/drawing/2014/main" id="{706F0188-958B-2B4F-A252-ADABD86F7DF7}"/>
                </a:ext>
              </a:extLst>
            </p:cNvPr>
            <p:cNvSpPr>
              <a:spLocks/>
            </p:cNvSpPr>
            <p:nvPr/>
          </p:nvSpPr>
          <p:spPr bwMode="auto">
            <a:xfrm>
              <a:off x="3756" y="3208"/>
              <a:ext cx="97" cy="27"/>
            </a:xfrm>
            <a:custGeom>
              <a:avLst/>
              <a:gdLst>
                <a:gd name="T0" fmla="*/ 0 w 105"/>
                <a:gd name="T1" fmla="*/ 4 h 27"/>
                <a:gd name="T2" fmla="*/ 1 w 105"/>
                <a:gd name="T3" fmla="*/ 0 h 27"/>
                <a:gd name="T4" fmla="*/ 70 w 105"/>
                <a:gd name="T5" fmla="*/ 22 h 27"/>
                <a:gd name="T6" fmla="*/ 69 w 105"/>
                <a:gd name="T7" fmla="*/ 22 h 27"/>
                <a:gd name="T8" fmla="*/ 69 w 105"/>
                <a:gd name="T9" fmla="*/ 26 h 27"/>
                <a:gd name="T10" fmla="*/ 0 w 105"/>
                <a:gd name="T11" fmla="*/ 4 h 27"/>
                <a:gd name="T12" fmla="*/ 0 60000 65536"/>
                <a:gd name="T13" fmla="*/ 0 60000 65536"/>
                <a:gd name="T14" fmla="*/ 0 60000 65536"/>
                <a:gd name="T15" fmla="*/ 0 60000 65536"/>
                <a:gd name="T16" fmla="*/ 0 60000 65536"/>
                <a:gd name="T17" fmla="*/ 0 60000 65536"/>
                <a:gd name="T18" fmla="*/ 0 w 105"/>
                <a:gd name="T19" fmla="*/ 0 h 27"/>
                <a:gd name="T20" fmla="*/ 105 w 10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05" h="27">
                  <a:moveTo>
                    <a:pt x="0" y="4"/>
                  </a:moveTo>
                  <a:lnTo>
                    <a:pt x="1" y="0"/>
                  </a:lnTo>
                  <a:lnTo>
                    <a:pt x="104" y="22"/>
                  </a:lnTo>
                  <a:lnTo>
                    <a:pt x="103" y="22"/>
                  </a:lnTo>
                  <a:lnTo>
                    <a:pt x="103" y="26"/>
                  </a:lnTo>
                  <a:lnTo>
                    <a:pt x="0" y="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3" name="Freeform 140">
              <a:extLst>
                <a:ext uri="{FF2B5EF4-FFF2-40B4-BE49-F238E27FC236}">
                  <a16:creationId xmlns:a16="http://schemas.microsoft.com/office/drawing/2014/main" id="{AB5DA07F-21D1-A24D-9E79-B5F147FB1DAF}"/>
                </a:ext>
              </a:extLst>
            </p:cNvPr>
            <p:cNvSpPr>
              <a:spLocks/>
            </p:cNvSpPr>
            <p:nvPr/>
          </p:nvSpPr>
          <p:spPr bwMode="auto">
            <a:xfrm>
              <a:off x="3851" y="3225"/>
              <a:ext cx="97" cy="10"/>
            </a:xfrm>
            <a:custGeom>
              <a:avLst/>
              <a:gdLst>
                <a:gd name="T0" fmla="*/ 0 w 105"/>
                <a:gd name="T1" fmla="*/ 9 h 10"/>
                <a:gd name="T2" fmla="*/ 0 w 105"/>
                <a:gd name="T3" fmla="*/ 5 h 10"/>
                <a:gd name="T4" fmla="*/ 68 w 105"/>
                <a:gd name="T5" fmla="*/ 0 h 10"/>
                <a:gd name="T6" fmla="*/ 70 w 105"/>
                <a:gd name="T7" fmla="*/ 4 h 10"/>
                <a:gd name="T8" fmla="*/ 0 w 105"/>
                <a:gd name="T9" fmla="*/ 9 h 10"/>
                <a:gd name="T10" fmla="*/ 0 60000 65536"/>
                <a:gd name="T11" fmla="*/ 0 60000 65536"/>
                <a:gd name="T12" fmla="*/ 0 60000 65536"/>
                <a:gd name="T13" fmla="*/ 0 60000 65536"/>
                <a:gd name="T14" fmla="*/ 0 60000 65536"/>
                <a:gd name="T15" fmla="*/ 0 w 105"/>
                <a:gd name="T16" fmla="*/ 0 h 10"/>
                <a:gd name="T17" fmla="*/ 105 w 105"/>
                <a:gd name="T18" fmla="*/ 10 h 10"/>
              </a:gdLst>
              <a:ahLst/>
              <a:cxnLst>
                <a:cxn ang="T10">
                  <a:pos x="T0" y="T1"/>
                </a:cxn>
                <a:cxn ang="T11">
                  <a:pos x="T2" y="T3"/>
                </a:cxn>
                <a:cxn ang="T12">
                  <a:pos x="T4" y="T5"/>
                </a:cxn>
                <a:cxn ang="T13">
                  <a:pos x="T6" y="T7"/>
                </a:cxn>
                <a:cxn ang="T14">
                  <a:pos x="T8" y="T9"/>
                </a:cxn>
              </a:cxnLst>
              <a:rect l="T15" t="T16" r="T17" b="T18"/>
              <a:pathLst>
                <a:path w="105" h="10">
                  <a:moveTo>
                    <a:pt x="0" y="9"/>
                  </a:moveTo>
                  <a:lnTo>
                    <a:pt x="0" y="5"/>
                  </a:lnTo>
                  <a:lnTo>
                    <a:pt x="102" y="0"/>
                  </a:lnTo>
                  <a:lnTo>
                    <a:pt x="104" y="4"/>
                  </a:lnTo>
                  <a:lnTo>
                    <a:pt x="0" y="9"/>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4" name="Freeform 141">
              <a:extLst>
                <a:ext uri="{FF2B5EF4-FFF2-40B4-BE49-F238E27FC236}">
                  <a16:creationId xmlns:a16="http://schemas.microsoft.com/office/drawing/2014/main" id="{D289E43E-528E-374F-A319-8FDD97D10ABF}"/>
                </a:ext>
              </a:extLst>
            </p:cNvPr>
            <p:cNvSpPr>
              <a:spLocks/>
            </p:cNvSpPr>
            <p:nvPr/>
          </p:nvSpPr>
          <p:spPr bwMode="auto">
            <a:xfrm>
              <a:off x="3945" y="3183"/>
              <a:ext cx="99" cy="47"/>
            </a:xfrm>
            <a:custGeom>
              <a:avLst/>
              <a:gdLst>
                <a:gd name="T0" fmla="*/ 2 w 107"/>
                <a:gd name="T1" fmla="*/ 46 h 47"/>
                <a:gd name="T2" fmla="*/ 0 w 107"/>
                <a:gd name="T3" fmla="*/ 42 h 47"/>
                <a:gd name="T4" fmla="*/ 68 w 107"/>
                <a:gd name="T5" fmla="*/ 1 h 47"/>
                <a:gd name="T6" fmla="*/ 70 w 107"/>
                <a:gd name="T7" fmla="*/ 0 h 47"/>
                <a:gd name="T8" fmla="*/ 70 w 107"/>
                <a:gd name="T9" fmla="*/ 4 h 47"/>
                <a:gd name="T10" fmla="*/ 72 w 107"/>
                <a:gd name="T11" fmla="*/ 4 h 47"/>
                <a:gd name="T12" fmla="*/ 2 w 107"/>
                <a:gd name="T13" fmla="*/ 46 h 47"/>
                <a:gd name="T14" fmla="*/ 0 60000 65536"/>
                <a:gd name="T15" fmla="*/ 0 60000 65536"/>
                <a:gd name="T16" fmla="*/ 0 60000 65536"/>
                <a:gd name="T17" fmla="*/ 0 60000 65536"/>
                <a:gd name="T18" fmla="*/ 0 60000 65536"/>
                <a:gd name="T19" fmla="*/ 0 60000 65536"/>
                <a:gd name="T20" fmla="*/ 0 60000 65536"/>
                <a:gd name="T21" fmla="*/ 0 w 107"/>
                <a:gd name="T22" fmla="*/ 0 h 47"/>
                <a:gd name="T23" fmla="*/ 107 w 10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47">
                  <a:moveTo>
                    <a:pt x="2" y="46"/>
                  </a:moveTo>
                  <a:lnTo>
                    <a:pt x="0" y="42"/>
                  </a:lnTo>
                  <a:lnTo>
                    <a:pt x="102" y="1"/>
                  </a:lnTo>
                  <a:lnTo>
                    <a:pt x="104" y="0"/>
                  </a:lnTo>
                  <a:lnTo>
                    <a:pt x="104" y="4"/>
                  </a:lnTo>
                  <a:lnTo>
                    <a:pt x="106" y="4"/>
                  </a:lnTo>
                  <a:lnTo>
                    <a:pt x="2" y="4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5" name="Freeform 142">
              <a:extLst>
                <a:ext uri="{FF2B5EF4-FFF2-40B4-BE49-F238E27FC236}">
                  <a16:creationId xmlns:a16="http://schemas.microsoft.com/office/drawing/2014/main" id="{7FA3DF6F-2155-844E-A9A6-08E464ABD2B9}"/>
                </a:ext>
              </a:extLst>
            </p:cNvPr>
            <p:cNvSpPr>
              <a:spLocks/>
            </p:cNvSpPr>
            <p:nvPr/>
          </p:nvSpPr>
          <p:spPr bwMode="auto">
            <a:xfrm>
              <a:off x="4041" y="3152"/>
              <a:ext cx="98" cy="36"/>
            </a:xfrm>
            <a:custGeom>
              <a:avLst/>
              <a:gdLst>
                <a:gd name="T0" fmla="*/ 0 w 106"/>
                <a:gd name="T1" fmla="*/ 35 h 36"/>
                <a:gd name="T2" fmla="*/ 0 w 106"/>
                <a:gd name="T3" fmla="*/ 31 h 36"/>
                <a:gd name="T4" fmla="*/ 70 w 106"/>
                <a:gd name="T5" fmla="*/ 0 h 36"/>
                <a:gd name="T6" fmla="*/ 71 w 106"/>
                <a:gd name="T7" fmla="*/ 1 h 36"/>
                <a:gd name="T8" fmla="*/ 68 w 106"/>
                <a:gd name="T9" fmla="*/ 3 h 36"/>
                <a:gd name="T10" fmla="*/ 68 w 106"/>
                <a:gd name="T11" fmla="*/ 4 h 36"/>
                <a:gd name="T12" fmla="*/ 0 w 106"/>
                <a:gd name="T13" fmla="*/ 35 h 36"/>
                <a:gd name="T14" fmla="*/ 0 60000 65536"/>
                <a:gd name="T15" fmla="*/ 0 60000 65536"/>
                <a:gd name="T16" fmla="*/ 0 60000 65536"/>
                <a:gd name="T17" fmla="*/ 0 60000 65536"/>
                <a:gd name="T18" fmla="*/ 0 60000 65536"/>
                <a:gd name="T19" fmla="*/ 0 60000 65536"/>
                <a:gd name="T20" fmla="*/ 0 60000 65536"/>
                <a:gd name="T21" fmla="*/ 0 w 106"/>
                <a:gd name="T22" fmla="*/ 0 h 36"/>
                <a:gd name="T23" fmla="*/ 106 w 106"/>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36">
                  <a:moveTo>
                    <a:pt x="0" y="35"/>
                  </a:moveTo>
                  <a:lnTo>
                    <a:pt x="0" y="31"/>
                  </a:lnTo>
                  <a:lnTo>
                    <a:pt x="104" y="0"/>
                  </a:lnTo>
                  <a:lnTo>
                    <a:pt x="105" y="1"/>
                  </a:lnTo>
                  <a:lnTo>
                    <a:pt x="102" y="3"/>
                  </a:lnTo>
                  <a:lnTo>
                    <a:pt x="102" y="4"/>
                  </a:lnTo>
                  <a:lnTo>
                    <a:pt x="0" y="35"/>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6" name="Freeform 143">
              <a:extLst>
                <a:ext uri="{FF2B5EF4-FFF2-40B4-BE49-F238E27FC236}">
                  <a16:creationId xmlns:a16="http://schemas.microsoft.com/office/drawing/2014/main" id="{DEDC33C4-3884-2946-ADF5-D81CEB4B81E1}"/>
                </a:ext>
              </a:extLst>
            </p:cNvPr>
            <p:cNvSpPr>
              <a:spLocks/>
            </p:cNvSpPr>
            <p:nvPr/>
          </p:nvSpPr>
          <p:spPr bwMode="auto">
            <a:xfrm>
              <a:off x="4135" y="3153"/>
              <a:ext cx="97" cy="155"/>
            </a:xfrm>
            <a:custGeom>
              <a:avLst/>
              <a:gdLst>
                <a:gd name="T0" fmla="*/ 0 w 105"/>
                <a:gd name="T1" fmla="*/ 2 h 155"/>
                <a:gd name="T2" fmla="*/ 3 w 105"/>
                <a:gd name="T3" fmla="*/ 0 h 155"/>
                <a:gd name="T4" fmla="*/ 70 w 105"/>
                <a:gd name="T5" fmla="*/ 149 h 155"/>
                <a:gd name="T6" fmla="*/ 69 w 105"/>
                <a:gd name="T7" fmla="*/ 150 h 155"/>
                <a:gd name="T8" fmla="*/ 70 w 105"/>
                <a:gd name="T9" fmla="*/ 153 h 155"/>
                <a:gd name="T10" fmla="*/ 69 w 105"/>
                <a:gd name="T11" fmla="*/ 154 h 155"/>
                <a:gd name="T12" fmla="*/ 0 w 105"/>
                <a:gd name="T13" fmla="*/ 2 h 155"/>
                <a:gd name="T14" fmla="*/ 0 60000 65536"/>
                <a:gd name="T15" fmla="*/ 0 60000 65536"/>
                <a:gd name="T16" fmla="*/ 0 60000 65536"/>
                <a:gd name="T17" fmla="*/ 0 60000 65536"/>
                <a:gd name="T18" fmla="*/ 0 60000 65536"/>
                <a:gd name="T19" fmla="*/ 0 60000 65536"/>
                <a:gd name="T20" fmla="*/ 0 60000 65536"/>
                <a:gd name="T21" fmla="*/ 0 w 105"/>
                <a:gd name="T22" fmla="*/ 0 h 155"/>
                <a:gd name="T23" fmla="*/ 105 w 105"/>
                <a:gd name="T24" fmla="*/ 155 h 1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155">
                  <a:moveTo>
                    <a:pt x="0" y="2"/>
                  </a:moveTo>
                  <a:lnTo>
                    <a:pt x="3" y="0"/>
                  </a:lnTo>
                  <a:lnTo>
                    <a:pt x="104" y="149"/>
                  </a:lnTo>
                  <a:lnTo>
                    <a:pt x="103" y="150"/>
                  </a:lnTo>
                  <a:lnTo>
                    <a:pt x="104" y="153"/>
                  </a:lnTo>
                  <a:lnTo>
                    <a:pt x="103" y="154"/>
                  </a:lnTo>
                  <a:lnTo>
                    <a:pt x="0" y="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7" name="Freeform 144">
              <a:extLst>
                <a:ext uri="{FF2B5EF4-FFF2-40B4-BE49-F238E27FC236}">
                  <a16:creationId xmlns:a16="http://schemas.microsoft.com/office/drawing/2014/main" id="{1F209D53-08B9-694F-8D19-39BC726FEEEC}"/>
                </a:ext>
              </a:extLst>
            </p:cNvPr>
            <p:cNvSpPr>
              <a:spLocks/>
            </p:cNvSpPr>
            <p:nvPr/>
          </p:nvSpPr>
          <p:spPr bwMode="auto">
            <a:xfrm>
              <a:off x="4230" y="3264"/>
              <a:ext cx="97" cy="43"/>
            </a:xfrm>
            <a:custGeom>
              <a:avLst/>
              <a:gdLst>
                <a:gd name="T0" fmla="*/ 1 w 105"/>
                <a:gd name="T1" fmla="*/ 42 h 43"/>
                <a:gd name="T2" fmla="*/ 0 w 105"/>
                <a:gd name="T3" fmla="*/ 39 h 43"/>
                <a:gd name="T4" fmla="*/ 69 w 105"/>
                <a:gd name="T5" fmla="*/ 0 h 43"/>
                <a:gd name="T6" fmla="*/ 70 w 105"/>
                <a:gd name="T7" fmla="*/ 4 h 43"/>
                <a:gd name="T8" fmla="*/ 1 w 105"/>
                <a:gd name="T9" fmla="*/ 42 h 43"/>
                <a:gd name="T10" fmla="*/ 0 60000 65536"/>
                <a:gd name="T11" fmla="*/ 0 60000 65536"/>
                <a:gd name="T12" fmla="*/ 0 60000 65536"/>
                <a:gd name="T13" fmla="*/ 0 60000 65536"/>
                <a:gd name="T14" fmla="*/ 0 60000 65536"/>
                <a:gd name="T15" fmla="*/ 0 w 105"/>
                <a:gd name="T16" fmla="*/ 0 h 43"/>
                <a:gd name="T17" fmla="*/ 105 w 105"/>
                <a:gd name="T18" fmla="*/ 43 h 43"/>
              </a:gdLst>
              <a:ahLst/>
              <a:cxnLst>
                <a:cxn ang="T10">
                  <a:pos x="T0" y="T1"/>
                </a:cxn>
                <a:cxn ang="T11">
                  <a:pos x="T2" y="T3"/>
                </a:cxn>
                <a:cxn ang="T12">
                  <a:pos x="T4" y="T5"/>
                </a:cxn>
                <a:cxn ang="T13">
                  <a:pos x="T6" y="T7"/>
                </a:cxn>
                <a:cxn ang="T14">
                  <a:pos x="T8" y="T9"/>
                </a:cxn>
              </a:cxnLst>
              <a:rect l="T15" t="T16" r="T17" b="T18"/>
              <a:pathLst>
                <a:path w="105" h="43">
                  <a:moveTo>
                    <a:pt x="1" y="42"/>
                  </a:moveTo>
                  <a:lnTo>
                    <a:pt x="0" y="39"/>
                  </a:lnTo>
                  <a:lnTo>
                    <a:pt x="103" y="0"/>
                  </a:lnTo>
                  <a:lnTo>
                    <a:pt x="104" y="4"/>
                  </a:lnTo>
                  <a:lnTo>
                    <a:pt x="1" y="4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8" name="Freeform 145">
              <a:extLst>
                <a:ext uri="{FF2B5EF4-FFF2-40B4-BE49-F238E27FC236}">
                  <a16:creationId xmlns:a16="http://schemas.microsoft.com/office/drawing/2014/main" id="{2DACBA2D-0D3B-F04E-9053-001B3B6E1C90}"/>
                </a:ext>
              </a:extLst>
            </p:cNvPr>
            <p:cNvSpPr>
              <a:spLocks/>
            </p:cNvSpPr>
            <p:nvPr/>
          </p:nvSpPr>
          <p:spPr bwMode="auto">
            <a:xfrm>
              <a:off x="4325" y="3242"/>
              <a:ext cx="97" cy="27"/>
            </a:xfrm>
            <a:custGeom>
              <a:avLst/>
              <a:gdLst>
                <a:gd name="T0" fmla="*/ 1 w 105"/>
                <a:gd name="T1" fmla="*/ 26 h 27"/>
                <a:gd name="T2" fmla="*/ 0 w 105"/>
                <a:gd name="T3" fmla="*/ 22 h 27"/>
                <a:gd name="T4" fmla="*/ 69 w 105"/>
                <a:gd name="T5" fmla="*/ 0 h 27"/>
                <a:gd name="T6" fmla="*/ 70 w 105"/>
                <a:gd name="T7" fmla="*/ 3 h 27"/>
                <a:gd name="T8" fmla="*/ 69 w 105"/>
                <a:gd name="T9" fmla="*/ 3 h 27"/>
                <a:gd name="T10" fmla="*/ 1 w 105"/>
                <a:gd name="T11" fmla="*/ 26 h 27"/>
                <a:gd name="T12" fmla="*/ 0 60000 65536"/>
                <a:gd name="T13" fmla="*/ 0 60000 65536"/>
                <a:gd name="T14" fmla="*/ 0 60000 65536"/>
                <a:gd name="T15" fmla="*/ 0 60000 65536"/>
                <a:gd name="T16" fmla="*/ 0 60000 65536"/>
                <a:gd name="T17" fmla="*/ 0 60000 65536"/>
                <a:gd name="T18" fmla="*/ 0 w 105"/>
                <a:gd name="T19" fmla="*/ 0 h 27"/>
                <a:gd name="T20" fmla="*/ 105 w 10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05" h="27">
                  <a:moveTo>
                    <a:pt x="1" y="26"/>
                  </a:moveTo>
                  <a:lnTo>
                    <a:pt x="0" y="22"/>
                  </a:lnTo>
                  <a:lnTo>
                    <a:pt x="103" y="0"/>
                  </a:lnTo>
                  <a:lnTo>
                    <a:pt x="104" y="3"/>
                  </a:lnTo>
                  <a:lnTo>
                    <a:pt x="103" y="3"/>
                  </a:lnTo>
                  <a:lnTo>
                    <a:pt x="1" y="26"/>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49" name="Freeform 146">
              <a:extLst>
                <a:ext uri="{FF2B5EF4-FFF2-40B4-BE49-F238E27FC236}">
                  <a16:creationId xmlns:a16="http://schemas.microsoft.com/office/drawing/2014/main" id="{F9E2F02F-1AA6-A842-A032-644F9F7A54E3}"/>
                </a:ext>
              </a:extLst>
            </p:cNvPr>
            <p:cNvSpPr>
              <a:spLocks/>
            </p:cNvSpPr>
            <p:nvPr/>
          </p:nvSpPr>
          <p:spPr bwMode="auto">
            <a:xfrm>
              <a:off x="4420" y="3183"/>
              <a:ext cx="96" cy="63"/>
            </a:xfrm>
            <a:custGeom>
              <a:avLst/>
              <a:gdLst>
                <a:gd name="T0" fmla="*/ 1 w 104"/>
                <a:gd name="T1" fmla="*/ 62 h 63"/>
                <a:gd name="T2" fmla="*/ 0 w 104"/>
                <a:gd name="T3" fmla="*/ 59 h 63"/>
                <a:gd name="T4" fmla="*/ 69 w 104"/>
                <a:gd name="T5" fmla="*/ 0 h 63"/>
                <a:gd name="T6" fmla="*/ 69 w 104"/>
                <a:gd name="T7" fmla="*/ 3 h 63"/>
                <a:gd name="T8" fmla="*/ 1 w 104"/>
                <a:gd name="T9" fmla="*/ 62 h 63"/>
                <a:gd name="T10" fmla="*/ 0 60000 65536"/>
                <a:gd name="T11" fmla="*/ 0 60000 65536"/>
                <a:gd name="T12" fmla="*/ 0 60000 65536"/>
                <a:gd name="T13" fmla="*/ 0 60000 65536"/>
                <a:gd name="T14" fmla="*/ 0 60000 65536"/>
                <a:gd name="T15" fmla="*/ 0 w 104"/>
                <a:gd name="T16" fmla="*/ 0 h 63"/>
                <a:gd name="T17" fmla="*/ 104 w 104"/>
                <a:gd name="T18" fmla="*/ 63 h 63"/>
              </a:gdLst>
              <a:ahLst/>
              <a:cxnLst>
                <a:cxn ang="T10">
                  <a:pos x="T0" y="T1"/>
                </a:cxn>
                <a:cxn ang="T11">
                  <a:pos x="T2" y="T3"/>
                </a:cxn>
                <a:cxn ang="T12">
                  <a:pos x="T4" y="T5"/>
                </a:cxn>
                <a:cxn ang="T13">
                  <a:pos x="T6" y="T7"/>
                </a:cxn>
                <a:cxn ang="T14">
                  <a:pos x="T8" y="T9"/>
                </a:cxn>
              </a:cxnLst>
              <a:rect l="T15" t="T16" r="T17" b="T18"/>
              <a:pathLst>
                <a:path w="104" h="63">
                  <a:moveTo>
                    <a:pt x="1" y="62"/>
                  </a:moveTo>
                  <a:lnTo>
                    <a:pt x="0" y="59"/>
                  </a:lnTo>
                  <a:lnTo>
                    <a:pt x="103" y="0"/>
                  </a:lnTo>
                  <a:lnTo>
                    <a:pt x="103" y="3"/>
                  </a:lnTo>
                  <a:lnTo>
                    <a:pt x="1" y="62"/>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0" name="Freeform 147">
              <a:extLst>
                <a:ext uri="{FF2B5EF4-FFF2-40B4-BE49-F238E27FC236}">
                  <a16:creationId xmlns:a16="http://schemas.microsoft.com/office/drawing/2014/main" id="{8977E2D8-6428-3544-9825-6B4310D95E2E}"/>
                </a:ext>
              </a:extLst>
            </p:cNvPr>
            <p:cNvSpPr>
              <a:spLocks/>
            </p:cNvSpPr>
            <p:nvPr/>
          </p:nvSpPr>
          <p:spPr bwMode="auto">
            <a:xfrm>
              <a:off x="4515" y="3183"/>
              <a:ext cx="97" cy="29"/>
            </a:xfrm>
            <a:custGeom>
              <a:avLst/>
              <a:gdLst>
                <a:gd name="T0" fmla="*/ 0 w 105"/>
                <a:gd name="T1" fmla="*/ 3 h 29"/>
                <a:gd name="T2" fmla="*/ 0 w 105"/>
                <a:gd name="T3" fmla="*/ 0 h 29"/>
                <a:gd name="T4" fmla="*/ 69 w 105"/>
                <a:gd name="T5" fmla="*/ 24 h 29"/>
                <a:gd name="T6" fmla="*/ 68 w 105"/>
                <a:gd name="T7" fmla="*/ 25 h 29"/>
                <a:gd name="T8" fmla="*/ 70 w 105"/>
                <a:gd name="T9" fmla="*/ 28 h 29"/>
                <a:gd name="T10" fmla="*/ 69 w 105"/>
                <a:gd name="T11" fmla="*/ 28 h 29"/>
                <a:gd name="T12" fmla="*/ 0 w 105"/>
                <a:gd name="T13" fmla="*/ 3 h 29"/>
                <a:gd name="T14" fmla="*/ 0 60000 65536"/>
                <a:gd name="T15" fmla="*/ 0 60000 65536"/>
                <a:gd name="T16" fmla="*/ 0 60000 65536"/>
                <a:gd name="T17" fmla="*/ 0 60000 65536"/>
                <a:gd name="T18" fmla="*/ 0 60000 65536"/>
                <a:gd name="T19" fmla="*/ 0 60000 65536"/>
                <a:gd name="T20" fmla="*/ 0 60000 65536"/>
                <a:gd name="T21" fmla="*/ 0 w 105"/>
                <a:gd name="T22" fmla="*/ 0 h 29"/>
                <a:gd name="T23" fmla="*/ 105 w 10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9">
                  <a:moveTo>
                    <a:pt x="0" y="3"/>
                  </a:moveTo>
                  <a:lnTo>
                    <a:pt x="0" y="0"/>
                  </a:lnTo>
                  <a:lnTo>
                    <a:pt x="103" y="24"/>
                  </a:lnTo>
                  <a:lnTo>
                    <a:pt x="102" y="25"/>
                  </a:lnTo>
                  <a:lnTo>
                    <a:pt x="104" y="28"/>
                  </a:lnTo>
                  <a:lnTo>
                    <a:pt x="103" y="28"/>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1" name="Freeform 148">
              <a:extLst>
                <a:ext uri="{FF2B5EF4-FFF2-40B4-BE49-F238E27FC236}">
                  <a16:creationId xmlns:a16="http://schemas.microsoft.com/office/drawing/2014/main" id="{C0E575BD-DAEC-7A4D-9FF4-F20A38A035A3}"/>
                </a:ext>
              </a:extLst>
            </p:cNvPr>
            <p:cNvSpPr>
              <a:spLocks/>
            </p:cNvSpPr>
            <p:nvPr/>
          </p:nvSpPr>
          <p:spPr bwMode="auto">
            <a:xfrm>
              <a:off x="4610" y="3137"/>
              <a:ext cx="97" cy="75"/>
            </a:xfrm>
            <a:custGeom>
              <a:avLst/>
              <a:gdLst>
                <a:gd name="T0" fmla="*/ 2 w 105"/>
                <a:gd name="T1" fmla="*/ 74 h 75"/>
                <a:gd name="T2" fmla="*/ 0 w 105"/>
                <a:gd name="T3" fmla="*/ 71 h 75"/>
                <a:gd name="T4" fmla="*/ 69 w 105"/>
                <a:gd name="T5" fmla="*/ 0 h 75"/>
                <a:gd name="T6" fmla="*/ 70 w 105"/>
                <a:gd name="T7" fmla="*/ 0 h 75"/>
                <a:gd name="T8" fmla="*/ 69 w 105"/>
                <a:gd name="T9" fmla="*/ 3 h 75"/>
                <a:gd name="T10" fmla="*/ 70 w 105"/>
                <a:gd name="T11" fmla="*/ 3 h 75"/>
                <a:gd name="T12" fmla="*/ 2 w 105"/>
                <a:gd name="T13" fmla="*/ 74 h 75"/>
                <a:gd name="T14" fmla="*/ 0 60000 65536"/>
                <a:gd name="T15" fmla="*/ 0 60000 65536"/>
                <a:gd name="T16" fmla="*/ 0 60000 65536"/>
                <a:gd name="T17" fmla="*/ 0 60000 65536"/>
                <a:gd name="T18" fmla="*/ 0 60000 65536"/>
                <a:gd name="T19" fmla="*/ 0 60000 65536"/>
                <a:gd name="T20" fmla="*/ 0 60000 65536"/>
                <a:gd name="T21" fmla="*/ 0 w 105"/>
                <a:gd name="T22" fmla="*/ 0 h 75"/>
                <a:gd name="T23" fmla="*/ 105 w 105"/>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75">
                  <a:moveTo>
                    <a:pt x="2" y="74"/>
                  </a:moveTo>
                  <a:lnTo>
                    <a:pt x="0" y="71"/>
                  </a:lnTo>
                  <a:lnTo>
                    <a:pt x="103" y="0"/>
                  </a:lnTo>
                  <a:lnTo>
                    <a:pt x="104" y="0"/>
                  </a:lnTo>
                  <a:lnTo>
                    <a:pt x="103" y="3"/>
                  </a:lnTo>
                  <a:lnTo>
                    <a:pt x="104" y="3"/>
                  </a:lnTo>
                  <a:lnTo>
                    <a:pt x="2" y="74"/>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2" name="Freeform 149">
              <a:extLst>
                <a:ext uri="{FF2B5EF4-FFF2-40B4-BE49-F238E27FC236}">
                  <a16:creationId xmlns:a16="http://schemas.microsoft.com/office/drawing/2014/main" id="{1335B665-A56C-A042-AE4A-86DFD45AEACF}"/>
                </a:ext>
              </a:extLst>
            </p:cNvPr>
            <p:cNvSpPr>
              <a:spLocks/>
            </p:cNvSpPr>
            <p:nvPr/>
          </p:nvSpPr>
          <p:spPr bwMode="auto">
            <a:xfrm>
              <a:off x="4705" y="3137"/>
              <a:ext cx="97" cy="32"/>
            </a:xfrm>
            <a:custGeom>
              <a:avLst/>
              <a:gdLst>
                <a:gd name="T0" fmla="*/ 0 w 105"/>
                <a:gd name="T1" fmla="*/ 3 h 32"/>
                <a:gd name="T2" fmla="*/ 1 w 105"/>
                <a:gd name="T3" fmla="*/ 0 h 32"/>
                <a:gd name="T4" fmla="*/ 70 w 105"/>
                <a:gd name="T5" fmla="*/ 28 h 32"/>
                <a:gd name="T6" fmla="*/ 69 w 105"/>
                <a:gd name="T7" fmla="*/ 31 h 32"/>
                <a:gd name="T8" fmla="*/ 0 w 105"/>
                <a:gd name="T9" fmla="*/ 3 h 32"/>
                <a:gd name="T10" fmla="*/ 0 60000 65536"/>
                <a:gd name="T11" fmla="*/ 0 60000 65536"/>
                <a:gd name="T12" fmla="*/ 0 60000 65536"/>
                <a:gd name="T13" fmla="*/ 0 60000 65536"/>
                <a:gd name="T14" fmla="*/ 0 60000 65536"/>
                <a:gd name="T15" fmla="*/ 0 w 105"/>
                <a:gd name="T16" fmla="*/ 0 h 32"/>
                <a:gd name="T17" fmla="*/ 105 w 105"/>
                <a:gd name="T18" fmla="*/ 32 h 32"/>
              </a:gdLst>
              <a:ahLst/>
              <a:cxnLst>
                <a:cxn ang="T10">
                  <a:pos x="T0" y="T1"/>
                </a:cxn>
                <a:cxn ang="T11">
                  <a:pos x="T2" y="T3"/>
                </a:cxn>
                <a:cxn ang="T12">
                  <a:pos x="T4" y="T5"/>
                </a:cxn>
                <a:cxn ang="T13">
                  <a:pos x="T6" y="T7"/>
                </a:cxn>
                <a:cxn ang="T14">
                  <a:pos x="T8" y="T9"/>
                </a:cxn>
              </a:cxnLst>
              <a:rect l="T15" t="T16" r="T17" b="T18"/>
              <a:pathLst>
                <a:path w="105" h="32">
                  <a:moveTo>
                    <a:pt x="0" y="3"/>
                  </a:moveTo>
                  <a:lnTo>
                    <a:pt x="1" y="0"/>
                  </a:lnTo>
                  <a:lnTo>
                    <a:pt x="104" y="28"/>
                  </a:lnTo>
                  <a:lnTo>
                    <a:pt x="103" y="31"/>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3" name="Freeform 150">
              <a:extLst>
                <a:ext uri="{FF2B5EF4-FFF2-40B4-BE49-F238E27FC236}">
                  <a16:creationId xmlns:a16="http://schemas.microsoft.com/office/drawing/2014/main" id="{F500E576-1558-E247-AC20-F11486FAC4C4}"/>
                </a:ext>
              </a:extLst>
            </p:cNvPr>
            <p:cNvSpPr>
              <a:spLocks/>
            </p:cNvSpPr>
            <p:nvPr/>
          </p:nvSpPr>
          <p:spPr bwMode="auto">
            <a:xfrm>
              <a:off x="4800" y="3165"/>
              <a:ext cx="97" cy="40"/>
            </a:xfrm>
            <a:custGeom>
              <a:avLst/>
              <a:gdLst>
                <a:gd name="T0" fmla="*/ 0 w 105"/>
                <a:gd name="T1" fmla="*/ 3 h 40"/>
                <a:gd name="T2" fmla="*/ 1 w 105"/>
                <a:gd name="T3" fmla="*/ 0 h 40"/>
                <a:gd name="T4" fmla="*/ 70 w 105"/>
                <a:gd name="T5" fmla="*/ 36 h 40"/>
                <a:gd name="T6" fmla="*/ 69 w 105"/>
                <a:gd name="T7" fmla="*/ 36 h 40"/>
                <a:gd name="T8" fmla="*/ 69 w 105"/>
                <a:gd name="T9" fmla="*/ 39 h 40"/>
                <a:gd name="T10" fmla="*/ 0 w 105"/>
                <a:gd name="T11" fmla="*/ 3 h 40"/>
                <a:gd name="T12" fmla="*/ 0 60000 65536"/>
                <a:gd name="T13" fmla="*/ 0 60000 65536"/>
                <a:gd name="T14" fmla="*/ 0 60000 65536"/>
                <a:gd name="T15" fmla="*/ 0 60000 65536"/>
                <a:gd name="T16" fmla="*/ 0 60000 65536"/>
                <a:gd name="T17" fmla="*/ 0 60000 65536"/>
                <a:gd name="T18" fmla="*/ 0 w 105"/>
                <a:gd name="T19" fmla="*/ 0 h 40"/>
                <a:gd name="T20" fmla="*/ 105 w 105"/>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05" h="40">
                  <a:moveTo>
                    <a:pt x="0" y="3"/>
                  </a:moveTo>
                  <a:lnTo>
                    <a:pt x="1" y="0"/>
                  </a:lnTo>
                  <a:lnTo>
                    <a:pt x="104" y="36"/>
                  </a:lnTo>
                  <a:lnTo>
                    <a:pt x="103" y="36"/>
                  </a:lnTo>
                  <a:lnTo>
                    <a:pt x="103" y="39"/>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4" name="Freeform 151">
              <a:extLst>
                <a:ext uri="{FF2B5EF4-FFF2-40B4-BE49-F238E27FC236}">
                  <a16:creationId xmlns:a16="http://schemas.microsoft.com/office/drawing/2014/main" id="{EBABFB76-9E6A-F749-BDEB-0105C2C51BF2}"/>
                </a:ext>
              </a:extLst>
            </p:cNvPr>
            <p:cNvSpPr>
              <a:spLocks/>
            </p:cNvSpPr>
            <p:nvPr/>
          </p:nvSpPr>
          <p:spPr bwMode="auto">
            <a:xfrm>
              <a:off x="4895" y="3201"/>
              <a:ext cx="96" cy="14"/>
            </a:xfrm>
            <a:custGeom>
              <a:avLst/>
              <a:gdLst>
                <a:gd name="T0" fmla="*/ 0 w 104"/>
                <a:gd name="T1" fmla="*/ 3 h 14"/>
                <a:gd name="T2" fmla="*/ 0 w 104"/>
                <a:gd name="T3" fmla="*/ 0 h 14"/>
                <a:gd name="T4" fmla="*/ 69 w 104"/>
                <a:gd name="T5" fmla="*/ 10 h 14"/>
                <a:gd name="T6" fmla="*/ 69 w 104"/>
                <a:gd name="T7" fmla="*/ 13 h 14"/>
                <a:gd name="T8" fmla="*/ 0 w 104"/>
                <a:gd name="T9" fmla="*/ 3 h 14"/>
                <a:gd name="T10" fmla="*/ 0 60000 65536"/>
                <a:gd name="T11" fmla="*/ 0 60000 65536"/>
                <a:gd name="T12" fmla="*/ 0 60000 65536"/>
                <a:gd name="T13" fmla="*/ 0 60000 65536"/>
                <a:gd name="T14" fmla="*/ 0 60000 65536"/>
                <a:gd name="T15" fmla="*/ 0 w 104"/>
                <a:gd name="T16" fmla="*/ 0 h 14"/>
                <a:gd name="T17" fmla="*/ 104 w 104"/>
                <a:gd name="T18" fmla="*/ 14 h 14"/>
              </a:gdLst>
              <a:ahLst/>
              <a:cxnLst>
                <a:cxn ang="T10">
                  <a:pos x="T0" y="T1"/>
                </a:cxn>
                <a:cxn ang="T11">
                  <a:pos x="T2" y="T3"/>
                </a:cxn>
                <a:cxn ang="T12">
                  <a:pos x="T4" y="T5"/>
                </a:cxn>
                <a:cxn ang="T13">
                  <a:pos x="T6" y="T7"/>
                </a:cxn>
                <a:cxn ang="T14">
                  <a:pos x="T8" y="T9"/>
                </a:cxn>
              </a:cxnLst>
              <a:rect l="T15" t="T16" r="T17" b="T18"/>
              <a:pathLst>
                <a:path w="104" h="14">
                  <a:moveTo>
                    <a:pt x="0" y="3"/>
                  </a:moveTo>
                  <a:lnTo>
                    <a:pt x="0" y="0"/>
                  </a:lnTo>
                  <a:lnTo>
                    <a:pt x="103" y="10"/>
                  </a:lnTo>
                  <a:lnTo>
                    <a:pt x="103" y="13"/>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5" name="Freeform 152">
              <a:extLst>
                <a:ext uri="{FF2B5EF4-FFF2-40B4-BE49-F238E27FC236}">
                  <a16:creationId xmlns:a16="http://schemas.microsoft.com/office/drawing/2014/main" id="{6BB512C2-3160-7A40-A667-E6A65F30AF3D}"/>
                </a:ext>
              </a:extLst>
            </p:cNvPr>
            <p:cNvSpPr>
              <a:spLocks/>
            </p:cNvSpPr>
            <p:nvPr/>
          </p:nvSpPr>
          <p:spPr bwMode="auto">
            <a:xfrm>
              <a:off x="4990" y="3211"/>
              <a:ext cx="91" cy="18"/>
            </a:xfrm>
            <a:custGeom>
              <a:avLst/>
              <a:gdLst>
                <a:gd name="T0" fmla="*/ 0 w 99"/>
                <a:gd name="T1" fmla="*/ 3 h 18"/>
                <a:gd name="T2" fmla="*/ 0 w 99"/>
                <a:gd name="T3" fmla="*/ 0 h 18"/>
                <a:gd name="T4" fmla="*/ 64 w 99"/>
                <a:gd name="T5" fmla="*/ 14 h 18"/>
                <a:gd name="T6" fmla="*/ 64 w 99"/>
                <a:gd name="T7" fmla="*/ 16 h 18"/>
                <a:gd name="T8" fmla="*/ 62 w 99"/>
                <a:gd name="T9" fmla="*/ 16 h 18"/>
                <a:gd name="T10" fmla="*/ 62 w 99"/>
                <a:gd name="T11" fmla="*/ 17 h 18"/>
                <a:gd name="T12" fmla="*/ 0 w 99"/>
                <a:gd name="T13" fmla="*/ 3 h 18"/>
                <a:gd name="T14" fmla="*/ 0 60000 65536"/>
                <a:gd name="T15" fmla="*/ 0 60000 65536"/>
                <a:gd name="T16" fmla="*/ 0 60000 65536"/>
                <a:gd name="T17" fmla="*/ 0 60000 65536"/>
                <a:gd name="T18" fmla="*/ 0 60000 65536"/>
                <a:gd name="T19" fmla="*/ 0 60000 65536"/>
                <a:gd name="T20" fmla="*/ 0 60000 65536"/>
                <a:gd name="T21" fmla="*/ 0 w 99"/>
                <a:gd name="T22" fmla="*/ 0 h 18"/>
                <a:gd name="T23" fmla="*/ 99 w 9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18">
                  <a:moveTo>
                    <a:pt x="0" y="3"/>
                  </a:moveTo>
                  <a:lnTo>
                    <a:pt x="0" y="0"/>
                  </a:lnTo>
                  <a:lnTo>
                    <a:pt x="98" y="14"/>
                  </a:lnTo>
                  <a:lnTo>
                    <a:pt x="98" y="16"/>
                  </a:lnTo>
                  <a:lnTo>
                    <a:pt x="94" y="16"/>
                  </a:lnTo>
                  <a:lnTo>
                    <a:pt x="94" y="17"/>
                  </a:lnTo>
                  <a:lnTo>
                    <a:pt x="0" y="3"/>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56" name="Rectangle 153">
              <a:extLst>
                <a:ext uri="{FF2B5EF4-FFF2-40B4-BE49-F238E27FC236}">
                  <a16:creationId xmlns:a16="http://schemas.microsoft.com/office/drawing/2014/main" id="{CFE435CB-5950-B249-B57D-07EC5D5C937F}"/>
                </a:ext>
              </a:extLst>
            </p:cNvPr>
            <p:cNvSpPr>
              <a:spLocks noChangeArrowheads="1"/>
            </p:cNvSpPr>
            <p:nvPr/>
          </p:nvSpPr>
          <p:spPr bwMode="auto">
            <a:xfrm>
              <a:off x="259" y="3367"/>
              <a:ext cx="242"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0</a:t>
              </a:r>
            </a:p>
          </p:txBody>
        </p:sp>
        <p:sp>
          <p:nvSpPr>
            <p:cNvPr id="157" name="Rectangle 154">
              <a:extLst>
                <a:ext uri="{FF2B5EF4-FFF2-40B4-BE49-F238E27FC236}">
                  <a16:creationId xmlns:a16="http://schemas.microsoft.com/office/drawing/2014/main" id="{16C1D363-5259-FA4A-B753-E7DDEF573DFC}"/>
                </a:ext>
              </a:extLst>
            </p:cNvPr>
            <p:cNvSpPr>
              <a:spLocks noChangeArrowheads="1"/>
            </p:cNvSpPr>
            <p:nvPr/>
          </p:nvSpPr>
          <p:spPr bwMode="auto">
            <a:xfrm>
              <a:off x="66" y="2863"/>
              <a:ext cx="475"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100</a:t>
              </a:r>
            </a:p>
          </p:txBody>
        </p:sp>
        <p:sp>
          <p:nvSpPr>
            <p:cNvPr id="158" name="Rectangle 155">
              <a:extLst>
                <a:ext uri="{FF2B5EF4-FFF2-40B4-BE49-F238E27FC236}">
                  <a16:creationId xmlns:a16="http://schemas.microsoft.com/office/drawing/2014/main" id="{62E765DF-CF94-4E4F-B8F5-CB99F7657168}"/>
                </a:ext>
              </a:extLst>
            </p:cNvPr>
            <p:cNvSpPr>
              <a:spLocks noChangeArrowheads="1"/>
            </p:cNvSpPr>
            <p:nvPr/>
          </p:nvSpPr>
          <p:spPr bwMode="auto">
            <a:xfrm>
              <a:off x="66" y="2338"/>
              <a:ext cx="475"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200</a:t>
              </a:r>
            </a:p>
          </p:txBody>
        </p:sp>
        <p:sp>
          <p:nvSpPr>
            <p:cNvPr id="159" name="Rectangle 156">
              <a:extLst>
                <a:ext uri="{FF2B5EF4-FFF2-40B4-BE49-F238E27FC236}">
                  <a16:creationId xmlns:a16="http://schemas.microsoft.com/office/drawing/2014/main" id="{950F334C-6E58-8F4A-8413-BF5E3AEAD270}"/>
                </a:ext>
              </a:extLst>
            </p:cNvPr>
            <p:cNvSpPr>
              <a:spLocks noChangeArrowheads="1"/>
            </p:cNvSpPr>
            <p:nvPr/>
          </p:nvSpPr>
          <p:spPr bwMode="auto">
            <a:xfrm>
              <a:off x="66" y="1803"/>
              <a:ext cx="475"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300</a:t>
              </a:r>
            </a:p>
          </p:txBody>
        </p:sp>
        <p:sp>
          <p:nvSpPr>
            <p:cNvPr id="160" name="Rectangle 157">
              <a:extLst>
                <a:ext uri="{FF2B5EF4-FFF2-40B4-BE49-F238E27FC236}">
                  <a16:creationId xmlns:a16="http://schemas.microsoft.com/office/drawing/2014/main" id="{07AF1176-24FF-D344-8142-484E739FC236}"/>
                </a:ext>
              </a:extLst>
            </p:cNvPr>
            <p:cNvSpPr>
              <a:spLocks noChangeArrowheads="1"/>
            </p:cNvSpPr>
            <p:nvPr/>
          </p:nvSpPr>
          <p:spPr bwMode="auto">
            <a:xfrm>
              <a:off x="66" y="1272"/>
              <a:ext cx="475"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400</a:t>
              </a:r>
            </a:p>
          </p:txBody>
        </p:sp>
        <p:sp>
          <p:nvSpPr>
            <p:cNvPr id="161" name="Rectangle 158">
              <a:extLst>
                <a:ext uri="{FF2B5EF4-FFF2-40B4-BE49-F238E27FC236}">
                  <a16:creationId xmlns:a16="http://schemas.microsoft.com/office/drawing/2014/main" id="{842816D4-371F-9246-836C-AC667F07BE93}"/>
                </a:ext>
              </a:extLst>
            </p:cNvPr>
            <p:cNvSpPr>
              <a:spLocks noChangeArrowheads="1"/>
            </p:cNvSpPr>
            <p:nvPr/>
          </p:nvSpPr>
          <p:spPr bwMode="auto">
            <a:xfrm>
              <a:off x="66" y="725"/>
              <a:ext cx="475" cy="306"/>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600" b="1"/>
                <a:t>500</a:t>
              </a:r>
            </a:p>
          </p:txBody>
        </p:sp>
        <p:sp>
          <p:nvSpPr>
            <p:cNvPr id="162" name="Rectangle 159">
              <a:extLst>
                <a:ext uri="{FF2B5EF4-FFF2-40B4-BE49-F238E27FC236}">
                  <a16:creationId xmlns:a16="http://schemas.microsoft.com/office/drawing/2014/main" id="{D638FEC2-173C-9844-9053-7EC49FCF0711}"/>
                </a:ext>
              </a:extLst>
            </p:cNvPr>
            <p:cNvSpPr>
              <a:spLocks noChangeArrowheads="1"/>
            </p:cNvSpPr>
            <p:nvPr/>
          </p:nvSpPr>
          <p:spPr bwMode="auto">
            <a:xfrm>
              <a:off x="565" y="720"/>
              <a:ext cx="469" cy="249"/>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000" b="1"/>
                <a:t>TWh</a:t>
              </a:r>
            </a:p>
          </p:txBody>
        </p:sp>
        <p:sp>
          <p:nvSpPr>
            <p:cNvPr id="163" name="Rectangle 160">
              <a:extLst>
                <a:ext uri="{FF2B5EF4-FFF2-40B4-BE49-F238E27FC236}">
                  <a16:creationId xmlns:a16="http://schemas.microsoft.com/office/drawing/2014/main" id="{64C97961-E0BC-F544-BC1E-A9DADB41D9E2}"/>
                </a:ext>
              </a:extLst>
            </p:cNvPr>
            <p:cNvSpPr>
              <a:spLocks noChangeArrowheads="1"/>
            </p:cNvSpPr>
            <p:nvPr/>
          </p:nvSpPr>
          <p:spPr bwMode="auto">
            <a:xfrm>
              <a:off x="252"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1950</a:t>
              </a:r>
            </a:p>
          </p:txBody>
        </p:sp>
        <p:sp>
          <p:nvSpPr>
            <p:cNvPr id="164" name="Rectangle 161">
              <a:extLst>
                <a:ext uri="{FF2B5EF4-FFF2-40B4-BE49-F238E27FC236}">
                  <a16:creationId xmlns:a16="http://schemas.microsoft.com/office/drawing/2014/main" id="{6853428E-1388-A145-A326-DE09D27A7075}"/>
                </a:ext>
              </a:extLst>
            </p:cNvPr>
            <p:cNvSpPr>
              <a:spLocks noChangeArrowheads="1"/>
            </p:cNvSpPr>
            <p:nvPr/>
          </p:nvSpPr>
          <p:spPr bwMode="auto">
            <a:xfrm>
              <a:off x="1231"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1960</a:t>
              </a:r>
            </a:p>
          </p:txBody>
        </p:sp>
        <p:sp>
          <p:nvSpPr>
            <p:cNvPr id="165" name="Rectangle 162">
              <a:extLst>
                <a:ext uri="{FF2B5EF4-FFF2-40B4-BE49-F238E27FC236}">
                  <a16:creationId xmlns:a16="http://schemas.microsoft.com/office/drawing/2014/main" id="{7F827A22-D15E-444E-B3CE-7F28B23AF40C}"/>
                </a:ext>
              </a:extLst>
            </p:cNvPr>
            <p:cNvSpPr>
              <a:spLocks noChangeArrowheads="1"/>
            </p:cNvSpPr>
            <p:nvPr/>
          </p:nvSpPr>
          <p:spPr bwMode="auto">
            <a:xfrm>
              <a:off x="2187"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1970</a:t>
              </a:r>
            </a:p>
          </p:txBody>
        </p:sp>
        <p:sp>
          <p:nvSpPr>
            <p:cNvPr id="166" name="Rectangle 163">
              <a:extLst>
                <a:ext uri="{FF2B5EF4-FFF2-40B4-BE49-F238E27FC236}">
                  <a16:creationId xmlns:a16="http://schemas.microsoft.com/office/drawing/2014/main" id="{019B88C0-0529-B848-BA53-01D97A4ED7B4}"/>
                </a:ext>
              </a:extLst>
            </p:cNvPr>
            <p:cNvSpPr>
              <a:spLocks noChangeArrowheads="1"/>
            </p:cNvSpPr>
            <p:nvPr/>
          </p:nvSpPr>
          <p:spPr bwMode="auto">
            <a:xfrm>
              <a:off x="3130"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1980</a:t>
              </a:r>
            </a:p>
          </p:txBody>
        </p:sp>
        <p:sp>
          <p:nvSpPr>
            <p:cNvPr id="167" name="Rectangle 164">
              <a:extLst>
                <a:ext uri="{FF2B5EF4-FFF2-40B4-BE49-F238E27FC236}">
                  <a16:creationId xmlns:a16="http://schemas.microsoft.com/office/drawing/2014/main" id="{91E4C2C7-E6A9-3049-BC18-4736AE89324B}"/>
                </a:ext>
              </a:extLst>
            </p:cNvPr>
            <p:cNvSpPr>
              <a:spLocks noChangeArrowheads="1"/>
            </p:cNvSpPr>
            <p:nvPr/>
          </p:nvSpPr>
          <p:spPr bwMode="auto">
            <a:xfrm>
              <a:off x="4083"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1990</a:t>
              </a:r>
            </a:p>
          </p:txBody>
        </p:sp>
        <p:sp>
          <p:nvSpPr>
            <p:cNvPr id="168" name="Rectangle 165">
              <a:extLst>
                <a:ext uri="{FF2B5EF4-FFF2-40B4-BE49-F238E27FC236}">
                  <a16:creationId xmlns:a16="http://schemas.microsoft.com/office/drawing/2014/main" id="{B36E03D5-2A75-A74B-B049-AB9E31B3B46B}"/>
                </a:ext>
              </a:extLst>
            </p:cNvPr>
            <p:cNvSpPr>
              <a:spLocks noChangeArrowheads="1"/>
            </p:cNvSpPr>
            <p:nvPr/>
          </p:nvSpPr>
          <p:spPr bwMode="auto">
            <a:xfrm>
              <a:off x="5016" y="3569"/>
              <a:ext cx="520" cy="268"/>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200" b="1"/>
                <a:t>2000</a:t>
              </a:r>
            </a:p>
          </p:txBody>
        </p:sp>
        <p:sp>
          <p:nvSpPr>
            <p:cNvPr id="169" name="Rectangle 166">
              <a:extLst>
                <a:ext uri="{FF2B5EF4-FFF2-40B4-BE49-F238E27FC236}">
                  <a16:creationId xmlns:a16="http://schemas.microsoft.com/office/drawing/2014/main" id="{D4F48418-6B9F-444E-A73E-8B8A8E1C9638}"/>
                </a:ext>
              </a:extLst>
            </p:cNvPr>
            <p:cNvSpPr>
              <a:spLocks noChangeArrowheads="1"/>
            </p:cNvSpPr>
            <p:nvPr/>
          </p:nvSpPr>
          <p:spPr bwMode="auto">
            <a:xfrm>
              <a:off x="5249" y="334"/>
              <a:ext cx="395" cy="249"/>
            </a:xfrm>
            <a:prstGeom prst="rect">
              <a:avLst/>
            </a:prstGeom>
            <a:solidFill>
              <a:schemeClr val="accent1"/>
            </a:solidFill>
            <a:ln w="12700">
              <a:solidFill>
                <a:schemeClr val="tx1"/>
              </a:solidFill>
              <a:miter lim="800000"/>
              <a:headEnd/>
              <a:tailEnd/>
            </a:ln>
          </p:spPr>
          <p:txBody>
            <a:bodyPr wrap="none" lIns="90488" tIns="44450" rIns="90488" bIns="44450">
              <a:prstTxWarp prst="textNoShape">
                <a:avLst/>
              </a:prstTxWarp>
              <a:spAutoFit/>
            </a:bodyPr>
            <a:lstStyle/>
            <a:p>
              <a:pPr defTabSz="762000"/>
              <a:r>
                <a:rPr lang="en-US" sz="2000" b="1"/>
                <a:t>541</a:t>
              </a:r>
            </a:p>
          </p:txBody>
        </p:sp>
        <p:sp>
          <p:nvSpPr>
            <p:cNvPr id="170" name="Line 167">
              <a:extLst>
                <a:ext uri="{FF2B5EF4-FFF2-40B4-BE49-F238E27FC236}">
                  <a16:creationId xmlns:a16="http://schemas.microsoft.com/office/drawing/2014/main" id="{8BF0E038-C50D-5049-A1FD-29C614C8D269}"/>
                </a:ext>
              </a:extLst>
            </p:cNvPr>
            <p:cNvSpPr>
              <a:spLocks noChangeShapeType="1"/>
            </p:cNvSpPr>
            <p:nvPr/>
          </p:nvSpPr>
          <p:spPr bwMode="auto">
            <a:xfrm flipH="1">
              <a:off x="516" y="3578"/>
              <a:ext cx="14"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1" name="Line 168">
              <a:extLst>
                <a:ext uri="{FF2B5EF4-FFF2-40B4-BE49-F238E27FC236}">
                  <a16:creationId xmlns:a16="http://schemas.microsoft.com/office/drawing/2014/main" id="{64B1FFDA-5746-EA4D-BC29-4961DCC760E7}"/>
                </a:ext>
              </a:extLst>
            </p:cNvPr>
            <p:cNvSpPr>
              <a:spLocks noChangeShapeType="1"/>
            </p:cNvSpPr>
            <p:nvPr/>
          </p:nvSpPr>
          <p:spPr bwMode="auto">
            <a:xfrm>
              <a:off x="519" y="859"/>
              <a:ext cx="7"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2" name="Freeform 169">
              <a:extLst>
                <a:ext uri="{FF2B5EF4-FFF2-40B4-BE49-F238E27FC236}">
                  <a16:creationId xmlns:a16="http://schemas.microsoft.com/office/drawing/2014/main" id="{D28A37D8-A359-6049-843D-0C17374DD0E7}"/>
                </a:ext>
              </a:extLst>
            </p:cNvPr>
            <p:cNvSpPr>
              <a:spLocks/>
            </p:cNvSpPr>
            <p:nvPr/>
          </p:nvSpPr>
          <p:spPr bwMode="auto">
            <a:xfrm>
              <a:off x="519" y="859"/>
              <a:ext cx="8" cy="2720"/>
            </a:xfrm>
            <a:custGeom>
              <a:avLst/>
              <a:gdLst>
                <a:gd name="T0" fmla="*/ 7 w 8"/>
                <a:gd name="T1" fmla="*/ 2719 h 2720"/>
                <a:gd name="T2" fmla="*/ 0 w 8"/>
                <a:gd name="T3" fmla="*/ 2719 h 2720"/>
                <a:gd name="T4" fmla="*/ 0 w 8"/>
                <a:gd name="T5" fmla="*/ 0 h 2720"/>
                <a:gd name="T6" fmla="*/ 7 w 8"/>
                <a:gd name="T7" fmla="*/ 0 h 2720"/>
                <a:gd name="T8" fmla="*/ 7 w 8"/>
                <a:gd name="T9" fmla="*/ 2719 h 2720"/>
                <a:gd name="T10" fmla="*/ 0 60000 65536"/>
                <a:gd name="T11" fmla="*/ 0 60000 65536"/>
                <a:gd name="T12" fmla="*/ 0 60000 65536"/>
                <a:gd name="T13" fmla="*/ 0 60000 65536"/>
                <a:gd name="T14" fmla="*/ 0 60000 65536"/>
                <a:gd name="T15" fmla="*/ 0 w 8"/>
                <a:gd name="T16" fmla="*/ 0 h 2720"/>
                <a:gd name="T17" fmla="*/ 8 w 8"/>
                <a:gd name="T18" fmla="*/ 2720 h 2720"/>
              </a:gdLst>
              <a:ahLst/>
              <a:cxnLst>
                <a:cxn ang="T10">
                  <a:pos x="T0" y="T1"/>
                </a:cxn>
                <a:cxn ang="T11">
                  <a:pos x="T2" y="T3"/>
                </a:cxn>
                <a:cxn ang="T12">
                  <a:pos x="T4" y="T5"/>
                </a:cxn>
                <a:cxn ang="T13">
                  <a:pos x="T6" y="T7"/>
                </a:cxn>
                <a:cxn ang="T14">
                  <a:pos x="T8" y="T9"/>
                </a:cxn>
              </a:cxnLst>
              <a:rect l="T15" t="T16" r="T17" b="T18"/>
              <a:pathLst>
                <a:path w="8" h="2720">
                  <a:moveTo>
                    <a:pt x="7" y="2719"/>
                  </a:moveTo>
                  <a:lnTo>
                    <a:pt x="0" y="2719"/>
                  </a:lnTo>
                  <a:lnTo>
                    <a:pt x="0" y="0"/>
                  </a:lnTo>
                  <a:lnTo>
                    <a:pt x="7" y="0"/>
                  </a:lnTo>
                  <a:lnTo>
                    <a:pt x="7" y="2719"/>
                  </a:lnTo>
                </a:path>
              </a:pathLst>
            </a:custGeom>
            <a:solidFill>
              <a:srgbClr val="FFFFFF"/>
            </a:solidFill>
            <a:ln w="12700" cap="rnd">
              <a:solidFill>
                <a:schemeClr val="tx1"/>
              </a:solidFill>
              <a:round/>
              <a:headEnd/>
              <a:tailEnd/>
            </a:ln>
          </p:spPr>
          <p:txBody>
            <a:bodyPr>
              <a:prstTxWarp prst="textNoShape">
                <a:avLst/>
              </a:prstTxWarp>
            </a:bodyPr>
            <a:lstStyle/>
            <a:p>
              <a:endParaRPr lang="en-US"/>
            </a:p>
          </p:txBody>
        </p:sp>
        <p:sp>
          <p:nvSpPr>
            <p:cNvPr id="173" name="Line 170">
              <a:extLst>
                <a:ext uri="{FF2B5EF4-FFF2-40B4-BE49-F238E27FC236}">
                  <a16:creationId xmlns:a16="http://schemas.microsoft.com/office/drawing/2014/main" id="{683E401E-57FC-5340-BAA6-C51F360FE4E1}"/>
                </a:ext>
              </a:extLst>
            </p:cNvPr>
            <p:cNvSpPr>
              <a:spLocks noChangeShapeType="1"/>
            </p:cNvSpPr>
            <p:nvPr/>
          </p:nvSpPr>
          <p:spPr bwMode="auto">
            <a:xfrm flipV="1">
              <a:off x="470" y="3570"/>
              <a:ext cx="0" cy="16"/>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4" name="Line 171">
              <a:extLst>
                <a:ext uri="{FF2B5EF4-FFF2-40B4-BE49-F238E27FC236}">
                  <a16:creationId xmlns:a16="http://schemas.microsoft.com/office/drawing/2014/main" id="{E96D8B4A-993D-414F-A022-4407387852F0}"/>
                </a:ext>
              </a:extLst>
            </p:cNvPr>
            <p:cNvSpPr>
              <a:spLocks noChangeShapeType="1"/>
            </p:cNvSpPr>
            <p:nvPr/>
          </p:nvSpPr>
          <p:spPr bwMode="auto">
            <a:xfrm>
              <a:off x="581" y="3578"/>
              <a:ext cx="0"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5" name="Freeform 172">
              <a:extLst>
                <a:ext uri="{FF2B5EF4-FFF2-40B4-BE49-F238E27FC236}">
                  <a16:creationId xmlns:a16="http://schemas.microsoft.com/office/drawing/2014/main" id="{6FBEFD51-1888-0F4C-A5B5-D43DC99B3616}"/>
                </a:ext>
              </a:extLst>
            </p:cNvPr>
            <p:cNvSpPr>
              <a:spLocks/>
            </p:cNvSpPr>
            <p:nvPr/>
          </p:nvSpPr>
          <p:spPr bwMode="auto">
            <a:xfrm>
              <a:off x="470" y="3574"/>
              <a:ext cx="112" cy="9"/>
            </a:xfrm>
            <a:custGeom>
              <a:avLst/>
              <a:gdLst>
                <a:gd name="T0" fmla="*/ 0 w 122"/>
                <a:gd name="T1" fmla="*/ 8 h 9"/>
                <a:gd name="T2" fmla="*/ 0 w 122"/>
                <a:gd name="T3" fmla="*/ 0 h 9"/>
                <a:gd name="T4" fmla="*/ 79 w 122"/>
                <a:gd name="T5" fmla="*/ 0 h 9"/>
                <a:gd name="T6" fmla="*/ 79 w 122"/>
                <a:gd name="T7" fmla="*/ 8 h 9"/>
                <a:gd name="T8" fmla="*/ 0 w 122"/>
                <a:gd name="T9" fmla="*/ 8 h 9"/>
                <a:gd name="T10" fmla="*/ 0 60000 65536"/>
                <a:gd name="T11" fmla="*/ 0 60000 65536"/>
                <a:gd name="T12" fmla="*/ 0 60000 65536"/>
                <a:gd name="T13" fmla="*/ 0 60000 65536"/>
                <a:gd name="T14" fmla="*/ 0 60000 65536"/>
                <a:gd name="T15" fmla="*/ 0 w 122"/>
                <a:gd name="T16" fmla="*/ 0 h 9"/>
                <a:gd name="T17" fmla="*/ 122 w 122"/>
                <a:gd name="T18" fmla="*/ 9 h 9"/>
              </a:gdLst>
              <a:ahLst/>
              <a:cxnLst>
                <a:cxn ang="T10">
                  <a:pos x="T0" y="T1"/>
                </a:cxn>
                <a:cxn ang="T11">
                  <a:pos x="T2" y="T3"/>
                </a:cxn>
                <a:cxn ang="T12">
                  <a:pos x="T4" y="T5"/>
                </a:cxn>
                <a:cxn ang="T13">
                  <a:pos x="T6" y="T7"/>
                </a:cxn>
                <a:cxn ang="T14">
                  <a:pos x="T8" y="T9"/>
                </a:cxn>
              </a:cxnLst>
              <a:rect l="T15" t="T16" r="T17" b="T18"/>
              <a:pathLst>
                <a:path w="122" h="9">
                  <a:moveTo>
                    <a:pt x="0" y="8"/>
                  </a:moveTo>
                  <a:lnTo>
                    <a:pt x="0" y="0"/>
                  </a:lnTo>
                  <a:lnTo>
                    <a:pt x="121" y="0"/>
                  </a:lnTo>
                  <a:lnTo>
                    <a:pt x="121" y="8"/>
                  </a:lnTo>
                  <a:lnTo>
                    <a:pt x="0" y="8"/>
                  </a:lnTo>
                </a:path>
              </a:pathLst>
            </a:custGeom>
            <a:solidFill>
              <a:srgbClr val="FFFFFF"/>
            </a:solidFill>
            <a:ln w="12700" cap="rnd">
              <a:solidFill>
                <a:schemeClr val="tx1"/>
              </a:solidFill>
              <a:round/>
              <a:headEnd/>
              <a:tailEnd/>
            </a:ln>
          </p:spPr>
          <p:txBody>
            <a:bodyPr>
              <a:prstTxWarp prst="textNoShape">
                <a:avLst/>
              </a:prstTxWarp>
            </a:bodyPr>
            <a:lstStyle/>
            <a:p>
              <a:endParaRPr lang="en-US"/>
            </a:p>
          </p:txBody>
        </p:sp>
        <p:sp>
          <p:nvSpPr>
            <p:cNvPr id="176" name="Line 173">
              <a:extLst>
                <a:ext uri="{FF2B5EF4-FFF2-40B4-BE49-F238E27FC236}">
                  <a16:creationId xmlns:a16="http://schemas.microsoft.com/office/drawing/2014/main" id="{BE853169-511A-7A44-B8F1-0925A27FC0AE}"/>
                </a:ext>
              </a:extLst>
            </p:cNvPr>
            <p:cNvSpPr>
              <a:spLocks noChangeShapeType="1"/>
            </p:cNvSpPr>
            <p:nvPr/>
          </p:nvSpPr>
          <p:spPr bwMode="auto">
            <a:xfrm flipH="1">
              <a:off x="472" y="2494"/>
              <a:ext cx="102"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7" name="Line 174">
              <a:extLst>
                <a:ext uri="{FF2B5EF4-FFF2-40B4-BE49-F238E27FC236}">
                  <a16:creationId xmlns:a16="http://schemas.microsoft.com/office/drawing/2014/main" id="{46EAA40D-E4B8-7D4E-B670-B878510E84F5}"/>
                </a:ext>
              </a:extLst>
            </p:cNvPr>
            <p:cNvSpPr>
              <a:spLocks noChangeShapeType="1"/>
            </p:cNvSpPr>
            <p:nvPr/>
          </p:nvSpPr>
          <p:spPr bwMode="auto">
            <a:xfrm flipV="1">
              <a:off x="470" y="1938"/>
              <a:ext cx="0" cy="16"/>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8" name="Line 175">
              <a:extLst>
                <a:ext uri="{FF2B5EF4-FFF2-40B4-BE49-F238E27FC236}">
                  <a16:creationId xmlns:a16="http://schemas.microsoft.com/office/drawing/2014/main" id="{C08BF2D5-EBD8-E341-8D10-5180F08F4E89}"/>
                </a:ext>
              </a:extLst>
            </p:cNvPr>
            <p:cNvSpPr>
              <a:spLocks noChangeShapeType="1"/>
            </p:cNvSpPr>
            <p:nvPr/>
          </p:nvSpPr>
          <p:spPr bwMode="auto">
            <a:xfrm>
              <a:off x="581" y="1946"/>
              <a:ext cx="0"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79" name="Freeform 176">
              <a:extLst>
                <a:ext uri="{FF2B5EF4-FFF2-40B4-BE49-F238E27FC236}">
                  <a16:creationId xmlns:a16="http://schemas.microsoft.com/office/drawing/2014/main" id="{4CF1CF05-BE44-0C45-914A-1C49D4B07EAD}"/>
                </a:ext>
              </a:extLst>
            </p:cNvPr>
            <p:cNvSpPr>
              <a:spLocks/>
            </p:cNvSpPr>
            <p:nvPr/>
          </p:nvSpPr>
          <p:spPr bwMode="auto">
            <a:xfrm>
              <a:off x="470" y="1942"/>
              <a:ext cx="112" cy="9"/>
            </a:xfrm>
            <a:custGeom>
              <a:avLst/>
              <a:gdLst>
                <a:gd name="T0" fmla="*/ 0 w 122"/>
                <a:gd name="T1" fmla="*/ 8 h 9"/>
                <a:gd name="T2" fmla="*/ 0 w 122"/>
                <a:gd name="T3" fmla="*/ 0 h 9"/>
                <a:gd name="T4" fmla="*/ 79 w 122"/>
                <a:gd name="T5" fmla="*/ 0 h 9"/>
                <a:gd name="T6" fmla="*/ 79 w 122"/>
                <a:gd name="T7" fmla="*/ 8 h 9"/>
                <a:gd name="T8" fmla="*/ 0 w 122"/>
                <a:gd name="T9" fmla="*/ 8 h 9"/>
                <a:gd name="T10" fmla="*/ 0 60000 65536"/>
                <a:gd name="T11" fmla="*/ 0 60000 65536"/>
                <a:gd name="T12" fmla="*/ 0 60000 65536"/>
                <a:gd name="T13" fmla="*/ 0 60000 65536"/>
                <a:gd name="T14" fmla="*/ 0 60000 65536"/>
                <a:gd name="T15" fmla="*/ 0 w 122"/>
                <a:gd name="T16" fmla="*/ 0 h 9"/>
                <a:gd name="T17" fmla="*/ 122 w 122"/>
                <a:gd name="T18" fmla="*/ 9 h 9"/>
              </a:gdLst>
              <a:ahLst/>
              <a:cxnLst>
                <a:cxn ang="T10">
                  <a:pos x="T0" y="T1"/>
                </a:cxn>
                <a:cxn ang="T11">
                  <a:pos x="T2" y="T3"/>
                </a:cxn>
                <a:cxn ang="T12">
                  <a:pos x="T4" y="T5"/>
                </a:cxn>
                <a:cxn ang="T13">
                  <a:pos x="T6" y="T7"/>
                </a:cxn>
                <a:cxn ang="T14">
                  <a:pos x="T8" y="T9"/>
                </a:cxn>
              </a:cxnLst>
              <a:rect l="T15" t="T16" r="T17" b="T18"/>
              <a:pathLst>
                <a:path w="122" h="9">
                  <a:moveTo>
                    <a:pt x="0" y="8"/>
                  </a:moveTo>
                  <a:lnTo>
                    <a:pt x="0" y="0"/>
                  </a:lnTo>
                  <a:lnTo>
                    <a:pt x="121" y="0"/>
                  </a:lnTo>
                  <a:lnTo>
                    <a:pt x="121" y="8"/>
                  </a:lnTo>
                  <a:lnTo>
                    <a:pt x="0" y="8"/>
                  </a:lnTo>
                </a:path>
              </a:pathLst>
            </a:custGeom>
            <a:solidFill>
              <a:srgbClr val="FFFFFF"/>
            </a:solidFill>
            <a:ln w="12700" cap="rnd">
              <a:solidFill>
                <a:schemeClr val="tx1"/>
              </a:solidFill>
              <a:round/>
              <a:headEnd/>
              <a:tailEnd/>
            </a:ln>
          </p:spPr>
          <p:txBody>
            <a:bodyPr>
              <a:prstTxWarp prst="textNoShape">
                <a:avLst/>
              </a:prstTxWarp>
            </a:bodyPr>
            <a:lstStyle/>
            <a:p>
              <a:endParaRPr lang="en-US"/>
            </a:p>
          </p:txBody>
        </p:sp>
        <p:sp>
          <p:nvSpPr>
            <p:cNvPr id="180" name="Line 177">
              <a:extLst>
                <a:ext uri="{FF2B5EF4-FFF2-40B4-BE49-F238E27FC236}">
                  <a16:creationId xmlns:a16="http://schemas.microsoft.com/office/drawing/2014/main" id="{F5776FF1-01B9-9449-AFCB-D6287A538CF2}"/>
                </a:ext>
              </a:extLst>
            </p:cNvPr>
            <p:cNvSpPr>
              <a:spLocks noChangeShapeType="1"/>
            </p:cNvSpPr>
            <p:nvPr/>
          </p:nvSpPr>
          <p:spPr bwMode="auto">
            <a:xfrm flipV="1">
              <a:off x="470" y="1394"/>
              <a:ext cx="0" cy="16"/>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81" name="Line 178">
              <a:extLst>
                <a:ext uri="{FF2B5EF4-FFF2-40B4-BE49-F238E27FC236}">
                  <a16:creationId xmlns:a16="http://schemas.microsoft.com/office/drawing/2014/main" id="{87034038-BFDF-AE49-AA77-6FFD38AE3E70}"/>
                </a:ext>
              </a:extLst>
            </p:cNvPr>
            <p:cNvSpPr>
              <a:spLocks noChangeShapeType="1"/>
            </p:cNvSpPr>
            <p:nvPr/>
          </p:nvSpPr>
          <p:spPr bwMode="auto">
            <a:xfrm>
              <a:off x="581" y="1402"/>
              <a:ext cx="0"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82" name="Freeform 179">
              <a:extLst>
                <a:ext uri="{FF2B5EF4-FFF2-40B4-BE49-F238E27FC236}">
                  <a16:creationId xmlns:a16="http://schemas.microsoft.com/office/drawing/2014/main" id="{AD2E2C4D-6721-0D45-9892-328CF4203FEB}"/>
                </a:ext>
              </a:extLst>
            </p:cNvPr>
            <p:cNvSpPr>
              <a:spLocks/>
            </p:cNvSpPr>
            <p:nvPr/>
          </p:nvSpPr>
          <p:spPr bwMode="auto">
            <a:xfrm>
              <a:off x="470" y="1398"/>
              <a:ext cx="112" cy="9"/>
            </a:xfrm>
            <a:custGeom>
              <a:avLst/>
              <a:gdLst>
                <a:gd name="T0" fmla="*/ 0 w 122"/>
                <a:gd name="T1" fmla="*/ 8 h 9"/>
                <a:gd name="T2" fmla="*/ 0 w 122"/>
                <a:gd name="T3" fmla="*/ 0 h 9"/>
                <a:gd name="T4" fmla="*/ 79 w 122"/>
                <a:gd name="T5" fmla="*/ 0 h 9"/>
                <a:gd name="T6" fmla="*/ 79 w 122"/>
                <a:gd name="T7" fmla="*/ 8 h 9"/>
                <a:gd name="T8" fmla="*/ 0 w 122"/>
                <a:gd name="T9" fmla="*/ 8 h 9"/>
                <a:gd name="T10" fmla="*/ 0 60000 65536"/>
                <a:gd name="T11" fmla="*/ 0 60000 65536"/>
                <a:gd name="T12" fmla="*/ 0 60000 65536"/>
                <a:gd name="T13" fmla="*/ 0 60000 65536"/>
                <a:gd name="T14" fmla="*/ 0 60000 65536"/>
                <a:gd name="T15" fmla="*/ 0 w 122"/>
                <a:gd name="T16" fmla="*/ 0 h 9"/>
                <a:gd name="T17" fmla="*/ 122 w 122"/>
                <a:gd name="T18" fmla="*/ 9 h 9"/>
              </a:gdLst>
              <a:ahLst/>
              <a:cxnLst>
                <a:cxn ang="T10">
                  <a:pos x="T0" y="T1"/>
                </a:cxn>
                <a:cxn ang="T11">
                  <a:pos x="T2" y="T3"/>
                </a:cxn>
                <a:cxn ang="T12">
                  <a:pos x="T4" y="T5"/>
                </a:cxn>
                <a:cxn ang="T13">
                  <a:pos x="T6" y="T7"/>
                </a:cxn>
                <a:cxn ang="T14">
                  <a:pos x="T8" y="T9"/>
                </a:cxn>
              </a:cxnLst>
              <a:rect l="T15" t="T16" r="T17" b="T18"/>
              <a:pathLst>
                <a:path w="122" h="9">
                  <a:moveTo>
                    <a:pt x="0" y="8"/>
                  </a:moveTo>
                  <a:lnTo>
                    <a:pt x="0" y="0"/>
                  </a:lnTo>
                  <a:lnTo>
                    <a:pt x="121" y="0"/>
                  </a:lnTo>
                  <a:lnTo>
                    <a:pt x="121" y="8"/>
                  </a:lnTo>
                  <a:lnTo>
                    <a:pt x="0" y="8"/>
                  </a:lnTo>
                </a:path>
              </a:pathLst>
            </a:custGeom>
            <a:solidFill>
              <a:srgbClr val="FFFFFF"/>
            </a:solidFill>
            <a:ln w="12700" cap="rnd">
              <a:solidFill>
                <a:schemeClr val="tx1"/>
              </a:solidFill>
              <a:round/>
              <a:headEnd/>
              <a:tailEnd/>
            </a:ln>
          </p:spPr>
          <p:txBody>
            <a:bodyPr>
              <a:prstTxWarp prst="textNoShape">
                <a:avLst/>
              </a:prstTxWarp>
            </a:bodyPr>
            <a:lstStyle/>
            <a:p>
              <a:endParaRPr lang="en-US"/>
            </a:p>
          </p:txBody>
        </p:sp>
        <p:sp>
          <p:nvSpPr>
            <p:cNvPr id="183" name="Line 180">
              <a:extLst>
                <a:ext uri="{FF2B5EF4-FFF2-40B4-BE49-F238E27FC236}">
                  <a16:creationId xmlns:a16="http://schemas.microsoft.com/office/drawing/2014/main" id="{0A1E4177-D19A-284D-93EF-13FD0B816BA0}"/>
                </a:ext>
              </a:extLst>
            </p:cNvPr>
            <p:cNvSpPr>
              <a:spLocks noChangeShapeType="1"/>
            </p:cNvSpPr>
            <p:nvPr/>
          </p:nvSpPr>
          <p:spPr bwMode="auto">
            <a:xfrm flipV="1">
              <a:off x="470" y="851"/>
              <a:ext cx="0" cy="15"/>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84" name="Line 181">
              <a:extLst>
                <a:ext uri="{FF2B5EF4-FFF2-40B4-BE49-F238E27FC236}">
                  <a16:creationId xmlns:a16="http://schemas.microsoft.com/office/drawing/2014/main" id="{34CB763B-40B0-8F44-AF25-5C519814B055}"/>
                </a:ext>
              </a:extLst>
            </p:cNvPr>
            <p:cNvSpPr>
              <a:spLocks noChangeShapeType="1"/>
            </p:cNvSpPr>
            <p:nvPr/>
          </p:nvSpPr>
          <p:spPr bwMode="auto">
            <a:xfrm>
              <a:off x="581" y="855"/>
              <a:ext cx="0" cy="7"/>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85" name="Freeform 182">
              <a:extLst>
                <a:ext uri="{FF2B5EF4-FFF2-40B4-BE49-F238E27FC236}">
                  <a16:creationId xmlns:a16="http://schemas.microsoft.com/office/drawing/2014/main" id="{3C5166AE-56EC-7549-8EE4-6378950D83C7}"/>
                </a:ext>
              </a:extLst>
            </p:cNvPr>
            <p:cNvSpPr>
              <a:spLocks/>
            </p:cNvSpPr>
            <p:nvPr/>
          </p:nvSpPr>
          <p:spPr bwMode="auto">
            <a:xfrm>
              <a:off x="470" y="855"/>
              <a:ext cx="112" cy="8"/>
            </a:xfrm>
            <a:custGeom>
              <a:avLst/>
              <a:gdLst>
                <a:gd name="T0" fmla="*/ 0 w 122"/>
                <a:gd name="T1" fmla="*/ 7 h 8"/>
                <a:gd name="T2" fmla="*/ 0 w 122"/>
                <a:gd name="T3" fmla="*/ 0 h 8"/>
                <a:gd name="T4" fmla="*/ 79 w 122"/>
                <a:gd name="T5" fmla="*/ 0 h 8"/>
                <a:gd name="T6" fmla="*/ 79 w 122"/>
                <a:gd name="T7" fmla="*/ 7 h 8"/>
                <a:gd name="T8" fmla="*/ 0 w 122"/>
                <a:gd name="T9" fmla="*/ 7 h 8"/>
                <a:gd name="T10" fmla="*/ 0 60000 65536"/>
                <a:gd name="T11" fmla="*/ 0 60000 65536"/>
                <a:gd name="T12" fmla="*/ 0 60000 65536"/>
                <a:gd name="T13" fmla="*/ 0 60000 65536"/>
                <a:gd name="T14" fmla="*/ 0 60000 65536"/>
                <a:gd name="T15" fmla="*/ 0 w 122"/>
                <a:gd name="T16" fmla="*/ 0 h 8"/>
                <a:gd name="T17" fmla="*/ 122 w 122"/>
                <a:gd name="T18" fmla="*/ 8 h 8"/>
              </a:gdLst>
              <a:ahLst/>
              <a:cxnLst>
                <a:cxn ang="T10">
                  <a:pos x="T0" y="T1"/>
                </a:cxn>
                <a:cxn ang="T11">
                  <a:pos x="T2" y="T3"/>
                </a:cxn>
                <a:cxn ang="T12">
                  <a:pos x="T4" y="T5"/>
                </a:cxn>
                <a:cxn ang="T13">
                  <a:pos x="T6" y="T7"/>
                </a:cxn>
                <a:cxn ang="T14">
                  <a:pos x="T8" y="T9"/>
                </a:cxn>
              </a:cxnLst>
              <a:rect l="T15" t="T16" r="T17" b="T18"/>
              <a:pathLst>
                <a:path w="122" h="8">
                  <a:moveTo>
                    <a:pt x="0" y="7"/>
                  </a:moveTo>
                  <a:lnTo>
                    <a:pt x="0" y="0"/>
                  </a:lnTo>
                  <a:lnTo>
                    <a:pt x="121" y="0"/>
                  </a:lnTo>
                  <a:lnTo>
                    <a:pt x="121" y="7"/>
                  </a:lnTo>
                  <a:lnTo>
                    <a:pt x="0" y="7"/>
                  </a:lnTo>
                </a:path>
              </a:pathLst>
            </a:custGeom>
            <a:solidFill>
              <a:srgbClr val="FFFFFF"/>
            </a:solidFill>
            <a:ln w="12700" cap="rnd">
              <a:solidFill>
                <a:schemeClr val="tx1"/>
              </a:solidFill>
              <a:round/>
              <a:headEnd/>
              <a:tailEnd/>
            </a:ln>
          </p:spPr>
          <p:txBody>
            <a:bodyPr>
              <a:prstTxWarp prst="textNoShape">
                <a:avLst/>
              </a:prstTxWarp>
            </a:bodyPr>
            <a:lstStyle/>
            <a:p>
              <a:endParaRPr lang="en-US"/>
            </a:p>
          </p:txBody>
        </p:sp>
        <p:sp>
          <p:nvSpPr>
            <p:cNvPr id="186" name="Rectangle 183">
              <a:extLst>
                <a:ext uri="{FF2B5EF4-FFF2-40B4-BE49-F238E27FC236}">
                  <a16:creationId xmlns:a16="http://schemas.microsoft.com/office/drawing/2014/main" id="{91D4B146-7061-D340-912A-69603509EC1B}"/>
                </a:ext>
              </a:extLst>
            </p:cNvPr>
            <p:cNvSpPr>
              <a:spLocks noChangeArrowheads="1"/>
            </p:cNvSpPr>
            <p:nvPr/>
          </p:nvSpPr>
          <p:spPr bwMode="auto">
            <a:xfrm>
              <a:off x="3265" y="3231"/>
              <a:ext cx="637" cy="277"/>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300" b="1">
                  <a:solidFill>
                    <a:srgbClr val="000000"/>
                  </a:solidFill>
                </a:rPr>
                <a:t>Hydro</a:t>
              </a:r>
            </a:p>
          </p:txBody>
        </p:sp>
        <p:sp>
          <p:nvSpPr>
            <p:cNvPr id="187" name="Rectangle 184">
              <a:extLst>
                <a:ext uri="{FF2B5EF4-FFF2-40B4-BE49-F238E27FC236}">
                  <a16:creationId xmlns:a16="http://schemas.microsoft.com/office/drawing/2014/main" id="{BDD0DAC6-AADB-464D-BE65-75251B095149}"/>
                </a:ext>
              </a:extLst>
            </p:cNvPr>
            <p:cNvSpPr>
              <a:spLocks noChangeArrowheads="1"/>
            </p:cNvSpPr>
            <p:nvPr/>
          </p:nvSpPr>
          <p:spPr bwMode="auto">
            <a:xfrm>
              <a:off x="3873" y="2536"/>
              <a:ext cx="781" cy="277"/>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300" b="1">
                  <a:solidFill>
                    <a:srgbClr val="000000"/>
                  </a:solidFill>
                </a:rPr>
                <a:t>Nuclear</a:t>
              </a:r>
            </a:p>
          </p:txBody>
        </p:sp>
        <p:sp>
          <p:nvSpPr>
            <p:cNvPr id="188" name="Rectangle 185">
              <a:extLst>
                <a:ext uri="{FF2B5EF4-FFF2-40B4-BE49-F238E27FC236}">
                  <a16:creationId xmlns:a16="http://schemas.microsoft.com/office/drawing/2014/main" id="{E73E5156-C037-704E-9182-C9E14A919313}"/>
                </a:ext>
              </a:extLst>
            </p:cNvPr>
            <p:cNvSpPr>
              <a:spLocks noChangeArrowheads="1"/>
            </p:cNvSpPr>
            <p:nvPr/>
          </p:nvSpPr>
          <p:spPr bwMode="auto">
            <a:xfrm>
              <a:off x="2232" y="2839"/>
              <a:ext cx="588" cy="277"/>
            </a:xfrm>
            <a:prstGeom prst="rect">
              <a:avLst/>
            </a:prstGeom>
            <a:noFill/>
            <a:ln w="12700">
              <a:noFill/>
              <a:miter lim="800000"/>
              <a:headEnd/>
              <a:tailEnd/>
            </a:ln>
          </p:spPr>
          <p:txBody>
            <a:bodyPr wrap="none" lIns="90488" tIns="44450" rIns="90488" bIns="44450">
              <a:prstTxWarp prst="textNoShape">
                <a:avLst/>
              </a:prstTxWarp>
              <a:spAutoFit/>
            </a:bodyPr>
            <a:lstStyle/>
            <a:p>
              <a:pPr defTabSz="762000"/>
              <a:r>
                <a:rPr lang="en-US" sz="2300" b="1">
                  <a:solidFill>
                    <a:srgbClr val="000000"/>
                  </a:solidFill>
                </a:rPr>
                <a:t>Fossil</a:t>
              </a:r>
            </a:p>
          </p:txBody>
        </p:sp>
        <p:sp>
          <p:nvSpPr>
            <p:cNvPr id="189" name="Freeform 186">
              <a:extLst>
                <a:ext uri="{FF2B5EF4-FFF2-40B4-BE49-F238E27FC236}">
                  <a16:creationId xmlns:a16="http://schemas.microsoft.com/office/drawing/2014/main" id="{4BB79FDA-BE1F-5D49-83F1-08D3F3F66AB4}"/>
                </a:ext>
              </a:extLst>
            </p:cNvPr>
            <p:cNvSpPr>
              <a:spLocks/>
            </p:cNvSpPr>
            <p:nvPr/>
          </p:nvSpPr>
          <p:spPr bwMode="auto">
            <a:xfrm>
              <a:off x="4906" y="1135"/>
              <a:ext cx="5" cy="5"/>
            </a:xfrm>
            <a:custGeom>
              <a:avLst/>
              <a:gdLst>
                <a:gd name="T0" fmla="*/ 4 w 5"/>
                <a:gd name="T1" fmla="*/ 0 h 5"/>
                <a:gd name="T2" fmla="*/ 4 w 5"/>
                <a:gd name="T3" fmla="*/ 4 h 5"/>
                <a:gd name="T4" fmla="*/ 0 w 5"/>
                <a:gd name="T5" fmla="*/ 3 h 5"/>
                <a:gd name="T6" fmla="*/ 2 w 5"/>
                <a:gd name="T7" fmla="*/ 3 h 5"/>
                <a:gd name="T8" fmla="*/ 3 w 5"/>
                <a:gd name="T9" fmla="*/ 0 h 5"/>
                <a:gd name="T10" fmla="*/ 4 w 5"/>
                <a:gd name="T11" fmla="*/ 0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4" y="0"/>
                  </a:moveTo>
                  <a:lnTo>
                    <a:pt x="4" y="4"/>
                  </a:lnTo>
                  <a:lnTo>
                    <a:pt x="0" y="3"/>
                  </a:lnTo>
                  <a:lnTo>
                    <a:pt x="2" y="3"/>
                  </a:lnTo>
                  <a:lnTo>
                    <a:pt x="3" y="0"/>
                  </a:lnTo>
                  <a:lnTo>
                    <a:pt x="4" y="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0" name="Freeform 187">
              <a:extLst>
                <a:ext uri="{FF2B5EF4-FFF2-40B4-BE49-F238E27FC236}">
                  <a16:creationId xmlns:a16="http://schemas.microsoft.com/office/drawing/2014/main" id="{34BD2188-8324-254F-85D0-4884F59E3A02}"/>
                </a:ext>
              </a:extLst>
            </p:cNvPr>
            <p:cNvSpPr>
              <a:spLocks/>
            </p:cNvSpPr>
            <p:nvPr/>
          </p:nvSpPr>
          <p:spPr bwMode="auto">
            <a:xfrm>
              <a:off x="4906" y="1135"/>
              <a:ext cx="4" cy="4"/>
            </a:xfrm>
            <a:custGeom>
              <a:avLst/>
              <a:gdLst>
                <a:gd name="T0" fmla="*/ 3 w 4"/>
                <a:gd name="T1" fmla="*/ 0 h 4"/>
                <a:gd name="T2" fmla="*/ 2 w 4"/>
                <a:gd name="T3" fmla="*/ 3 h 4"/>
                <a:gd name="T4" fmla="*/ 0 w 4"/>
                <a:gd name="T5" fmla="*/ 3 h 4"/>
                <a:gd name="T6" fmla="*/ 1 w 4"/>
                <a:gd name="T7" fmla="*/ 0 h 4"/>
                <a:gd name="T8" fmla="*/ 3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3" y="0"/>
                  </a:moveTo>
                  <a:lnTo>
                    <a:pt x="2" y="3"/>
                  </a:lnTo>
                  <a:lnTo>
                    <a:pt x="0" y="3"/>
                  </a:lnTo>
                  <a:lnTo>
                    <a:pt x="1" y="0"/>
                  </a:lnTo>
                  <a:lnTo>
                    <a:pt x="3" y="0"/>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1" name="Freeform 188">
              <a:extLst>
                <a:ext uri="{FF2B5EF4-FFF2-40B4-BE49-F238E27FC236}">
                  <a16:creationId xmlns:a16="http://schemas.microsoft.com/office/drawing/2014/main" id="{76A45FCE-7C69-434C-A45C-C93709A7D14F}"/>
                </a:ext>
              </a:extLst>
            </p:cNvPr>
            <p:cNvSpPr>
              <a:spLocks/>
            </p:cNvSpPr>
            <p:nvPr/>
          </p:nvSpPr>
          <p:spPr bwMode="auto">
            <a:xfrm>
              <a:off x="4904" y="1134"/>
              <a:ext cx="4" cy="5"/>
            </a:xfrm>
            <a:custGeom>
              <a:avLst/>
              <a:gdLst>
                <a:gd name="T0" fmla="*/ 3 w 4"/>
                <a:gd name="T1" fmla="*/ 1 h 5"/>
                <a:gd name="T2" fmla="*/ 2 w 4"/>
                <a:gd name="T3" fmla="*/ 4 h 5"/>
                <a:gd name="T4" fmla="*/ 1 w 4"/>
                <a:gd name="T5" fmla="*/ 4 h 5"/>
                <a:gd name="T6" fmla="*/ 0 w 4"/>
                <a:gd name="T7" fmla="*/ 3 h 5"/>
                <a:gd name="T8" fmla="*/ 1 w 4"/>
                <a:gd name="T9" fmla="*/ 1 h 5"/>
                <a:gd name="T10" fmla="*/ 0 w 4"/>
                <a:gd name="T11" fmla="*/ 0 h 5"/>
                <a:gd name="T12" fmla="*/ 3 w 4"/>
                <a:gd name="T13" fmla="*/ 1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3" y="1"/>
                  </a:moveTo>
                  <a:lnTo>
                    <a:pt x="2" y="4"/>
                  </a:lnTo>
                  <a:lnTo>
                    <a:pt x="1" y="4"/>
                  </a:lnTo>
                  <a:lnTo>
                    <a:pt x="0" y="3"/>
                  </a:lnTo>
                  <a:lnTo>
                    <a:pt x="1" y="1"/>
                  </a:lnTo>
                  <a:lnTo>
                    <a:pt x="0" y="0"/>
                  </a:lnTo>
                  <a:lnTo>
                    <a:pt x="3" y="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2" name="Freeform 189">
              <a:extLst>
                <a:ext uri="{FF2B5EF4-FFF2-40B4-BE49-F238E27FC236}">
                  <a16:creationId xmlns:a16="http://schemas.microsoft.com/office/drawing/2014/main" id="{9417C4C9-5B36-5047-B380-4444D4DBA265}"/>
                </a:ext>
              </a:extLst>
            </p:cNvPr>
            <p:cNvSpPr>
              <a:spLocks/>
            </p:cNvSpPr>
            <p:nvPr/>
          </p:nvSpPr>
          <p:spPr bwMode="auto">
            <a:xfrm>
              <a:off x="4903" y="1134"/>
              <a:ext cx="3" cy="4"/>
            </a:xfrm>
            <a:custGeom>
              <a:avLst/>
              <a:gdLst>
                <a:gd name="T0" fmla="*/ 2 w 3"/>
                <a:gd name="T1" fmla="*/ 1 h 4"/>
                <a:gd name="T2" fmla="*/ 1 w 3"/>
                <a:gd name="T3" fmla="*/ 3 h 4"/>
                <a:gd name="T4" fmla="*/ 0 w 3"/>
                <a:gd name="T5" fmla="*/ 3 h 4"/>
                <a:gd name="T6" fmla="*/ 1 w 3"/>
                <a:gd name="T7" fmla="*/ 0 h 4"/>
                <a:gd name="T8" fmla="*/ 2 w 3"/>
                <a:gd name="T9" fmla="*/ 1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2" y="1"/>
                  </a:moveTo>
                  <a:lnTo>
                    <a:pt x="1" y="3"/>
                  </a:lnTo>
                  <a:lnTo>
                    <a:pt x="0" y="3"/>
                  </a:lnTo>
                  <a:lnTo>
                    <a:pt x="1" y="0"/>
                  </a:lnTo>
                  <a:lnTo>
                    <a:pt x="2" y="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3" name="Freeform 190">
              <a:extLst>
                <a:ext uri="{FF2B5EF4-FFF2-40B4-BE49-F238E27FC236}">
                  <a16:creationId xmlns:a16="http://schemas.microsoft.com/office/drawing/2014/main" id="{FB81E716-1FBB-A34C-AD6F-71809A28842D}"/>
                </a:ext>
              </a:extLst>
            </p:cNvPr>
            <p:cNvSpPr>
              <a:spLocks/>
            </p:cNvSpPr>
            <p:nvPr/>
          </p:nvSpPr>
          <p:spPr bwMode="auto">
            <a:xfrm>
              <a:off x="4899" y="1133"/>
              <a:ext cx="6" cy="5"/>
            </a:xfrm>
            <a:custGeom>
              <a:avLst/>
              <a:gdLst>
                <a:gd name="T0" fmla="*/ 5 w 6"/>
                <a:gd name="T1" fmla="*/ 1 h 5"/>
                <a:gd name="T2" fmla="*/ 4 w 6"/>
                <a:gd name="T3" fmla="*/ 4 h 5"/>
                <a:gd name="T4" fmla="*/ 0 w 6"/>
                <a:gd name="T5" fmla="*/ 2 h 5"/>
                <a:gd name="T6" fmla="*/ 1 w 6"/>
                <a:gd name="T7" fmla="*/ 3 h 5"/>
                <a:gd name="T8" fmla="*/ 4 w 6"/>
                <a:gd name="T9" fmla="*/ 0 h 5"/>
                <a:gd name="T10" fmla="*/ 5 w 6"/>
                <a:gd name="T11" fmla="*/ 1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5" y="1"/>
                  </a:moveTo>
                  <a:lnTo>
                    <a:pt x="4" y="4"/>
                  </a:lnTo>
                  <a:lnTo>
                    <a:pt x="0" y="2"/>
                  </a:lnTo>
                  <a:lnTo>
                    <a:pt x="1" y="3"/>
                  </a:lnTo>
                  <a:lnTo>
                    <a:pt x="4" y="0"/>
                  </a:lnTo>
                  <a:lnTo>
                    <a:pt x="5" y="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4" name="Freeform 191">
              <a:extLst>
                <a:ext uri="{FF2B5EF4-FFF2-40B4-BE49-F238E27FC236}">
                  <a16:creationId xmlns:a16="http://schemas.microsoft.com/office/drawing/2014/main" id="{0EAB7B0B-EA85-334F-8553-DFBE27D319D7}"/>
                </a:ext>
              </a:extLst>
            </p:cNvPr>
            <p:cNvSpPr>
              <a:spLocks/>
            </p:cNvSpPr>
            <p:nvPr/>
          </p:nvSpPr>
          <p:spPr bwMode="auto">
            <a:xfrm>
              <a:off x="4899" y="1132"/>
              <a:ext cx="5" cy="5"/>
            </a:xfrm>
            <a:custGeom>
              <a:avLst/>
              <a:gdLst>
                <a:gd name="T0" fmla="*/ 4 w 5"/>
                <a:gd name="T1" fmla="*/ 1 h 5"/>
                <a:gd name="T2" fmla="*/ 1 w 5"/>
                <a:gd name="T3" fmla="*/ 4 h 5"/>
                <a:gd name="T4" fmla="*/ 0 w 5"/>
                <a:gd name="T5" fmla="*/ 3 h 5"/>
                <a:gd name="T6" fmla="*/ 2 w 5"/>
                <a:gd name="T7" fmla="*/ 0 h 5"/>
                <a:gd name="T8" fmla="*/ 4 w 5"/>
                <a:gd name="T9" fmla="*/ 1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4" y="1"/>
                  </a:moveTo>
                  <a:lnTo>
                    <a:pt x="1" y="4"/>
                  </a:lnTo>
                  <a:lnTo>
                    <a:pt x="0" y="3"/>
                  </a:lnTo>
                  <a:lnTo>
                    <a:pt x="2" y="0"/>
                  </a:lnTo>
                  <a:lnTo>
                    <a:pt x="4" y="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5" name="Freeform 192">
              <a:extLst>
                <a:ext uri="{FF2B5EF4-FFF2-40B4-BE49-F238E27FC236}">
                  <a16:creationId xmlns:a16="http://schemas.microsoft.com/office/drawing/2014/main" id="{54D50A7E-5692-8045-8B70-995A1CFF3B35}"/>
                </a:ext>
              </a:extLst>
            </p:cNvPr>
            <p:cNvSpPr>
              <a:spLocks/>
            </p:cNvSpPr>
            <p:nvPr/>
          </p:nvSpPr>
          <p:spPr bwMode="auto">
            <a:xfrm>
              <a:off x="4898" y="1131"/>
              <a:ext cx="4" cy="5"/>
            </a:xfrm>
            <a:custGeom>
              <a:avLst/>
              <a:gdLst>
                <a:gd name="T0" fmla="*/ 2 w 5"/>
                <a:gd name="T1" fmla="*/ 1 h 5"/>
                <a:gd name="T2" fmla="*/ 2 w 5"/>
                <a:gd name="T3" fmla="*/ 4 h 5"/>
                <a:gd name="T4" fmla="*/ 0 w 5"/>
                <a:gd name="T5" fmla="*/ 3 h 5"/>
                <a:gd name="T6" fmla="*/ 0 w 5"/>
                <a:gd name="T7" fmla="*/ 2 h 5"/>
                <a:gd name="T8" fmla="*/ 2 w 5"/>
                <a:gd name="T9" fmla="*/ 0 h 5"/>
                <a:gd name="T10" fmla="*/ 2 w 5"/>
                <a:gd name="T11" fmla="*/ 1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4" y="1"/>
                  </a:moveTo>
                  <a:lnTo>
                    <a:pt x="2" y="4"/>
                  </a:lnTo>
                  <a:lnTo>
                    <a:pt x="0" y="3"/>
                  </a:lnTo>
                  <a:lnTo>
                    <a:pt x="0" y="2"/>
                  </a:lnTo>
                  <a:lnTo>
                    <a:pt x="3" y="0"/>
                  </a:lnTo>
                  <a:lnTo>
                    <a:pt x="4" y="1"/>
                  </a:lnTo>
                </a:path>
              </a:pathLst>
            </a:custGeom>
            <a:solidFill>
              <a:srgbClr val="000000"/>
            </a:solidFill>
            <a:ln w="12700" cap="rnd">
              <a:solidFill>
                <a:srgbClr val="000000"/>
              </a:solidFill>
              <a:round/>
              <a:headEnd/>
              <a:tailEnd/>
            </a:ln>
          </p:spPr>
          <p:txBody>
            <a:bodyPr>
              <a:prstTxWarp prst="textNoShape">
                <a:avLst/>
              </a:prstTxWarp>
            </a:bodyPr>
            <a:lstStyle/>
            <a:p>
              <a:endParaRPr lang="en-US"/>
            </a:p>
          </p:txBody>
        </p:sp>
        <p:sp>
          <p:nvSpPr>
            <p:cNvPr id="196" name="Rectangle 193">
              <a:extLst>
                <a:ext uri="{FF2B5EF4-FFF2-40B4-BE49-F238E27FC236}">
                  <a16:creationId xmlns:a16="http://schemas.microsoft.com/office/drawing/2014/main" id="{355394F9-2F50-6F43-A5B0-5BAF934194EC}"/>
                </a:ext>
              </a:extLst>
            </p:cNvPr>
            <p:cNvSpPr>
              <a:spLocks noChangeArrowheads="1"/>
            </p:cNvSpPr>
            <p:nvPr/>
          </p:nvSpPr>
          <p:spPr bwMode="auto">
            <a:xfrm>
              <a:off x="5299" y="3235"/>
              <a:ext cx="306" cy="249"/>
            </a:xfrm>
            <a:prstGeom prst="rect">
              <a:avLst/>
            </a:prstGeom>
            <a:solidFill>
              <a:schemeClr val="accent1"/>
            </a:solidFill>
            <a:ln w="12700">
              <a:solidFill>
                <a:schemeClr val="tx1"/>
              </a:solidFill>
              <a:miter lim="800000"/>
              <a:headEnd/>
              <a:tailEnd/>
            </a:ln>
          </p:spPr>
          <p:txBody>
            <a:bodyPr wrap="none" lIns="90488" tIns="44450" rIns="90488" bIns="44450">
              <a:prstTxWarp prst="textNoShape">
                <a:avLst/>
              </a:prstTxWarp>
              <a:spAutoFit/>
            </a:bodyPr>
            <a:lstStyle/>
            <a:p>
              <a:pPr defTabSz="762000"/>
              <a:r>
                <a:rPr lang="en-US" sz="2000" b="1">
                  <a:solidFill>
                    <a:srgbClr val="000000"/>
                  </a:solidFill>
                </a:rPr>
                <a:t>64</a:t>
              </a:r>
            </a:p>
          </p:txBody>
        </p:sp>
        <p:sp>
          <p:nvSpPr>
            <p:cNvPr id="197" name="Line 194">
              <a:extLst>
                <a:ext uri="{FF2B5EF4-FFF2-40B4-BE49-F238E27FC236}">
                  <a16:creationId xmlns:a16="http://schemas.microsoft.com/office/drawing/2014/main" id="{F23D2B83-81EB-B04D-AA4B-58084175DC3C}"/>
                </a:ext>
              </a:extLst>
            </p:cNvPr>
            <p:cNvSpPr>
              <a:spLocks noChangeShapeType="1"/>
            </p:cNvSpPr>
            <p:nvPr/>
          </p:nvSpPr>
          <p:spPr bwMode="auto">
            <a:xfrm flipH="1">
              <a:off x="519" y="3578"/>
              <a:ext cx="15"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98" name="Line 195">
              <a:extLst>
                <a:ext uri="{FF2B5EF4-FFF2-40B4-BE49-F238E27FC236}">
                  <a16:creationId xmlns:a16="http://schemas.microsoft.com/office/drawing/2014/main" id="{91BF8935-EC4C-5B48-8756-256CF1B1FB9E}"/>
                </a:ext>
              </a:extLst>
            </p:cNvPr>
            <p:cNvSpPr>
              <a:spLocks noChangeShapeType="1"/>
            </p:cNvSpPr>
            <p:nvPr/>
          </p:nvSpPr>
          <p:spPr bwMode="auto">
            <a:xfrm>
              <a:off x="527" y="3510"/>
              <a:ext cx="0"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99" name="Line 196">
              <a:extLst>
                <a:ext uri="{FF2B5EF4-FFF2-40B4-BE49-F238E27FC236}">
                  <a16:creationId xmlns:a16="http://schemas.microsoft.com/office/drawing/2014/main" id="{30210B67-A337-7C4D-9E44-E05BCDD50856}"/>
                </a:ext>
              </a:extLst>
            </p:cNvPr>
            <p:cNvSpPr>
              <a:spLocks noChangeShapeType="1"/>
            </p:cNvSpPr>
            <p:nvPr/>
          </p:nvSpPr>
          <p:spPr bwMode="auto">
            <a:xfrm flipH="1">
              <a:off x="615" y="3578"/>
              <a:ext cx="14"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0" name="Line 197">
              <a:extLst>
                <a:ext uri="{FF2B5EF4-FFF2-40B4-BE49-F238E27FC236}">
                  <a16:creationId xmlns:a16="http://schemas.microsoft.com/office/drawing/2014/main" id="{1D88A43D-7113-AD4C-8C82-D59E52A0AA3D}"/>
                </a:ext>
              </a:extLst>
            </p:cNvPr>
            <p:cNvSpPr>
              <a:spLocks noChangeShapeType="1"/>
            </p:cNvSpPr>
            <p:nvPr/>
          </p:nvSpPr>
          <p:spPr bwMode="auto">
            <a:xfrm>
              <a:off x="622" y="3510"/>
              <a:ext cx="0"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1" name="Rectangle 198">
              <a:extLst>
                <a:ext uri="{FF2B5EF4-FFF2-40B4-BE49-F238E27FC236}">
                  <a16:creationId xmlns:a16="http://schemas.microsoft.com/office/drawing/2014/main" id="{9CDB8848-6465-2140-A60D-5190EA2B2BB2}"/>
                </a:ext>
              </a:extLst>
            </p:cNvPr>
            <p:cNvSpPr>
              <a:spLocks noChangeArrowheads="1"/>
            </p:cNvSpPr>
            <p:nvPr/>
          </p:nvSpPr>
          <p:spPr bwMode="auto">
            <a:xfrm>
              <a:off x="5249" y="1460"/>
              <a:ext cx="395" cy="249"/>
            </a:xfrm>
            <a:prstGeom prst="rect">
              <a:avLst/>
            </a:prstGeom>
            <a:solidFill>
              <a:schemeClr val="accent1"/>
            </a:solidFill>
            <a:ln w="12700">
              <a:solidFill>
                <a:schemeClr val="tx1"/>
              </a:solidFill>
              <a:miter lim="800000"/>
              <a:headEnd/>
              <a:tailEnd/>
            </a:ln>
          </p:spPr>
          <p:txBody>
            <a:bodyPr wrap="none" lIns="90488" tIns="44450" rIns="90488" bIns="44450">
              <a:prstTxWarp prst="textNoShape">
                <a:avLst/>
              </a:prstTxWarp>
              <a:spAutoFit/>
            </a:bodyPr>
            <a:lstStyle/>
            <a:p>
              <a:pPr defTabSz="762000"/>
              <a:r>
                <a:rPr lang="en-US" sz="2000" b="1">
                  <a:solidFill>
                    <a:srgbClr val="000000"/>
                  </a:solidFill>
                </a:rPr>
                <a:t>421</a:t>
              </a:r>
            </a:p>
          </p:txBody>
        </p:sp>
        <p:sp>
          <p:nvSpPr>
            <p:cNvPr id="202" name="Freeform 199">
              <a:extLst>
                <a:ext uri="{FF2B5EF4-FFF2-40B4-BE49-F238E27FC236}">
                  <a16:creationId xmlns:a16="http://schemas.microsoft.com/office/drawing/2014/main" id="{D2EFCD73-B443-CE44-8864-1382CE3A9073}"/>
                </a:ext>
              </a:extLst>
            </p:cNvPr>
            <p:cNvSpPr>
              <a:spLocks/>
            </p:cNvSpPr>
            <p:nvPr/>
          </p:nvSpPr>
          <p:spPr bwMode="auto">
            <a:xfrm>
              <a:off x="5077" y="3153"/>
              <a:ext cx="79" cy="76"/>
            </a:xfrm>
            <a:custGeom>
              <a:avLst/>
              <a:gdLst>
                <a:gd name="T0" fmla="*/ 0 w 86"/>
                <a:gd name="T1" fmla="*/ 76 h 76"/>
                <a:gd name="T2" fmla="*/ 57 w 86"/>
                <a:gd name="T3" fmla="*/ 0 h 76"/>
                <a:gd name="T4" fmla="*/ 0 60000 65536"/>
                <a:gd name="T5" fmla="*/ 0 60000 65536"/>
                <a:gd name="T6" fmla="*/ 0 w 86"/>
                <a:gd name="T7" fmla="*/ 0 h 76"/>
                <a:gd name="T8" fmla="*/ 86 w 86"/>
                <a:gd name="T9" fmla="*/ 76 h 76"/>
              </a:gdLst>
              <a:ahLst/>
              <a:cxnLst>
                <a:cxn ang="T4">
                  <a:pos x="T0" y="T1"/>
                </a:cxn>
                <a:cxn ang="T5">
                  <a:pos x="T2" y="T3"/>
                </a:cxn>
              </a:cxnLst>
              <a:rect l="T6" t="T7" r="T8" b="T9"/>
              <a:pathLst>
                <a:path w="86" h="76">
                  <a:moveTo>
                    <a:pt x="0" y="76"/>
                  </a:moveTo>
                  <a:lnTo>
                    <a:pt x="86" y="0"/>
                  </a:ln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203" name="Line 200">
              <a:extLst>
                <a:ext uri="{FF2B5EF4-FFF2-40B4-BE49-F238E27FC236}">
                  <a16:creationId xmlns:a16="http://schemas.microsoft.com/office/drawing/2014/main" id="{2DE96613-0A5F-9F46-99D2-B144E9C0FB47}"/>
                </a:ext>
              </a:extLst>
            </p:cNvPr>
            <p:cNvSpPr>
              <a:spLocks noChangeShapeType="1"/>
            </p:cNvSpPr>
            <p:nvPr/>
          </p:nvSpPr>
          <p:spPr bwMode="auto">
            <a:xfrm flipV="1">
              <a:off x="5075" y="1112"/>
              <a:ext cx="88" cy="152"/>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4" name="Line 201">
              <a:extLst>
                <a:ext uri="{FF2B5EF4-FFF2-40B4-BE49-F238E27FC236}">
                  <a16:creationId xmlns:a16="http://schemas.microsoft.com/office/drawing/2014/main" id="{F27D2ABE-D44B-4345-B036-3E1B8C746AF3}"/>
                </a:ext>
              </a:extLst>
            </p:cNvPr>
            <p:cNvSpPr>
              <a:spLocks noChangeShapeType="1"/>
            </p:cNvSpPr>
            <p:nvPr/>
          </p:nvSpPr>
          <p:spPr bwMode="auto">
            <a:xfrm flipV="1">
              <a:off x="5075" y="852"/>
              <a:ext cx="85" cy="84"/>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5" name="Line 202">
              <a:extLst>
                <a:ext uri="{FF2B5EF4-FFF2-40B4-BE49-F238E27FC236}">
                  <a16:creationId xmlns:a16="http://schemas.microsoft.com/office/drawing/2014/main" id="{B3FA03E1-AA92-C742-AD5B-F35BBD901782}"/>
                </a:ext>
              </a:extLst>
            </p:cNvPr>
            <p:cNvSpPr>
              <a:spLocks noChangeShapeType="1"/>
            </p:cNvSpPr>
            <p:nvPr/>
          </p:nvSpPr>
          <p:spPr bwMode="auto">
            <a:xfrm flipV="1">
              <a:off x="5160" y="744"/>
              <a:ext cx="103" cy="104"/>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6" name="Rectangle 203">
              <a:extLst>
                <a:ext uri="{FF2B5EF4-FFF2-40B4-BE49-F238E27FC236}">
                  <a16:creationId xmlns:a16="http://schemas.microsoft.com/office/drawing/2014/main" id="{DD183090-AD20-8A4D-B736-6045BE564FD7}"/>
                </a:ext>
              </a:extLst>
            </p:cNvPr>
            <p:cNvSpPr>
              <a:spLocks noChangeArrowheads="1"/>
            </p:cNvSpPr>
            <p:nvPr/>
          </p:nvSpPr>
          <p:spPr bwMode="auto">
            <a:xfrm>
              <a:off x="5337" y="692"/>
              <a:ext cx="306" cy="249"/>
            </a:xfrm>
            <a:prstGeom prst="rect">
              <a:avLst/>
            </a:prstGeom>
            <a:solidFill>
              <a:schemeClr val="accent1"/>
            </a:solidFill>
            <a:ln w="12700">
              <a:solidFill>
                <a:schemeClr val="tx1"/>
              </a:solidFill>
              <a:miter lim="800000"/>
              <a:headEnd/>
              <a:tailEnd/>
            </a:ln>
          </p:spPr>
          <p:txBody>
            <a:bodyPr wrap="none" lIns="90488" tIns="44450" rIns="90488" bIns="44450">
              <a:prstTxWarp prst="textNoShape">
                <a:avLst/>
              </a:prstTxWarp>
              <a:spAutoFit/>
            </a:bodyPr>
            <a:lstStyle/>
            <a:p>
              <a:pPr defTabSz="762000"/>
              <a:r>
                <a:rPr lang="en-US" sz="2000" b="1">
                  <a:solidFill>
                    <a:srgbClr val="000000"/>
                  </a:solidFill>
                </a:rPr>
                <a:t>57</a:t>
              </a:r>
            </a:p>
          </p:txBody>
        </p:sp>
        <p:sp>
          <p:nvSpPr>
            <p:cNvPr id="207" name="Line 204">
              <a:extLst>
                <a:ext uri="{FF2B5EF4-FFF2-40B4-BE49-F238E27FC236}">
                  <a16:creationId xmlns:a16="http://schemas.microsoft.com/office/drawing/2014/main" id="{BC08FD79-F8FA-EC43-95D5-8F2C44252121}"/>
                </a:ext>
              </a:extLst>
            </p:cNvPr>
            <p:cNvSpPr>
              <a:spLocks noChangeShapeType="1"/>
            </p:cNvSpPr>
            <p:nvPr/>
          </p:nvSpPr>
          <p:spPr bwMode="auto">
            <a:xfrm flipH="1">
              <a:off x="472" y="3014"/>
              <a:ext cx="102"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8" name="Line 205">
              <a:extLst>
                <a:ext uri="{FF2B5EF4-FFF2-40B4-BE49-F238E27FC236}">
                  <a16:creationId xmlns:a16="http://schemas.microsoft.com/office/drawing/2014/main" id="{21D1E5CF-C5E2-FA4C-BDF6-3025CF8EE78A}"/>
                </a:ext>
              </a:extLst>
            </p:cNvPr>
            <p:cNvSpPr>
              <a:spLocks noChangeShapeType="1"/>
            </p:cNvSpPr>
            <p:nvPr/>
          </p:nvSpPr>
          <p:spPr bwMode="auto">
            <a:xfrm flipV="1">
              <a:off x="176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09" name="Line 206">
              <a:extLst>
                <a:ext uri="{FF2B5EF4-FFF2-40B4-BE49-F238E27FC236}">
                  <a16:creationId xmlns:a16="http://schemas.microsoft.com/office/drawing/2014/main" id="{53148CE8-1730-F745-8E7F-8727C13EDE59}"/>
                </a:ext>
              </a:extLst>
            </p:cNvPr>
            <p:cNvSpPr>
              <a:spLocks noChangeShapeType="1"/>
            </p:cNvSpPr>
            <p:nvPr/>
          </p:nvSpPr>
          <p:spPr bwMode="auto">
            <a:xfrm flipV="1">
              <a:off x="185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0" name="Line 207">
              <a:extLst>
                <a:ext uri="{FF2B5EF4-FFF2-40B4-BE49-F238E27FC236}">
                  <a16:creationId xmlns:a16="http://schemas.microsoft.com/office/drawing/2014/main" id="{56200B5E-73E4-DB45-AA91-4EDD8DFF777C}"/>
                </a:ext>
              </a:extLst>
            </p:cNvPr>
            <p:cNvSpPr>
              <a:spLocks noChangeShapeType="1"/>
            </p:cNvSpPr>
            <p:nvPr/>
          </p:nvSpPr>
          <p:spPr bwMode="auto">
            <a:xfrm flipV="1">
              <a:off x="195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1" name="Line 208">
              <a:extLst>
                <a:ext uri="{FF2B5EF4-FFF2-40B4-BE49-F238E27FC236}">
                  <a16:creationId xmlns:a16="http://schemas.microsoft.com/office/drawing/2014/main" id="{7497DD67-659B-B646-93F9-BDDB212CDDA7}"/>
                </a:ext>
              </a:extLst>
            </p:cNvPr>
            <p:cNvSpPr>
              <a:spLocks noChangeShapeType="1"/>
            </p:cNvSpPr>
            <p:nvPr/>
          </p:nvSpPr>
          <p:spPr bwMode="auto">
            <a:xfrm flipV="1">
              <a:off x="204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2" name="Line 209">
              <a:extLst>
                <a:ext uri="{FF2B5EF4-FFF2-40B4-BE49-F238E27FC236}">
                  <a16:creationId xmlns:a16="http://schemas.microsoft.com/office/drawing/2014/main" id="{F6AFECE0-B019-4B42-B354-518475C64B72}"/>
                </a:ext>
              </a:extLst>
            </p:cNvPr>
            <p:cNvSpPr>
              <a:spLocks noChangeShapeType="1"/>
            </p:cNvSpPr>
            <p:nvPr/>
          </p:nvSpPr>
          <p:spPr bwMode="auto">
            <a:xfrm flipV="1">
              <a:off x="214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3" name="Line 210">
              <a:extLst>
                <a:ext uri="{FF2B5EF4-FFF2-40B4-BE49-F238E27FC236}">
                  <a16:creationId xmlns:a16="http://schemas.microsoft.com/office/drawing/2014/main" id="{8ECD1C8C-35B0-044C-91B5-D191E3C53223}"/>
                </a:ext>
              </a:extLst>
            </p:cNvPr>
            <p:cNvSpPr>
              <a:spLocks noChangeShapeType="1"/>
            </p:cNvSpPr>
            <p:nvPr/>
          </p:nvSpPr>
          <p:spPr bwMode="auto">
            <a:xfrm flipV="1">
              <a:off x="223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4" name="Line 211">
              <a:extLst>
                <a:ext uri="{FF2B5EF4-FFF2-40B4-BE49-F238E27FC236}">
                  <a16:creationId xmlns:a16="http://schemas.microsoft.com/office/drawing/2014/main" id="{9A84985F-E502-D74B-B903-00B071767247}"/>
                </a:ext>
              </a:extLst>
            </p:cNvPr>
            <p:cNvSpPr>
              <a:spLocks noChangeShapeType="1"/>
            </p:cNvSpPr>
            <p:nvPr/>
          </p:nvSpPr>
          <p:spPr bwMode="auto">
            <a:xfrm flipV="1">
              <a:off x="233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5" name="Line 212">
              <a:extLst>
                <a:ext uri="{FF2B5EF4-FFF2-40B4-BE49-F238E27FC236}">
                  <a16:creationId xmlns:a16="http://schemas.microsoft.com/office/drawing/2014/main" id="{D5F7B43E-512F-634B-8431-EFA5AACDC467}"/>
                </a:ext>
              </a:extLst>
            </p:cNvPr>
            <p:cNvSpPr>
              <a:spLocks noChangeShapeType="1"/>
            </p:cNvSpPr>
            <p:nvPr/>
          </p:nvSpPr>
          <p:spPr bwMode="auto">
            <a:xfrm flipV="1">
              <a:off x="2430" y="3504"/>
              <a:ext cx="0" cy="68"/>
            </a:xfrm>
            <a:prstGeom prst="line">
              <a:avLst/>
            </a:prstGeom>
            <a:noFill/>
            <a:ln w="38100">
              <a:solidFill>
                <a:srgbClr val="000000"/>
              </a:solidFill>
              <a:miter lim="800000"/>
              <a:headEnd/>
              <a:tailEnd/>
            </a:ln>
          </p:spPr>
          <p:txBody>
            <a:bodyPr wrap="none">
              <a:prstTxWarp prst="textNoShape">
                <a:avLst/>
              </a:prstTxWarp>
            </a:bodyPr>
            <a:lstStyle/>
            <a:p>
              <a:endParaRPr lang="en-US"/>
            </a:p>
          </p:txBody>
        </p:sp>
        <p:sp>
          <p:nvSpPr>
            <p:cNvPr id="216" name="Line 213">
              <a:extLst>
                <a:ext uri="{FF2B5EF4-FFF2-40B4-BE49-F238E27FC236}">
                  <a16:creationId xmlns:a16="http://schemas.microsoft.com/office/drawing/2014/main" id="{80FECBA6-E3DC-8649-A764-1C489166AA14}"/>
                </a:ext>
              </a:extLst>
            </p:cNvPr>
            <p:cNvSpPr>
              <a:spLocks noChangeShapeType="1"/>
            </p:cNvSpPr>
            <p:nvPr/>
          </p:nvSpPr>
          <p:spPr bwMode="auto">
            <a:xfrm flipV="1">
              <a:off x="251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7" name="Line 214">
              <a:extLst>
                <a:ext uri="{FF2B5EF4-FFF2-40B4-BE49-F238E27FC236}">
                  <a16:creationId xmlns:a16="http://schemas.microsoft.com/office/drawing/2014/main" id="{B5714242-99E9-5149-B509-E25D7262C0F7}"/>
                </a:ext>
              </a:extLst>
            </p:cNvPr>
            <p:cNvSpPr>
              <a:spLocks noChangeShapeType="1"/>
            </p:cNvSpPr>
            <p:nvPr/>
          </p:nvSpPr>
          <p:spPr bwMode="auto">
            <a:xfrm flipV="1">
              <a:off x="261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8" name="Line 215">
              <a:extLst>
                <a:ext uri="{FF2B5EF4-FFF2-40B4-BE49-F238E27FC236}">
                  <a16:creationId xmlns:a16="http://schemas.microsoft.com/office/drawing/2014/main" id="{473F1BF1-A496-FE47-9C25-187CCF528555}"/>
                </a:ext>
              </a:extLst>
            </p:cNvPr>
            <p:cNvSpPr>
              <a:spLocks noChangeShapeType="1"/>
            </p:cNvSpPr>
            <p:nvPr/>
          </p:nvSpPr>
          <p:spPr bwMode="auto">
            <a:xfrm flipV="1">
              <a:off x="270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19" name="Line 216">
              <a:extLst>
                <a:ext uri="{FF2B5EF4-FFF2-40B4-BE49-F238E27FC236}">
                  <a16:creationId xmlns:a16="http://schemas.microsoft.com/office/drawing/2014/main" id="{87DC8D9E-043C-BE45-8BEA-2F1BD1E100C8}"/>
                </a:ext>
              </a:extLst>
            </p:cNvPr>
            <p:cNvSpPr>
              <a:spLocks noChangeShapeType="1"/>
            </p:cNvSpPr>
            <p:nvPr/>
          </p:nvSpPr>
          <p:spPr bwMode="auto">
            <a:xfrm flipV="1">
              <a:off x="280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0" name="Line 217">
              <a:extLst>
                <a:ext uri="{FF2B5EF4-FFF2-40B4-BE49-F238E27FC236}">
                  <a16:creationId xmlns:a16="http://schemas.microsoft.com/office/drawing/2014/main" id="{04762DEA-72F0-C740-9F44-E81F54FC7E47}"/>
                </a:ext>
              </a:extLst>
            </p:cNvPr>
            <p:cNvSpPr>
              <a:spLocks noChangeShapeType="1"/>
            </p:cNvSpPr>
            <p:nvPr/>
          </p:nvSpPr>
          <p:spPr bwMode="auto">
            <a:xfrm flipV="1">
              <a:off x="289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1" name="Line 218">
              <a:extLst>
                <a:ext uri="{FF2B5EF4-FFF2-40B4-BE49-F238E27FC236}">
                  <a16:creationId xmlns:a16="http://schemas.microsoft.com/office/drawing/2014/main" id="{40294B48-7488-E649-9AFA-266F225A5F33}"/>
                </a:ext>
              </a:extLst>
            </p:cNvPr>
            <p:cNvSpPr>
              <a:spLocks noChangeShapeType="1"/>
            </p:cNvSpPr>
            <p:nvPr/>
          </p:nvSpPr>
          <p:spPr bwMode="auto">
            <a:xfrm flipV="1">
              <a:off x="299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2" name="Line 219">
              <a:extLst>
                <a:ext uri="{FF2B5EF4-FFF2-40B4-BE49-F238E27FC236}">
                  <a16:creationId xmlns:a16="http://schemas.microsoft.com/office/drawing/2014/main" id="{4423F192-6C3C-E846-B415-3B569FFF11FF}"/>
                </a:ext>
              </a:extLst>
            </p:cNvPr>
            <p:cNvSpPr>
              <a:spLocks noChangeShapeType="1"/>
            </p:cNvSpPr>
            <p:nvPr/>
          </p:nvSpPr>
          <p:spPr bwMode="auto">
            <a:xfrm flipV="1">
              <a:off x="81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3" name="Line 220">
              <a:extLst>
                <a:ext uri="{FF2B5EF4-FFF2-40B4-BE49-F238E27FC236}">
                  <a16:creationId xmlns:a16="http://schemas.microsoft.com/office/drawing/2014/main" id="{7C6D3AF9-222E-E448-9AA1-1F25C9FD3DC4}"/>
                </a:ext>
              </a:extLst>
            </p:cNvPr>
            <p:cNvSpPr>
              <a:spLocks noChangeShapeType="1"/>
            </p:cNvSpPr>
            <p:nvPr/>
          </p:nvSpPr>
          <p:spPr bwMode="auto">
            <a:xfrm flipV="1">
              <a:off x="90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4" name="Line 221">
              <a:extLst>
                <a:ext uri="{FF2B5EF4-FFF2-40B4-BE49-F238E27FC236}">
                  <a16:creationId xmlns:a16="http://schemas.microsoft.com/office/drawing/2014/main" id="{6F2B0755-FD3D-EA49-88D4-D2FC0C476972}"/>
                </a:ext>
              </a:extLst>
            </p:cNvPr>
            <p:cNvSpPr>
              <a:spLocks noChangeShapeType="1"/>
            </p:cNvSpPr>
            <p:nvPr/>
          </p:nvSpPr>
          <p:spPr bwMode="auto">
            <a:xfrm flipV="1">
              <a:off x="100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5" name="Line 222">
              <a:extLst>
                <a:ext uri="{FF2B5EF4-FFF2-40B4-BE49-F238E27FC236}">
                  <a16:creationId xmlns:a16="http://schemas.microsoft.com/office/drawing/2014/main" id="{0CD5628C-6B78-114E-A535-EC18D914EC70}"/>
                </a:ext>
              </a:extLst>
            </p:cNvPr>
            <p:cNvSpPr>
              <a:spLocks noChangeShapeType="1"/>
            </p:cNvSpPr>
            <p:nvPr/>
          </p:nvSpPr>
          <p:spPr bwMode="auto">
            <a:xfrm flipV="1">
              <a:off x="109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6" name="Line 223">
              <a:extLst>
                <a:ext uri="{FF2B5EF4-FFF2-40B4-BE49-F238E27FC236}">
                  <a16:creationId xmlns:a16="http://schemas.microsoft.com/office/drawing/2014/main" id="{174301A9-38CB-824F-9679-2CE626807FF5}"/>
                </a:ext>
              </a:extLst>
            </p:cNvPr>
            <p:cNvSpPr>
              <a:spLocks noChangeShapeType="1"/>
            </p:cNvSpPr>
            <p:nvPr/>
          </p:nvSpPr>
          <p:spPr bwMode="auto">
            <a:xfrm flipV="1">
              <a:off x="119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7" name="Line 224">
              <a:extLst>
                <a:ext uri="{FF2B5EF4-FFF2-40B4-BE49-F238E27FC236}">
                  <a16:creationId xmlns:a16="http://schemas.microsoft.com/office/drawing/2014/main" id="{070B8ABB-7BD4-4B4B-BDB5-E6218694E9D9}"/>
                </a:ext>
              </a:extLst>
            </p:cNvPr>
            <p:cNvSpPr>
              <a:spLocks noChangeShapeType="1"/>
            </p:cNvSpPr>
            <p:nvPr/>
          </p:nvSpPr>
          <p:spPr bwMode="auto">
            <a:xfrm flipV="1">
              <a:off x="129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8" name="Line 225">
              <a:extLst>
                <a:ext uri="{FF2B5EF4-FFF2-40B4-BE49-F238E27FC236}">
                  <a16:creationId xmlns:a16="http://schemas.microsoft.com/office/drawing/2014/main" id="{E65F7B1B-25B1-9C49-9C65-24D5073C623B}"/>
                </a:ext>
              </a:extLst>
            </p:cNvPr>
            <p:cNvSpPr>
              <a:spLocks noChangeShapeType="1"/>
            </p:cNvSpPr>
            <p:nvPr/>
          </p:nvSpPr>
          <p:spPr bwMode="auto">
            <a:xfrm flipV="1">
              <a:off x="138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29" name="Line 226">
              <a:extLst>
                <a:ext uri="{FF2B5EF4-FFF2-40B4-BE49-F238E27FC236}">
                  <a16:creationId xmlns:a16="http://schemas.microsoft.com/office/drawing/2014/main" id="{D410526C-8546-1B4A-8512-0F02F6E48D5D}"/>
                </a:ext>
              </a:extLst>
            </p:cNvPr>
            <p:cNvSpPr>
              <a:spLocks noChangeShapeType="1"/>
            </p:cNvSpPr>
            <p:nvPr/>
          </p:nvSpPr>
          <p:spPr bwMode="auto">
            <a:xfrm flipV="1">
              <a:off x="1482" y="3504"/>
              <a:ext cx="0" cy="68"/>
            </a:xfrm>
            <a:prstGeom prst="line">
              <a:avLst/>
            </a:prstGeom>
            <a:noFill/>
            <a:ln w="38100">
              <a:solidFill>
                <a:srgbClr val="000000"/>
              </a:solidFill>
              <a:miter lim="800000"/>
              <a:headEnd/>
              <a:tailEnd/>
            </a:ln>
          </p:spPr>
          <p:txBody>
            <a:bodyPr wrap="none">
              <a:prstTxWarp prst="textNoShape">
                <a:avLst/>
              </a:prstTxWarp>
            </a:bodyPr>
            <a:lstStyle/>
            <a:p>
              <a:endParaRPr lang="en-US"/>
            </a:p>
          </p:txBody>
        </p:sp>
        <p:sp>
          <p:nvSpPr>
            <p:cNvPr id="230" name="Line 227">
              <a:extLst>
                <a:ext uri="{FF2B5EF4-FFF2-40B4-BE49-F238E27FC236}">
                  <a16:creationId xmlns:a16="http://schemas.microsoft.com/office/drawing/2014/main" id="{E6B7FD04-3570-0143-A4C6-9F569E3C612D}"/>
                </a:ext>
              </a:extLst>
            </p:cNvPr>
            <p:cNvSpPr>
              <a:spLocks noChangeShapeType="1"/>
            </p:cNvSpPr>
            <p:nvPr/>
          </p:nvSpPr>
          <p:spPr bwMode="auto">
            <a:xfrm flipV="1">
              <a:off x="157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1" name="Line 228">
              <a:extLst>
                <a:ext uri="{FF2B5EF4-FFF2-40B4-BE49-F238E27FC236}">
                  <a16:creationId xmlns:a16="http://schemas.microsoft.com/office/drawing/2014/main" id="{719930D1-8AC9-334C-94AE-90685AB824F3}"/>
                </a:ext>
              </a:extLst>
            </p:cNvPr>
            <p:cNvSpPr>
              <a:spLocks noChangeShapeType="1"/>
            </p:cNvSpPr>
            <p:nvPr/>
          </p:nvSpPr>
          <p:spPr bwMode="auto">
            <a:xfrm flipV="1">
              <a:off x="167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2" name="Line 229">
              <a:extLst>
                <a:ext uri="{FF2B5EF4-FFF2-40B4-BE49-F238E27FC236}">
                  <a16:creationId xmlns:a16="http://schemas.microsoft.com/office/drawing/2014/main" id="{F93BFA9D-4ED1-A24E-9D92-FA59D70E1B5E}"/>
                </a:ext>
              </a:extLst>
            </p:cNvPr>
            <p:cNvSpPr>
              <a:spLocks noChangeShapeType="1"/>
            </p:cNvSpPr>
            <p:nvPr/>
          </p:nvSpPr>
          <p:spPr bwMode="auto">
            <a:xfrm flipV="1">
              <a:off x="622" y="3504"/>
              <a:ext cx="0" cy="68"/>
            </a:xfrm>
            <a:prstGeom prst="line">
              <a:avLst/>
            </a:prstGeom>
            <a:noFill/>
            <a:ln w="9525">
              <a:solidFill>
                <a:schemeClr val="tx1"/>
              </a:solidFill>
              <a:miter lim="800000"/>
              <a:headEnd/>
              <a:tailEnd/>
            </a:ln>
          </p:spPr>
          <p:txBody>
            <a:bodyPr wrap="none">
              <a:prstTxWarp prst="textNoShape">
                <a:avLst/>
              </a:prstTxWarp>
            </a:bodyPr>
            <a:lstStyle/>
            <a:p>
              <a:endParaRPr lang="en-US"/>
            </a:p>
          </p:txBody>
        </p:sp>
        <p:sp>
          <p:nvSpPr>
            <p:cNvPr id="233" name="Line 230">
              <a:extLst>
                <a:ext uri="{FF2B5EF4-FFF2-40B4-BE49-F238E27FC236}">
                  <a16:creationId xmlns:a16="http://schemas.microsoft.com/office/drawing/2014/main" id="{F8B319E7-E77C-9F44-8881-5099C1935A3C}"/>
                </a:ext>
              </a:extLst>
            </p:cNvPr>
            <p:cNvSpPr>
              <a:spLocks noChangeShapeType="1"/>
            </p:cNvSpPr>
            <p:nvPr/>
          </p:nvSpPr>
          <p:spPr bwMode="auto">
            <a:xfrm flipV="1">
              <a:off x="71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4" name="Line 231">
              <a:extLst>
                <a:ext uri="{FF2B5EF4-FFF2-40B4-BE49-F238E27FC236}">
                  <a16:creationId xmlns:a16="http://schemas.microsoft.com/office/drawing/2014/main" id="{040F218C-0F4D-1A47-BAE6-C03CADA42FCF}"/>
                </a:ext>
              </a:extLst>
            </p:cNvPr>
            <p:cNvSpPr>
              <a:spLocks noChangeShapeType="1"/>
            </p:cNvSpPr>
            <p:nvPr/>
          </p:nvSpPr>
          <p:spPr bwMode="auto">
            <a:xfrm flipV="1">
              <a:off x="309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5" name="Line 232">
              <a:extLst>
                <a:ext uri="{FF2B5EF4-FFF2-40B4-BE49-F238E27FC236}">
                  <a16:creationId xmlns:a16="http://schemas.microsoft.com/office/drawing/2014/main" id="{6112CD08-B8B7-D946-89A7-F6C9A8368441}"/>
                </a:ext>
              </a:extLst>
            </p:cNvPr>
            <p:cNvSpPr>
              <a:spLocks noChangeShapeType="1"/>
            </p:cNvSpPr>
            <p:nvPr/>
          </p:nvSpPr>
          <p:spPr bwMode="auto">
            <a:xfrm flipV="1">
              <a:off x="318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6" name="Line 233">
              <a:extLst>
                <a:ext uri="{FF2B5EF4-FFF2-40B4-BE49-F238E27FC236}">
                  <a16:creationId xmlns:a16="http://schemas.microsoft.com/office/drawing/2014/main" id="{7632C633-0A44-D34B-A06A-9F9652CFF77A}"/>
                </a:ext>
              </a:extLst>
            </p:cNvPr>
            <p:cNvSpPr>
              <a:spLocks noChangeShapeType="1"/>
            </p:cNvSpPr>
            <p:nvPr/>
          </p:nvSpPr>
          <p:spPr bwMode="auto">
            <a:xfrm flipV="1">
              <a:off x="328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7" name="Line 234">
              <a:extLst>
                <a:ext uri="{FF2B5EF4-FFF2-40B4-BE49-F238E27FC236}">
                  <a16:creationId xmlns:a16="http://schemas.microsoft.com/office/drawing/2014/main" id="{4C63BAC2-4621-D74D-8520-34A344F83EF2}"/>
                </a:ext>
              </a:extLst>
            </p:cNvPr>
            <p:cNvSpPr>
              <a:spLocks noChangeShapeType="1"/>
            </p:cNvSpPr>
            <p:nvPr/>
          </p:nvSpPr>
          <p:spPr bwMode="auto">
            <a:xfrm flipV="1">
              <a:off x="3378" y="3504"/>
              <a:ext cx="0" cy="68"/>
            </a:xfrm>
            <a:prstGeom prst="line">
              <a:avLst/>
            </a:prstGeom>
            <a:noFill/>
            <a:ln w="38100">
              <a:solidFill>
                <a:srgbClr val="000000"/>
              </a:solidFill>
              <a:miter lim="800000"/>
              <a:headEnd/>
              <a:tailEnd/>
            </a:ln>
          </p:spPr>
          <p:txBody>
            <a:bodyPr wrap="none">
              <a:prstTxWarp prst="textNoShape">
                <a:avLst/>
              </a:prstTxWarp>
            </a:bodyPr>
            <a:lstStyle/>
            <a:p>
              <a:endParaRPr lang="en-US"/>
            </a:p>
          </p:txBody>
        </p:sp>
        <p:sp>
          <p:nvSpPr>
            <p:cNvPr id="238" name="Line 235">
              <a:extLst>
                <a:ext uri="{FF2B5EF4-FFF2-40B4-BE49-F238E27FC236}">
                  <a16:creationId xmlns:a16="http://schemas.microsoft.com/office/drawing/2014/main" id="{F9B8BC3B-373D-AF4C-B9F1-7404BF90BD8C}"/>
                </a:ext>
              </a:extLst>
            </p:cNvPr>
            <p:cNvSpPr>
              <a:spLocks noChangeShapeType="1"/>
            </p:cNvSpPr>
            <p:nvPr/>
          </p:nvSpPr>
          <p:spPr bwMode="auto">
            <a:xfrm flipV="1">
              <a:off x="347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39" name="Line 236">
              <a:extLst>
                <a:ext uri="{FF2B5EF4-FFF2-40B4-BE49-F238E27FC236}">
                  <a16:creationId xmlns:a16="http://schemas.microsoft.com/office/drawing/2014/main" id="{7C1B417D-B1E9-5640-8C9D-7F3EC9C5DE5E}"/>
                </a:ext>
              </a:extLst>
            </p:cNvPr>
            <p:cNvSpPr>
              <a:spLocks noChangeShapeType="1"/>
            </p:cNvSpPr>
            <p:nvPr/>
          </p:nvSpPr>
          <p:spPr bwMode="auto">
            <a:xfrm flipV="1">
              <a:off x="357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0" name="Line 237">
              <a:extLst>
                <a:ext uri="{FF2B5EF4-FFF2-40B4-BE49-F238E27FC236}">
                  <a16:creationId xmlns:a16="http://schemas.microsoft.com/office/drawing/2014/main" id="{29FAF7B9-5CED-0F48-AC90-A88EF61D5CD7}"/>
                </a:ext>
              </a:extLst>
            </p:cNvPr>
            <p:cNvSpPr>
              <a:spLocks noChangeShapeType="1"/>
            </p:cNvSpPr>
            <p:nvPr/>
          </p:nvSpPr>
          <p:spPr bwMode="auto">
            <a:xfrm flipV="1">
              <a:off x="366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1" name="Line 238">
              <a:extLst>
                <a:ext uri="{FF2B5EF4-FFF2-40B4-BE49-F238E27FC236}">
                  <a16:creationId xmlns:a16="http://schemas.microsoft.com/office/drawing/2014/main" id="{0450C379-9E58-A447-9F48-D7911CC64D1A}"/>
                </a:ext>
              </a:extLst>
            </p:cNvPr>
            <p:cNvSpPr>
              <a:spLocks noChangeShapeType="1"/>
            </p:cNvSpPr>
            <p:nvPr/>
          </p:nvSpPr>
          <p:spPr bwMode="auto">
            <a:xfrm flipV="1">
              <a:off x="375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2" name="Line 239">
              <a:extLst>
                <a:ext uri="{FF2B5EF4-FFF2-40B4-BE49-F238E27FC236}">
                  <a16:creationId xmlns:a16="http://schemas.microsoft.com/office/drawing/2014/main" id="{FE2B030C-198A-EA45-B4B9-1FC4BD554275}"/>
                </a:ext>
              </a:extLst>
            </p:cNvPr>
            <p:cNvSpPr>
              <a:spLocks noChangeShapeType="1"/>
            </p:cNvSpPr>
            <p:nvPr/>
          </p:nvSpPr>
          <p:spPr bwMode="auto">
            <a:xfrm flipV="1">
              <a:off x="3850"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3" name="Line 240">
              <a:extLst>
                <a:ext uri="{FF2B5EF4-FFF2-40B4-BE49-F238E27FC236}">
                  <a16:creationId xmlns:a16="http://schemas.microsoft.com/office/drawing/2014/main" id="{FEEBCE04-CE71-2543-A481-EF54F44323DD}"/>
                </a:ext>
              </a:extLst>
            </p:cNvPr>
            <p:cNvSpPr>
              <a:spLocks noChangeShapeType="1"/>
            </p:cNvSpPr>
            <p:nvPr/>
          </p:nvSpPr>
          <p:spPr bwMode="auto">
            <a:xfrm flipV="1">
              <a:off x="3946"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4" name="Line 241">
              <a:extLst>
                <a:ext uri="{FF2B5EF4-FFF2-40B4-BE49-F238E27FC236}">
                  <a16:creationId xmlns:a16="http://schemas.microsoft.com/office/drawing/2014/main" id="{722011B7-5C8E-F443-AD1D-6134C979E0D7}"/>
                </a:ext>
              </a:extLst>
            </p:cNvPr>
            <p:cNvSpPr>
              <a:spLocks noChangeShapeType="1"/>
            </p:cNvSpPr>
            <p:nvPr/>
          </p:nvSpPr>
          <p:spPr bwMode="auto">
            <a:xfrm flipV="1">
              <a:off x="4042"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5" name="Line 242">
              <a:extLst>
                <a:ext uri="{FF2B5EF4-FFF2-40B4-BE49-F238E27FC236}">
                  <a16:creationId xmlns:a16="http://schemas.microsoft.com/office/drawing/2014/main" id="{28F79DE9-37F3-A941-864D-D3EF2A220AB6}"/>
                </a:ext>
              </a:extLst>
            </p:cNvPr>
            <p:cNvSpPr>
              <a:spLocks noChangeShapeType="1"/>
            </p:cNvSpPr>
            <p:nvPr/>
          </p:nvSpPr>
          <p:spPr bwMode="auto">
            <a:xfrm flipV="1">
              <a:off x="4138"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6" name="Line 243">
              <a:extLst>
                <a:ext uri="{FF2B5EF4-FFF2-40B4-BE49-F238E27FC236}">
                  <a16:creationId xmlns:a16="http://schemas.microsoft.com/office/drawing/2014/main" id="{02C2DD44-E1DC-9342-9B0C-285FA650FEA2}"/>
                </a:ext>
              </a:extLst>
            </p:cNvPr>
            <p:cNvSpPr>
              <a:spLocks noChangeShapeType="1"/>
            </p:cNvSpPr>
            <p:nvPr/>
          </p:nvSpPr>
          <p:spPr bwMode="auto">
            <a:xfrm flipV="1">
              <a:off x="4234" y="3504"/>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7" name="Line 244">
              <a:extLst>
                <a:ext uri="{FF2B5EF4-FFF2-40B4-BE49-F238E27FC236}">
                  <a16:creationId xmlns:a16="http://schemas.microsoft.com/office/drawing/2014/main" id="{DE744426-6CA9-0D46-81DC-01DB5ACB4BE1}"/>
                </a:ext>
              </a:extLst>
            </p:cNvPr>
            <p:cNvSpPr>
              <a:spLocks noChangeShapeType="1"/>
            </p:cNvSpPr>
            <p:nvPr/>
          </p:nvSpPr>
          <p:spPr bwMode="auto">
            <a:xfrm flipV="1">
              <a:off x="4330" y="3504"/>
              <a:ext cx="0" cy="68"/>
            </a:xfrm>
            <a:prstGeom prst="line">
              <a:avLst/>
            </a:prstGeom>
            <a:noFill/>
            <a:ln w="38100">
              <a:solidFill>
                <a:srgbClr val="000000"/>
              </a:solidFill>
              <a:miter lim="800000"/>
              <a:headEnd/>
              <a:tailEnd/>
            </a:ln>
          </p:spPr>
          <p:txBody>
            <a:bodyPr wrap="none">
              <a:prstTxWarp prst="textNoShape">
                <a:avLst/>
              </a:prstTxWarp>
            </a:bodyPr>
            <a:lstStyle/>
            <a:p>
              <a:endParaRPr lang="en-US"/>
            </a:p>
          </p:txBody>
        </p:sp>
        <p:sp>
          <p:nvSpPr>
            <p:cNvPr id="248" name="Line 245">
              <a:extLst>
                <a:ext uri="{FF2B5EF4-FFF2-40B4-BE49-F238E27FC236}">
                  <a16:creationId xmlns:a16="http://schemas.microsoft.com/office/drawing/2014/main" id="{164C12F6-9A33-704E-A9C1-5C2BBEB5AEB3}"/>
                </a:ext>
              </a:extLst>
            </p:cNvPr>
            <p:cNvSpPr>
              <a:spLocks noChangeShapeType="1"/>
            </p:cNvSpPr>
            <p:nvPr/>
          </p:nvSpPr>
          <p:spPr bwMode="auto">
            <a:xfrm flipV="1">
              <a:off x="4426"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49" name="Line 246">
              <a:extLst>
                <a:ext uri="{FF2B5EF4-FFF2-40B4-BE49-F238E27FC236}">
                  <a16:creationId xmlns:a16="http://schemas.microsoft.com/office/drawing/2014/main" id="{AA1CDF8A-606F-1F46-B8E0-391D17828C28}"/>
                </a:ext>
              </a:extLst>
            </p:cNvPr>
            <p:cNvSpPr>
              <a:spLocks noChangeShapeType="1"/>
            </p:cNvSpPr>
            <p:nvPr/>
          </p:nvSpPr>
          <p:spPr bwMode="auto">
            <a:xfrm flipV="1">
              <a:off x="4522"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0" name="Line 247">
              <a:extLst>
                <a:ext uri="{FF2B5EF4-FFF2-40B4-BE49-F238E27FC236}">
                  <a16:creationId xmlns:a16="http://schemas.microsoft.com/office/drawing/2014/main" id="{D78348E1-C95D-424D-88A4-5B5361ACA5DB}"/>
                </a:ext>
              </a:extLst>
            </p:cNvPr>
            <p:cNvSpPr>
              <a:spLocks noChangeShapeType="1"/>
            </p:cNvSpPr>
            <p:nvPr/>
          </p:nvSpPr>
          <p:spPr bwMode="auto">
            <a:xfrm flipV="1">
              <a:off x="4618"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1" name="Line 248">
              <a:extLst>
                <a:ext uri="{FF2B5EF4-FFF2-40B4-BE49-F238E27FC236}">
                  <a16:creationId xmlns:a16="http://schemas.microsoft.com/office/drawing/2014/main" id="{BBA6A31B-19C9-5E41-A41A-EC71BCF61120}"/>
                </a:ext>
              </a:extLst>
            </p:cNvPr>
            <p:cNvSpPr>
              <a:spLocks noChangeShapeType="1"/>
            </p:cNvSpPr>
            <p:nvPr/>
          </p:nvSpPr>
          <p:spPr bwMode="auto">
            <a:xfrm flipV="1">
              <a:off x="4714"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2" name="Line 249">
              <a:extLst>
                <a:ext uri="{FF2B5EF4-FFF2-40B4-BE49-F238E27FC236}">
                  <a16:creationId xmlns:a16="http://schemas.microsoft.com/office/drawing/2014/main" id="{3F05DC42-6ADD-244F-A08B-20E9007E08B2}"/>
                </a:ext>
              </a:extLst>
            </p:cNvPr>
            <p:cNvSpPr>
              <a:spLocks noChangeShapeType="1"/>
            </p:cNvSpPr>
            <p:nvPr/>
          </p:nvSpPr>
          <p:spPr bwMode="auto">
            <a:xfrm flipV="1">
              <a:off x="4810"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3" name="Line 250">
              <a:extLst>
                <a:ext uri="{FF2B5EF4-FFF2-40B4-BE49-F238E27FC236}">
                  <a16:creationId xmlns:a16="http://schemas.microsoft.com/office/drawing/2014/main" id="{B11C0519-DCAF-4F40-98DC-B1CC831F7C2F}"/>
                </a:ext>
              </a:extLst>
            </p:cNvPr>
            <p:cNvSpPr>
              <a:spLocks noChangeShapeType="1"/>
            </p:cNvSpPr>
            <p:nvPr/>
          </p:nvSpPr>
          <p:spPr bwMode="auto">
            <a:xfrm flipV="1">
              <a:off x="4902"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4" name="Line 251">
              <a:extLst>
                <a:ext uri="{FF2B5EF4-FFF2-40B4-BE49-F238E27FC236}">
                  <a16:creationId xmlns:a16="http://schemas.microsoft.com/office/drawing/2014/main" id="{EB228AD3-6E9C-7243-80D6-A3B2C7DEF292}"/>
                </a:ext>
              </a:extLst>
            </p:cNvPr>
            <p:cNvSpPr>
              <a:spLocks noChangeShapeType="1"/>
            </p:cNvSpPr>
            <p:nvPr/>
          </p:nvSpPr>
          <p:spPr bwMode="auto">
            <a:xfrm flipV="1">
              <a:off x="4994"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5" name="Line 252">
              <a:extLst>
                <a:ext uri="{FF2B5EF4-FFF2-40B4-BE49-F238E27FC236}">
                  <a16:creationId xmlns:a16="http://schemas.microsoft.com/office/drawing/2014/main" id="{9159304C-1251-E544-97F5-37A2C3895F9C}"/>
                </a:ext>
              </a:extLst>
            </p:cNvPr>
            <p:cNvSpPr>
              <a:spLocks noChangeShapeType="1"/>
            </p:cNvSpPr>
            <p:nvPr/>
          </p:nvSpPr>
          <p:spPr bwMode="auto">
            <a:xfrm flipV="1">
              <a:off x="5086"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6" name="Line 253">
              <a:extLst>
                <a:ext uri="{FF2B5EF4-FFF2-40B4-BE49-F238E27FC236}">
                  <a16:creationId xmlns:a16="http://schemas.microsoft.com/office/drawing/2014/main" id="{CD6066A4-8067-7D44-90C2-35494D077C01}"/>
                </a:ext>
              </a:extLst>
            </p:cNvPr>
            <p:cNvSpPr>
              <a:spLocks noChangeShapeType="1"/>
            </p:cNvSpPr>
            <p:nvPr/>
          </p:nvSpPr>
          <p:spPr bwMode="auto">
            <a:xfrm flipV="1">
              <a:off x="5178"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7" name="Line 254">
              <a:extLst>
                <a:ext uri="{FF2B5EF4-FFF2-40B4-BE49-F238E27FC236}">
                  <a16:creationId xmlns:a16="http://schemas.microsoft.com/office/drawing/2014/main" id="{7D805880-03EA-994C-B2CC-2EA810A863BA}"/>
                </a:ext>
              </a:extLst>
            </p:cNvPr>
            <p:cNvSpPr>
              <a:spLocks noChangeShapeType="1"/>
            </p:cNvSpPr>
            <p:nvPr/>
          </p:nvSpPr>
          <p:spPr bwMode="auto">
            <a:xfrm flipV="1">
              <a:off x="5266" y="3500"/>
              <a:ext cx="0" cy="68"/>
            </a:xfrm>
            <a:prstGeom prst="line">
              <a:avLst/>
            </a:prstGeom>
            <a:noFill/>
            <a:ln w="38100">
              <a:solidFill>
                <a:srgbClr val="000000"/>
              </a:solidFill>
              <a:miter lim="800000"/>
              <a:headEnd/>
              <a:tailEnd/>
            </a:ln>
          </p:spPr>
          <p:txBody>
            <a:bodyPr wrap="none">
              <a:prstTxWarp prst="textNoShape">
                <a:avLst/>
              </a:prstTxWarp>
            </a:bodyPr>
            <a:lstStyle/>
            <a:p>
              <a:endParaRPr lang="en-US"/>
            </a:p>
          </p:txBody>
        </p:sp>
        <p:sp>
          <p:nvSpPr>
            <p:cNvPr id="258" name="Line 255">
              <a:extLst>
                <a:ext uri="{FF2B5EF4-FFF2-40B4-BE49-F238E27FC236}">
                  <a16:creationId xmlns:a16="http://schemas.microsoft.com/office/drawing/2014/main" id="{2BE00BB5-76AD-004B-9513-92E7287E6042}"/>
                </a:ext>
              </a:extLst>
            </p:cNvPr>
            <p:cNvSpPr>
              <a:spLocks noChangeShapeType="1"/>
            </p:cNvSpPr>
            <p:nvPr/>
          </p:nvSpPr>
          <p:spPr bwMode="auto">
            <a:xfrm flipV="1">
              <a:off x="5358"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59" name="Line 256">
              <a:extLst>
                <a:ext uri="{FF2B5EF4-FFF2-40B4-BE49-F238E27FC236}">
                  <a16:creationId xmlns:a16="http://schemas.microsoft.com/office/drawing/2014/main" id="{A18BC6F9-E874-8344-9F5D-792CD10E9CFB}"/>
                </a:ext>
              </a:extLst>
            </p:cNvPr>
            <p:cNvSpPr>
              <a:spLocks noChangeShapeType="1"/>
            </p:cNvSpPr>
            <p:nvPr/>
          </p:nvSpPr>
          <p:spPr bwMode="auto">
            <a:xfrm>
              <a:off x="258" y="528"/>
              <a:ext cx="4944" cy="0"/>
            </a:xfrm>
            <a:prstGeom prst="line">
              <a:avLst/>
            </a:prstGeom>
            <a:noFill/>
            <a:ln w="9525">
              <a:solidFill>
                <a:schemeClr val="bg1"/>
              </a:solidFill>
              <a:round/>
              <a:headEnd/>
              <a:tailEnd/>
            </a:ln>
          </p:spPr>
          <p:txBody>
            <a:bodyPr wrap="none" anchor="ctr">
              <a:prstTxWarp prst="textNoShape">
                <a:avLst/>
              </a:prstTxWarp>
            </a:bodyPr>
            <a:lstStyle/>
            <a:p>
              <a:endParaRPr lang="en-US"/>
            </a:p>
          </p:txBody>
        </p:sp>
        <p:sp>
          <p:nvSpPr>
            <p:cNvPr id="260" name="Line 257">
              <a:extLst>
                <a:ext uri="{FF2B5EF4-FFF2-40B4-BE49-F238E27FC236}">
                  <a16:creationId xmlns:a16="http://schemas.microsoft.com/office/drawing/2014/main" id="{CB9B40AE-DE69-EA4E-8709-913679BEDB6A}"/>
                </a:ext>
              </a:extLst>
            </p:cNvPr>
            <p:cNvSpPr>
              <a:spLocks noChangeShapeType="1"/>
            </p:cNvSpPr>
            <p:nvPr/>
          </p:nvSpPr>
          <p:spPr bwMode="auto">
            <a:xfrm flipV="1">
              <a:off x="5448" y="3500"/>
              <a:ext cx="0" cy="68"/>
            </a:xfrm>
            <a:prstGeom prst="line">
              <a:avLst/>
            </a:prstGeom>
            <a:noFill/>
            <a:ln w="9525">
              <a:solidFill>
                <a:srgbClr val="000000"/>
              </a:solidFill>
              <a:miter lim="800000"/>
              <a:headEnd/>
              <a:tailEnd/>
            </a:ln>
          </p:spPr>
          <p:txBody>
            <a:bodyPr wrap="none">
              <a:prstTxWarp prst="textNoShape">
                <a:avLst/>
              </a:prstTxWarp>
            </a:bodyPr>
            <a:lstStyle/>
            <a:p>
              <a:endParaRPr lang="en-US"/>
            </a:p>
          </p:txBody>
        </p:sp>
        <p:sp>
          <p:nvSpPr>
            <p:cNvPr id="261" name="Line 258">
              <a:extLst>
                <a:ext uri="{FF2B5EF4-FFF2-40B4-BE49-F238E27FC236}">
                  <a16:creationId xmlns:a16="http://schemas.microsoft.com/office/drawing/2014/main" id="{F7D3E8E5-A782-E343-98F7-CA37BE3833C3}"/>
                </a:ext>
              </a:extLst>
            </p:cNvPr>
            <p:cNvSpPr>
              <a:spLocks noChangeShapeType="1"/>
            </p:cNvSpPr>
            <p:nvPr/>
          </p:nvSpPr>
          <p:spPr bwMode="auto">
            <a:xfrm>
              <a:off x="5097" y="3573"/>
              <a:ext cx="450" cy="0"/>
            </a:xfrm>
            <a:prstGeom prst="line">
              <a:avLst/>
            </a:prstGeom>
            <a:noFill/>
            <a:ln w="19050">
              <a:solidFill>
                <a:schemeClr val="tx1"/>
              </a:solidFill>
              <a:round/>
              <a:headEnd/>
              <a:tailEnd/>
            </a:ln>
          </p:spPr>
          <p:txBody>
            <a:bodyPr wrap="none">
              <a:prstTxWarp prst="textNoShape">
                <a:avLst/>
              </a:prstTxWarp>
            </a:bodyPr>
            <a:lstStyle/>
            <a:p>
              <a:endParaRPr lang="en-US"/>
            </a:p>
          </p:txBody>
        </p:sp>
      </p:grpSp>
    </p:spTree>
    <p:extLst>
      <p:ext uri="{BB962C8B-B14F-4D97-AF65-F5344CB8AC3E}">
        <p14:creationId xmlns:p14="http://schemas.microsoft.com/office/powerpoint/2010/main" val="4026114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309FF-BBA7-7243-8F5C-E179B21F57A4}"/>
              </a:ext>
            </a:extLst>
          </p:cNvPr>
          <p:cNvSpPr>
            <a:spLocks noGrp="1"/>
          </p:cNvSpPr>
          <p:nvPr>
            <p:ph type="title"/>
          </p:nvPr>
        </p:nvSpPr>
        <p:spPr>
          <a:xfrm>
            <a:off x="457200" y="99324"/>
            <a:ext cx="8229600" cy="762000"/>
          </a:xfrm>
        </p:spPr>
        <p:txBody>
          <a:bodyPr/>
          <a:lstStyle/>
          <a:p>
            <a:r>
              <a:rPr lang="en-US" sz="2400" dirty="0"/>
              <a:t>Electricity Mix in Germany in 2020</a:t>
            </a:r>
            <a:br>
              <a:rPr lang="en-US" sz="1200" dirty="0"/>
            </a:br>
            <a:r>
              <a:rPr lang="en-US" sz="1200" dirty="0"/>
              <a:t>https://</a:t>
            </a:r>
            <a:r>
              <a:rPr lang="en-US" sz="1200" dirty="0" err="1"/>
              <a:t>www.dw.com</a:t>
            </a:r>
            <a:r>
              <a:rPr lang="en-US" sz="1200" dirty="0"/>
              <a:t>/</a:t>
            </a:r>
            <a:r>
              <a:rPr lang="en-US" sz="1200" dirty="0" err="1"/>
              <a:t>en</a:t>
            </a:r>
            <a:r>
              <a:rPr lang="en-US" sz="1200" dirty="0"/>
              <a:t>/photovoltaic-solar-panel-energy-can-germany-regain-its-solar-power-crown/a-62704103</a:t>
            </a:r>
          </a:p>
        </p:txBody>
      </p:sp>
      <p:sp>
        <p:nvSpPr>
          <p:cNvPr id="3" name="Content Placeholder 2">
            <a:extLst>
              <a:ext uri="{FF2B5EF4-FFF2-40B4-BE49-F238E27FC236}">
                <a16:creationId xmlns:a16="http://schemas.microsoft.com/office/drawing/2014/main" id="{9E0DB5C7-CECE-CD4D-8248-47728BBA1471}"/>
              </a:ext>
            </a:extLst>
          </p:cNvPr>
          <p:cNvSpPr>
            <a:spLocks noGrp="1"/>
          </p:cNvSpPr>
          <p:nvPr>
            <p:ph idx="1"/>
          </p:nvPr>
        </p:nvSpPr>
        <p:spPr>
          <a:xfrm>
            <a:off x="457200" y="1219200"/>
            <a:ext cx="3505200" cy="4906963"/>
          </a:xfrm>
        </p:spPr>
        <p:txBody>
          <a:bodyPr/>
          <a:lstStyle/>
          <a:p>
            <a:r>
              <a:rPr lang="en-US" dirty="0"/>
              <a:t>In addition to making decision to shut down all NPPs in Germany by 2022,</a:t>
            </a:r>
          </a:p>
          <a:p>
            <a:r>
              <a:rPr lang="en-US" dirty="0"/>
              <a:t>Merkel in 2019 shut down the last coal mine in Germany</a:t>
            </a:r>
          </a:p>
          <a:p>
            <a:pPr lvl="1"/>
            <a:r>
              <a:rPr lang="en-US" dirty="0"/>
              <a:t>Cost 225e/ton</a:t>
            </a:r>
          </a:p>
          <a:p>
            <a:pPr lvl="1"/>
            <a:r>
              <a:rPr lang="en-US" dirty="0"/>
              <a:t>Cost 75e/ton from Russia</a:t>
            </a:r>
          </a:p>
          <a:p>
            <a:pPr lvl="1"/>
            <a:r>
              <a:rPr lang="en-US" dirty="0"/>
              <a:t>Today Germany is buying Australian coal!</a:t>
            </a:r>
          </a:p>
          <a:p>
            <a:endParaRPr lang="en-US" dirty="0"/>
          </a:p>
        </p:txBody>
      </p:sp>
      <p:sp>
        <p:nvSpPr>
          <p:cNvPr id="4" name="Slide Number Placeholder 3">
            <a:extLst>
              <a:ext uri="{FF2B5EF4-FFF2-40B4-BE49-F238E27FC236}">
                <a16:creationId xmlns:a16="http://schemas.microsoft.com/office/drawing/2014/main" id="{921CD6BE-0448-CD40-AF4F-03D112A55077}"/>
              </a:ext>
            </a:extLst>
          </p:cNvPr>
          <p:cNvSpPr>
            <a:spLocks noGrp="1"/>
          </p:cNvSpPr>
          <p:nvPr>
            <p:ph type="sldNum" sz="quarter" idx="10"/>
          </p:nvPr>
        </p:nvSpPr>
        <p:spPr/>
        <p:txBody>
          <a:bodyPr/>
          <a:lstStyle/>
          <a:p>
            <a:pPr>
              <a:defRPr/>
            </a:pPr>
            <a:fld id="{0D20D9F9-3F01-D245-94C0-7B7EF992B886}" type="slidenum">
              <a:rPr lang="en-US" smtClean="0"/>
              <a:pPr>
                <a:defRPr/>
              </a:pPr>
              <a:t>15</a:t>
            </a:fld>
            <a:endParaRPr lang="en-US" dirty="0"/>
          </a:p>
        </p:txBody>
      </p:sp>
      <p:pic>
        <p:nvPicPr>
          <p:cNvPr id="5" name="Picture 4">
            <a:extLst>
              <a:ext uri="{FF2B5EF4-FFF2-40B4-BE49-F238E27FC236}">
                <a16:creationId xmlns:a16="http://schemas.microsoft.com/office/drawing/2014/main" id="{349F6F9C-C405-B443-8594-2F09795900C6}"/>
              </a:ext>
            </a:extLst>
          </p:cNvPr>
          <p:cNvPicPr>
            <a:picLocks noChangeAspect="1"/>
          </p:cNvPicPr>
          <p:nvPr/>
        </p:nvPicPr>
        <p:blipFill>
          <a:blip r:embed="rId2"/>
          <a:stretch>
            <a:fillRect/>
          </a:stretch>
        </p:blipFill>
        <p:spPr>
          <a:xfrm>
            <a:off x="4343400" y="842963"/>
            <a:ext cx="4521200" cy="5283200"/>
          </a:xfrm>
          <a:prstGeom prst="rect">
            <a:avLst/>
          </a:prstGeom>
        </p:spPr>
      </p:pic>
    </p:spTree>
    <p:extLst>
      <p:ext uri="{BB962C8B-B14F-4D97-AF65-F5344CB8AC3E}">
        <p14:creationId xmlns:p14="http://schemas.microsoft.com/office/powerpoint/2010/main" val="3696984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B9221-8F1A-E845-BD38-FF94AB0408AA}"/>
              </a:ext>
            </a:extLst>
          </p:cNvPr>
          <p:cNvSpPr>
            <a:spLocks noGrp="1"/>
          </p:cNvSpPr>
          <p:nvPr>
            <p:ph type="title"/>
          </p:nvPr>
        </p:nvSpPr>
        <p:spPr/>
        <p:txBody>
          <a:bodyPr/>
          <a:lstStyle/>
          <a:p>
            <a:r>
              <a:rPr lang="sr-Cyrl-RS" dirty="0"/>
              <a:t>Немачке грешке</a:t>
            </a:r>
            <a:endParaRPr lang="en-US" dirty="0"/>
          </a:p>
        </p:txBody>
      </p:sp>
      <p:sp>
        <p:nvSpPr>
          <p:cNvPr id="3" name="Content Placeholder 2">
            <a:extLst>
              <a:ext uri="{FF2B5EF4-FFF2-40B4-BE49-F238E27FC236}">
                <a16:creationId xmlns:a16="http://schemas.microsoft.com/office/drawing/2014/main" id="{8C7EAF95-6A1B-644E-9C8A-62D37BE9EAD0}"/>
              </a:ext>
            </a:extLst>
          </p:cNvPr>
          <p:cNvSpPr>
            <a:spLocks noGrp="1"/>
          </p:cNvSpPr>
          <p:nvPr>
            <p:ph idx="1"/>
          </p:nvPr>
        </p:nvSpPr>
        <p:spPr/>
        <p:txBody>
          <a:bodyPr/>
          <a:lstStyle/>
          <a:p>
            <a:r>
              <a:rPr lang="sr-Cyrl-CS" dirty="0"/>
              <a:t>У</a:t>
            </a:r>
            <a:r>
              <a:rPr lang="sr-Latn-CS" dirty="0"/>
              <a:t>купни инсталисани капацитет у Немачкој 2018–те је био 205,9 GW(е): нуклеарне електране </a:t>
            </a:r>
            <a:r>
              <a:rPr lang="sr-Latn-CS" dirty="0">
                <a:solidFill>
                  <a:srgbClr val="C00000"/>
                </a:solidFill>
              </a:rPr>
              <a:t>9,5 GW(е), </a:t>
            </a:r>
            <a:r>
              <a:rPr lang="sr-Latn-CS" dirty="0"/>
              <a:t>термоелектране на угаљ 45,4 GW(е), природни гас 29,6 GW(е), нафта 4,3 GW(е), хидроелектране 5,5 GW(е), ветрогенератори 56,8 GW(е), биомаса 7,7 GW(е) и соларни извори 45,3 GW(е).  </a:t>
            </a:r>
            <a:endParaRPr lang="sr-Cyrl-RS" dirty="0"/>
          </a:p>
          <a:p>
            <a:r>
              <a:rPr lang="sr-Latn-CS" dirty="0"/>
              <a:t>Кад се упореде инсталисани капацитети нуклеарних електрана, ветрогенератора и соларних извора, са укупном количином произведене електричне енергије у току годину дана, добијамо </a:t>
            </a:r>
            <a:r>
              <a:rPr lang="sr-Latn-CS" dirty="0">
                <a:solidFill>
                  <a:srgbClr val="C00000"/>
                </a:solidFill>
              </a:rPr>
              <a:t>производне факторе капацитета, и то за нуклеарне електране 90%, за ветрогенераторе 22% и за соларне изворе 11%. </a:t>
            </a:r>
            <a:endParaRPr lang="sr-Cyrl-RS" dirty="0">
              <a:solidFill>
                <a:srgbClr val="C00000"/>
              </a:solidFill>
            </a:endParaRPr>
          </a:p>
          <a:p>
            <a:r>
              <a:rPr lang="sr-Latn-CS" dirty="0"/>
              <a:t>И ту је један он низа разлога зашто је Немачка направила катастрофалне грешке у свом ”зеленом” енергетском плану са врло негативним последицама по немачку индустрију и становништво.</a:t>
            </a:r>
            <a:r>
              <a:rPr lang="sr-Cyrl-RS" dirty="0"/>
              <a:t> </a:t>
            </a:r>
            <a:r>
              <a:rPr lang="sr-Cyrl-RS" dirty="0">
                <a:solidFill>
                  <a:srgbClr val="C00000"/>
                </a:solidFill>
              </a:rPr>
              <a:t>Србија треба да учи на тим грешкама, а не да их понавља.</a:t>
            </a:r>
            <a:endParaRPr lang="en-US" dirty="0">
              <a:solidFill>
                <a:srgbClr val="C00000"/>
              </a:solidFill>
            </a:endParaRPr>
          </a:p>
          <a:p>
            <a:endParaRPr lang="en-US" dirty="0"/>
          </a:p>
        </p:txBody>
      </p:sp>
      <p:sp>
        <p:nvSpPr>
          <p:cNvPr id="4" name="Slide Number Placeholder 3">
            <a:extLst>
              <a:ext uri="{FF2B5EF4-FFF2-40B4-BE49-F238E27FC236}">
                <a16:creationId xmlns:a16="http://schemas.microsoft.com/office/drawing/2014/main" id="{1ADF7D72-2E52-AD43-8CCD-746EDD239A1B}"/>
              </a:ext>
            </a:extLst>
          </p:cNvPr>
          <p:cNvSpPr>
            <a:spLocks noGrp="1"/>
          </p:cNvSpPr>
          <p:nvPr>
            <p:ph type="sldNum" sz="quarter" idx="10"/>
          </p:nvPr>
        </p:nvSpPr>
        <p:spPr/>
        <p:txBody>
          <a:bodyPr/>
          <a:lstStyle/>
          <a:p>
            <a:pPr>
              <a:defRPr/>
            </a:pPr>
            <a:fld id="{EF014589-13D9-B244-9E5D-AE7ED231614E}" type="slidenum">
              <a:rPr lang="en-US" smtClean="0"/>
              <a:pPr>
                <a:defRPr/>
              </a:pPr>
              <a:t>16</a:t>
            </a:fld>
            <a:endParaRPr lang="en-US"/>
          </a:p>
        </p:txBody>
      </p:sp>
    </p:spTree>
    <p:extLst>
      <p:ext uri="{BB962C8B-B14F-4D97-AF65-F5344CB8AC3E}">
        <p14:creationId xmlns:p14="http://schemas.microsoft.com/office/powerpoint/2010/main" val="2335323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4607D-5C1C-BB44-AEDD-90219152A515}"/>
              </a:ext>
            </a:extLst>
          </p:cNvPr>
          <p:cNvSpPr>
            <a:spLocks noGrp="1"/>
          </p:cNvSpPr>
          <p:nvPr>
            <p:ph type="title"/>
          </p:nvPr>
        </p:nvSpPr>
        <p:spPr/>
        <p:txBody>
          <a:bodyPr/>
          <a:lstStyle/>
          <a:p>
            <a:r>
              <a:rPr lang="sr-Cyrl-RS" dirty="0"/>
              <a:t>Идеална енергетска олуја</a:t>
            </a:r>
            <a:r>
              <a:rPr lang="en-US" dirty="0"/>
              <a:t> – </a:t>
            </a:r>
            <a:r>
              <a:rPr lang="sr-Cyrl-RS" dirty="0"/>
              <a:t>Лето</a:t>
            </a:r>
            <a:r>
              <a:rPr lang="en-US" dirty="0"/>
              <a:t> 2022</a:t>
            </a:r>
            <a:r>
              <a:rPr lang="sr-Cyrl-RS" dirty="0"/>
              <a:t>.</a:t>
            </a:r>
            <a:endParaRPr lang="en-US" dirty="0"/>
          </a:p>
        </p:txBody>
      </p:sp>
      <p:sp>
        <p:nvSpPr>
          <p:cNvPr id="3" name="Content Placeholder 2">
            <a:extLst>
              <a:ext uri="{FF2B5EF4-FFF2-40B4-BE49-F238E27FC236}">
                <a16:creationId xmlns:a16="http://schemas.microsoft.com/office/drawing/2014/main" id="{92D0A96F-0207-E74E-9388-14A96889D666}"/>
              </a:ext>
            </a:extLst>
          </p:cNvPr>
          <p:cNvSpPr>
            <a:spLocks noGrp="1"/>
          </p:cNvSpPr>
          <p:nvPr>
            <p:ph idx="1"/>
          </p:nvPr>
        </p:nvSpPr>
        <p:spPr>
          <a:xfrm>
            <a:off x="152400" y="1219200"/>
            <a:ext cx="8763000" cy="4906963"/>
          </a:xfrm>
        </p:spPr>
        <p:txBody>
          <a:bodyPr/>
          <a:lstStyle/>
          <a:p>
            <a:r>
              <a:rPr lang="sr-Cyrl-RS" dirty="0"/>
              <a:t>Врло високе температуре и продужени сушни периоди</a:t>
            </a:r>
            <a:endParaRPr lang="en-US" dirty="0"/>
          </a:p>
          <a:p>
            <a:r>
              <a:rPr lang="sr-Cyrl-RS" b="1" dirty="0"/>
              <a:t>Француска</a:t>
            </a:r>
            <a:r>
              <a:rPr lang="en-US" b="1" dirty="0"/>
              <a:t>:</a:t>
            </a:r>
            <a:r>
              <a:rPr lang="en-US" dirty="0"/>
              <a:t> </a:t>
            </a:r>
            <a:r>
              <a:rPr lang="sr-Cyrl-RS" dirty="0"/>
              <a:t>после веома дугог времена морала је да </a:t>
            </a:r>
            <a:r>
              <a:rPr lang="sr-Cyrl-RS" dirty="0" err="1"/>
              <a:t>узвози</a:t>
            </a:r>
            <a:r>
              <a:rPr lang="sr-Cyrl-RS" dirty="0"/>
              <a:t> </a:t>
            </a:r>
            <a:r>
              <a:rPr lang="sr-Cyrl-RS" dirty="0" err="1"/>
              <a:t>ел</a:t>
            </a:r>
            <a:r>
              <a:rPr lang="sr-Cyrl-RS" dirty="0"/>
              <a:t>. енергију</a:t>
            </a:r>
            <a:r>
              <a:rPr lang="en-US" dirty="0"/>
              <a:t>!</a:t>
            </a:r>
          </a:p>
          <a:p>
            <a:r>
              <a:rPr lang="sr-Cyrl-RS" dirty="0"/>
              <a:t>Само је око </a:t>
            </a:r>
            <a:r>
              <a:rPr lang="en-US" dirty="0"/>
              <a:t>50 % </a:t>
            </a:r>
            <a:r>
              <a:rPr lang="sr-Cyrl-RS" dirty="0"/>
              <a:t>француских НЕ радило због повишене температуре река.</a:t>
            </a:r>
            <a:r>
              <a:rPr lang="en-US" dirty="0"/>
              <a:t> </a:t>
            </a:r>
            <a:endParaRPr lang="sr-Cyrl-RS" dirty="0"/>
          </a:p>
          <a:p>
            <a:r>
              <a:rPr lang="en-US" dirty="0"/>
              <a:t>In addition, maintenance checks found corrosion on safety injection system pipes – resulted in the extended outage of 5 -10 NPPs resulting in drastic reduction in nuclear electricity output.</a:t>
            </a:r>
          </a:p>
          <a:p>
            <a:r>
              <a:rPr lang="en-US" dirty="0"/>
              <a:t>Total of 32 out of 56 nuclear reactors are not operating (Summer 2022).</a:t>
            </a:r>
          </a:p>
          <a:p>
            <a:r>
              <a:rPr lang="en-US" b="1" dirty="0"/>
              <a:t>Norway</a:t>
            </a:r>
            <a:r>
              <a:rPr lang="en-US" dirty="0"/>
              <a:t> - Norwegian hydropower producers are cutting output in southern Norway this summer to save water for the winter, fearing a looming supply crunch after a prolonged period of dry weather diminished reservoir levels.</a:t>
            </a:r>
          </a:p>
          <a:p>
            <a:r>
              <a:rPr lang="en-US" b="1" dirty="0"/>
              <a:t>Germany</a:t>
            </a:r>
            <a:r>
              <a:rPr lang="en-US" dirty="0"/>
              <a:t> wanted long-term guaranteed supplies of natural gas at low stable prices – thus the North Stream 1 and 2 (Russia), now gone!</a:t>
            </a:r>
          </a:p>
          <a:p>
            <a:endParaRPr lang="en-US" dirty="0"/>
          </a:p>
        </p:txBody>
      </p:sp>
      <p:sp>
        <p:nvSpPr>
          <p:cNvPr id="4" name="Slide Number Placeholder 3">
            <a:extLst>
              <a:ext uri="{FF2B5EF4-FFF2-40B4-BE49-F238E27FC236}">
                <a16:creationId xmlns:a16="http://schemas.microsoft.com/office/drawing/2014/main" id="{8CBDF652-06A4-4C4A-8FFB-CE53286D8A78}"/>
              </a:ext>
            </a:extLst>
          </p:cNvPr>
          <p:cNvSpPr>
            <a:spLocks noGrp="1"/>
          </p:cNvSpPr>
          <p:nvPr>
            <p:ph type="sldNum" sz="quarter" idx="10"/>
          </p:nvPr>
        </p:nvSpPr>
        <p:spPr/>
        <p:txBody>
          <a:bodyPr/>
          <a:lstStyle/>
          <a:p>
            <a:pPr>
              <a:defRPr/>
            </a:pPr>
            <a:fld id="{0D20D9F9-3F01-D245-94C0-7B7EF992B886}" type="slidenum">
              <a:rPr lang="en-US" smtClean="0"/>
              <a:pPr>
                <a:defRPr/>
              </a:pPr>
              <a:t>17</a:t>
            </a:fld>
            <a:endParaRPr lang="en-US" dirty="0"/>
          </a:p>
        </p:txBody>
      </p:sp>
    </p:spTree>
    <p:extLst>
      <p:ext uri="{BB962C8B-B14F-4D97-AF65-F5344CB8AC3E}">
        <p14:creationId xmlns:p14="http://schemas.microsoft.com/office/powerpoint/2010/main" val="1898760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10576-66EE-FA46-98C7-9F0D2A100798}"/>
              </a:ext>
            </a:extLst>
          </p:cNvPr>
          <p:cNvSpPr>
            <a:spLocks noGrp="1"/>
          </p:cNvSpPr>
          <p:nvPr>
            <p:ph type="title"/>
          </p:nvPr>
        </p:nvSpPr>
        <p:spPr/>
        <p:txBody>
          <a:bodyPr/>
          <a:lstStyle/>
          <a:p>
            <a:r>
              <a:rPr lang="en-US" dirty="0"/>
              <a:t>Swiss Reversal: “We Cannot Do Without Nuclear Power Plants”</a:t>
            </a:r>
          </a:p>
        </p:txBody>
      </p:sp>
      <p:sp>
        <p:nvSpPr>
          <p:cNvPr id="3" name="Content Placeholder 2">
            <a:extLst>
              <a:ext uri="{FF2B5EF4-FFF2-40B4-BE49-F238E27FC236}">
                <a16:creationId xmlns:a16="http://schemas.microsoft.com/office/drawing/2014/main" id="{EEB0F2C2-4035-AF4B-8AE1-6628708ACD53}"/>
              </a:ext>
            </a:extLst>
          </p:cNvPr>
          <p:cNvSpPr>
            <a:spLocks noGrp="1"/>
          </p:cNvSpPr>
          <p:nvPr>
            <p:ph idx="1"/>
          </p:nvPr>
        </p:nvSpPr>
        <p:spPr/>
        <p:txBody>
          <a:bodyPr/>
          <a:lstStyle/>
          <a:p>
            <a:r>
              <a:rPr lang="en-US" b="1" dirty="0"/>
              <a:t>Switzerland plans to close its five nuclear reactors</a:t>
            </a:r>
            <a:r>
              <a:rPr lang="en-US" dirty="0"/>
              <a:t> following a 2017 decision prompted by safety concerns after the 2011 nuclear disaster in Fukushima, Japan, and has already shut one reactor.</a:t>
            </a:r>
          </a:p>
          <a:p>
            <a:r>
              <a:rPr lang="en-US" b="1" dirty="0"/>
              <a:t>A group of Swiss politicians has formed </a:t>
            </a:r>
            <a:r>
              <a:rPr lang="en-US" b="1" dirty="0">
                <a:hlinkClick r:id="rId2"/>
              </a:rPr>
              <a:t>'Stop The Blackouts',</a:t>
            </a:r>
            <a:r>
              <a:rPr lang="en-US" b="1" dirty="0"/>
              <a:t> which will launch a petition seeking a revision to the country's energy policy to guarantee adequate power supplies and keep nuclear as part of the mix.</a:t>
            </a:r>
          </a:p>
          <a:p>
            <a:r>
              <a:rPr lang="en-US" b="1" i="1" dirty="0"/>
              <a:t>"Until recently, Switzerland had safe and virtually CO₂-free electricity production: the environmentally and climate-friendly combination of hydro and nuclear power is to be abandoned for no reason at all.”</a:t>
            </a:r>
          </a:p>
          <a:p>
            <a:r>
              <a:rPr lang="en-US" dirty="0"/>
              <a:t>Under Swiss direct democracy, its constitution can be changed via referendum if 100,000 signatures are collected within 18 months, although an actual outcome could take years.</a:t>
            </a:r>
            <a:endParaRPr lang="en-US" b="1" dirty="0"/>
          </a:p>
          <a:p>
            <a:endParaRPr lang="en-US" dirty="0"/>
          </a:p>
          <a:p>
            <a:endParaRPr lang="en-US" dirty="0"/>
          </a:p>
        </p:txBody>
      </p:sp>
      <p:sp>
        <p:nvSpPr>
          <p:cNvPr id="4" name="Slide Number Placeholder 3">
            <a:extLst>
              <a:ext uri="{FF2B5EF4-FFF2-40B4-BE49-F238E27FC236}">
                <a16:creationId xmlns:a16="http://schemas.microsoft.com/office/drawing/2014/main" id="{7A131493-65AB-EB4C-BD85-3F22BA37F0ED}"/>
              </a:ext>
            </a:extLst>
          </p:cNvPr>
          <p:cNvSpPr>
            <a:spLocks noGrp="1"/>
          </p:cNvSpPr>
          <p:nvPr>
            <p:ph type="sldNum" sz="quarter" idx="10"/>
          </p:nvPr>
        </p:nvSpPr>
        <p:spPr/>
        <p:txBody>
          <a:bodyPr/>
          <a:lstStyle/>
          <a:p>
            <a:pPr>
              <a:defRPr/>
            </a:pPr>
            <a:fld id="{0D20D9F9-3F01-D245-94C0-7B7EF992B886}" type="slidenum">
              <a:rPr lang="en-US" smtClean="0"/>
              <a:pPr>
                <a:defRPr/>
              </a:pPr>
              <a:t>18</a:t>
            </a:fld>
            <a:endParaRPr lang="en-US" dirty="0"/>
          </a:p>
        </p:txBody>
      </p:sp>
      <p:sp>
        <p:nvSpPr>
          <p:cNvPr id="5" name="TextBox 4">
            <a:extLst>
              <a:ext uri="{FF2B5EF4-FFF2-40B4-BE49-F238E27FC236}">
                <a16:creationId xmlns:a16="http://schemas.microsoft.com/office/drawing/2014/main" id="{B7E52AB8-D02A-1948-A363-C4ABFD586AC9}"/>
              </a:ext>
            </a:extLst>
          </p:cNvPr>
          <p:cNvSpPr txBox="1"/>
          <p:nvPr/>
        </p:nvSpPr>
        <p:spPr>
          <a:xfrm>
            <a:off x="831574" y="5735419"/>
            <a:ext cx="7848600" cy="461665"/>
          </a:xfrm>
          <a:prstGeom prst="rect">
            <a:avLst/>
          </a:prstGeom>
          <a:noFill/>
        </p:spPr>
        <p:txBody>
          <a:bodyPr wrap="square" rtlCol="0">
            <a:spAutoFit/>
          </a:bodyPr>
          <a:lstStyle/>
          <a:p>
            <a:r>
              <a:rPr lang="en-US" sz="1200" dirty="0"/>
              <a:t>https://</a:t>
            </a:r>
            <a:r>
              <a:rPr lang="en-US" sz="1200" dirty="0" err="1"/>
              <a:t>www.zerohedge.com</a:t>
            </a:r>
            <a:r>
              <a:rPr lang="en-US" sz="1200" dirty="0"/>
              <a:t>/energy/swiss-politicians-form-stop-blackouts-coalition-we-cannot-do-without-nuclear-power-plants</a:t>
            </a:r>
          </a:p>
        </p:txBody>
      </p:sp>
    </p:spTree>
    <p:extLst>
      <p:ext uri="{BB962C8B-B14F-4D97-AF65-F5344CB8AC3E}">
        <p14:creationId xmlns:p14="http://schemas.microsoft.com/office/powerpoint/2010/main" val="3308827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87E77-36A3-D44C-BD71-8FFBD14B95F9}"/>
              </a:ext>
            </a:extLst>
          </p:cNvPr>
          <p:cNvSpPr>
            <a:spLocks noGrp="1"/>
          </p:cNvSpPr>
          <p:nvPr>
            <p:ph type="title"/>
          </p:nvPr>
        </p:nvSpPr>
        <p:spPr/>
        <p:txBody>
          <a:bodyPr/>
          <a:lstStyle/>
          <a:p>
            <a:r>
              <a:rPr lang="en-US" sz="2400" dirty="0"/>
              <a:t>Baseload Electricity Price in Euros(Dollars)/MWh</a:t>
            </a:r>
            <a:br>
              <a:rPr lang="en-US" sz="2400" dirty="0"/>
            </a:br>
            <a:r>
              <a:rPr lang="en-US" sz="2400" dirty="0"/>
              <a:t>August 2022</a:t>
            </a:r>
            <a:br>
              <a:rPr lang="en-US" sz="1200" dirty="0"/>
            </a:br>
            <a:r>
              <a:rPr lang="en-US" sz="1200" dirty="0"/>
              <a:t>https://</a:t>
            </a:r>
            <a:r>
              <a:rPr lang="en-US" sz="1200" dirty="0" err="1"/>
              <a:t>cms.zerohedge.com</a:t>
            </a:r>
            <a:r>
              <a:rPr lang="en-US" sz="1200" dirty="0"/>
              <a:t>/s3/files/inline-images/image%20-%202022-08-26T122946.468.png?itok=</a:t>
            </a:r>
            <a:r>
              <a:rPr lang="en-US" sz="1200" dirty="0" err="1"/>
              <a:t>IAzutLss</a:t>
            </a:r>
            <a:endParaRPr lang="en-US" sz="1200" dirty="0"/>
          </a:p>
        </p:txBody>
      </p:sp>
      <p:sp>
        <p:nvSpPr>
          <p:cNvPr id="3" name="Content Placeholder 2">
            <a:extLst>
              <a:ext uri="{FF2B5EF4-FFF2-40B4-BE49-F238E27FC236}">
                <a16:creationId xmlns:a16="http://schemas.microsoft.com/office/drawing/2014/main" id="{680D0882-6124-F24F-B105-23E7399AB147}"/>
              </a:ext>
            </a:extLst>
          </p:cNvPr>
          <p:cNvSpPr>
            <a:spLocks noGrp="1"/>
          </p:cNvSpPr>
          <p:nvPr>
            <p:ph idx="1"/>
          </p:nvPr>
        </p:nvSpPr>
        <p:spPr>
          <a:xfrm>
            <a:off x="1059180" y="2187992"/>
            <a:ext cx="6789420" cy="3720247"/>
          </a:xfrm>
        </p:spPr>
        <p:txBody>
          <a:bodyPr/>
          <a:lstStyle/>
          <a:p>
            <a:endParaRPr lang="en-US" dirty="0"/>
          </a:p>
        </p:txBody>
      </p:sp>
      <p:sp>
        <p:nvSpPr>
          <p:cNvPr id="4" name="Slide Number Placeholder 3">
            <a:extLst>
              <a:ext uri="{FF2B5EF4-FFF2-40B4-BE49-F238E27FC236}">
                <a16:creationId xmlns:a16="http://schemas.microsoft.com/office/drawing/2014/main" id="{2FB55B14-BAF6-B048-80CA-BA53DC4D5415}"/>
              </a:ext>
            </a:extLst>
          </p:cNvPr>
          <p:cNvSpPr>
            <a:spLocks noGrp="1"/>
          </p:cNvSpPr>
          <p:nvPr>
            <p:ph type="sldNum" sz="quarter" idx="10"/>
          </p:nvPr>
        </p:nvSpPr>
        <p:spPr/>
        <p:txBody>
          <a:bodyPr/>
          <a:lstStyle/>
          <a:p>
            <a:pPr>
              <a:defRPr/>
            </a:pPr>
            <a:fld id="{0D20D9F9-3F01-D245-94C0-7B7EF992B886}" type="slidenum">
              <a:rPr lang="en-US" smtClean="0"/>
              <a:pPr>
                <a:defRPr/>
              </a:pPr>
              <a:t>19</a:t>
            </a:fld>
            <a:endParaRPr lang="en-US" dirty="0"/>
          </a:p>
        </p:txBody>
      </p:sp>
      <p:pic>
        <p:nvPicPr>
          <p:cNvPr id="129026" name="Picture 2" descr="https://cms.zerohedge.com/s3/files/inline-images/image%20-%202022-08-26T122946.468.png?itok=IAzutLss">
            <a:extLst>
              <a:ext uri="{FF2B5EF4-FFF2-40B4-BE49-F238E27FC236}">
                <a16:creationId xmlns:a16="http://schemas.microsoft.com/office/drawing/2014/main" id="{AA01F65D-0814-034D-9742-E835338F97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676400"/>
            <a:ext cx="7543800" cy="3893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80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Енергетски проблеми у XXI веку</a:t>
            </a:r>
            <a:endParaRPr lang="en-US" dirty="0"/>
          </a:p>
        </p:txBody>
      </p:sp>
      <p:sp>
        <p:nvSpPr>
          <p:cNvPr id="3" name="Content Placeholder 2"/>
          <p:cNvSpPr>
            <a:spLocks noGrp="1"/>
          </p:cNvSpPr>
          <p:nvPr>
            <p:ph idx="1"/>
          </p:nvPr>
        </p:nvSpPr>
        <p:spPr/>
        <p:txBody>
          <a:bodyPr>
            <a:normAutofit/>
          </a:bodyPr>
          <a:lstStyle/>
          <a:p>
            <a:r>
              <a:rPr lang="sr-Cyrl-CS" sz="2600" dirty="0"/>
              <a:t>И поред значајног напретка у XX веку, свет се у XXI веку сусреће са значајним проблемима: </a:t>
            </a:r>
          </a:p>
          <a:p>
            <a:pPr lvl="1"/>
            <a:r>
              <a:rPr lang="sr-Cyrl-CS" sz="2200" dirty="0"/>
              <a:t>Скоро једна трећина становништва још увек нема приступ електричној енергији,</a:t>
            </a:r>
          </a:p>
          <a:p>
            <a:pPr lvl="1"/>
            <a:r>
              <a:rPr lang="sr-Cyrl-CS" sz="2200" dirty="0"/>
              <a:t>Неразвијене земље и земље у развоју још увек користе фосилна горива као главни енергетски извор,</a:t>
            </a:r>
          </a:p>
          <a:p>
            <a:pPr lvl="1"/>
            <a:r>
              <a:rPr lang="sr-Cyrl-CS" sz="2200" dirty="0"/>
              <a:t>Већина енергетских извора данас нису обновљиви и имају негативан утицај на животну средину и здравље становништва,</a:t>
            </a:r>
          </a:p>
          <a:p>
            <a:pPr lvl="1"/>
            <a:r>
              <a:rPr lang="sr-Cyrl-CS" sz="2200" dirty="0">
                <a:solidFill>
                  <a:srgbClr val="C00000"/>
                </a:solidFill>
              </a:rPr>
              <a:t>Производна цена електричне енергије</a:t>
            </a:r>
            <a:r>
              <a:rPr lang="en-US" sz="2200" dirty="0">
                <a:solidFill>
                  <a:srgbClr val="C00000"/>
                </a:solidFill>
              </a:rPr>
              <a:t>, </a:t>
            </a:r>
            <a:r>
              <a:rPr lang="sr-Cyrl-RS" sz="2200" dirty="0">
                <a:solidFill>
                  <a:srgbClr val="C00000"/>
                </a:solidFill>
              </a:rPr>
              <a:t>нарочито кад су у питању обновљиви извори,</a:t>
            </a:r>
            <a:r>
              <a:rPr lang="sr-Cyrl-CS" sz="2200" dirty="0">
                <a:solidFill>
                  <a:srgbClr val="C00000"/>
                </a:solidFill>
              </a:rPr>
              <a:t> је још увек доста висока и тиме неприступачна за најсиромашније и најугроженије делове становништва.</a:t>
            </a:r>
          </a:p>
          <a:p>
            <a:pPr lvl="1"/>
            <a:endParaRPr lang="sr-Cyrl-CS" sz="2000" dirty="0"/>
          </a:p>
          <a:p>
            <a:pPr lvl="1"/>
            <a:endParaRPr lang="sr-Cyrl-CS" sz="2000" dirty="0"/>
          </a:p>
          <a:p>
            <a:pPr lvl="1"/>
            <a:endParaRPr lang="en-US" sz="2000" dirty="0"/>
          </a:p>
        </p:txBody>
      </p:sp>
      <p:sp>
        <p:nvSpPr>
          <p:cNvPr id="5" name="Slide Number Placeholder 4"/>
          <p:cNvSpPr>
            <a:spLocks noGrp="1"/>
          </p:cNvSpPr>
          <p:nvPr>
            <p:ph type="sldNum" sz="quarter" idx="10"/>
          </p:nvPr>
        </p:nvSpPr>
        <p:spPr/>
        <p:txBody>
          <a:bodyPr/>
          <a:lstStyle/>
          <a:p>
            <a:fld id="{798D35D8-8081-D348-BB55-2B8EF443FBBB}" type="slidenum">
              <a:rPr lang="en-US" smtClean="0"/>
              <a:pPr/>
              <a:t>2</a:t>
            </a:fld>
            <a:endParaRPr lang="en-US"/>
          </a:p>
        </p:txBody>
      </p:sp>
    </p:spTree>
    <p:extLst>
      <p:ext uri="{BB962C8B-B14F-4D97-AF65-F5344CB8AC3E}">
        <p14:creationId xmlns:p14="http://schemas.microsoft.com/office/powerpoint/2010/main" val="697778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D7B19-8CDD-DC41-BD29-01837656D299}"/>
              </a:ext>
            </a:extLst>
          </p:cNvPr>
          <p:cNvSpPr>
            <a:spLocks noGrp="1"/>
          </p:cNvSpPr>
          <p:nvPr>
            <p:ph type="title"/>
          </p:nvPr>
        </p:nvSpPr>
        <p:spPr>
          <a:xfrm>
            <a:off x="373196" y="273844"/>
            <a:ext cx="8153400" cy="533400"/>
          </a:xfrm>
        </p:spPr>
        <p:txBody>
          <a:bodyPr/>
          <a:lstStyle/>
          <a:p>
            <a:r>
              <a:rPr lang="sr-Cyrl-RS" dirty="0"/>
              <a:t>Енергетска криза </a:t>
            </a:r>
            <a:r>
              <a:rPr lang="en-US" dirty="0"/>
              <a:t>- </a:t>
            </a:r>
            <a:r>
              <a:rPr lang="sr-Cyrl-RS" dirty="0"/>
              <a:t>крај благостања</a:t>
            </a:r>
            <a:r>
              <a:rPr lang="en-US" dirty="0"/>
              <a:t>?</a:t>
            </a:r>
          </a:p>
        </p:txBody>
      </p:sp>
      <p:sp>
        <p:nvSpPr>
          <p:cNvPr id="3" name="Content Placeholder 2">
            <a:extLst>
              <a:ext uri="{FF2B5EF4-FFF2-40B4-BE49-F238E27FC236}">
                <a16:creationId xmlns:a16="http://schemas.microsoft.com/office/drawing/2014/main" id="{DBD14356-8263-2640-8EC9-65F5780A5CDB}"/>
              </a:ext>
            </a:extLst>
          </p:cNvPr>
          <p:cNvSpPr>
            <a:spLocks noGrp="1"/>
          </p:cNvSpPr>
          <p:nvPr>
            <p:ph idx="1"/>
          </p:nvPr>
        </p:nvSpPr>
        <p:spPr>
          <a:xfrm>
            <a:off x="182696" y="1066800"/>
            <a:ext cx="8534400" cy="4906963"/>
          </a:xfrm>
        </p:spPr>
        <p:txBody>
          <a:bodyPr/>
          <a:lstStyle/>
          <a:p>
            <a:r>
              <a:rPr lang="en-US" b="1" dirty="0"/>
              <a:t>MARINO AUFFANT: </a:t>
            </a:r>
            <a:r>
              <a:rPr lang="en-US" dirty="0"/>
              <a:t>Yes, it's very ironic. The 1970s energy crisis was because of an Arab oil embargo. </a:t>
            </a:r>
            <a:r>
              <a:rPr lang="en-US" dirty="0">
                <a:solidFill>
                  <a:schemeClr val="tx1"/>
                </a:solidFill>
              </a:rPr>
              <a:t>And now we're seeing a boycott that is </a:t>
            </a:r>
            <a:r>
              <a:rPr lang="en-US" dirty="0">
                <a:solidFill>
                  <a:srgbClr val="FF0000"/>
                </a:solidFill>
              </a:rPr>
              <a:t>a </a:t>
            </a:r>
            <a:r>
              <a:rPr lang="en-US" i="1" dirty="0">
                <a:solidFill>
                  <a:srgbClr val="FF0000"/>
                </a:solidFill>
              </a:rPr>
              <a:t>self-imposed</a:t>
            </a:r>
            <a:r>
              <a:rPr lang="en-US" dirty="0">
                <a:solidFill>
                  <a:srgbClr val="FF0000"/>
                </a:solidFill>
              </a:rPr>
              <a:t> embargo</a:t>
            </a:r>
            <a:r>
              <a:rPr lang="en-US" dirty="0">
                <a:solidFill>
                  <a:schemeClr val="tx1"/>
                </a:solidFill>
              </a:rPr>
              <a:t> and a </a:t>
            </a:r>
            <a:r>
              <a:rPr lang="en-US" i="1" dirty="0">
                <a:solidFill>
                  <a:srgbClr val="FF0000"/>
                </a:solidFill>
              </a:rPr>
              <a:t>self-imposed</a:t>
            </a:r>
            <a:r>
              <a:rPr lang="en-US" dirty="0">
                <a:solidFill>
                  <a:srgbClr val="FF0000"/>
                </a:solidFill>
              </a:rPr>
              <a:t> energy crisis </a:t>
            </a:r>
            <a:r>
              <a:rPr lang="en-US" dirty="0">
                <a:solidFill>
                  <a:schemeClr val="tx1"/>
                </a:solidFill>
              </a:rPr>
              <a:t>in order to have solidarity with Ukraine.</a:t>
            </a:r>
          </a:p>
          <a:p>
            <a:r>
              <a:rPr lang="en-US" sz="1200" dirty="0">
                <a:solidFill>
                  <a:srgbClr val="FF0000"/>
                </a:solidFill>
              </a:rPr>
              <a:t> </a:t>
            </a:r>
            <a:r>
              <a:rPr lang="en-US" sz="1200" dirty="0">
                <a:hlinkClick r:id="rId2"/>
              </a:rPr>
              <a:t>https://epicenter.wcfia.harvard.edu/blog/geopolitics-energy-1970s-oil-crisis</a:t>
            </a:r>
            <a:r>
              <a:rPr lang="en-US" sz="1200" dirty="0"/>
              <a:t> </a:t>
            </a:r>
          </a:p>
          <a:p>
            <a:r>
              <a:rPr lang="en-US" dirty="0"/>
              <a:t>French President Macron proclaims the </a:t>
            </a:r>
            <a:r>
              <a:rPr lang="en-US" dirty="0">
                <a:solidFill>
                  <a:srgbClr val="FF0000"/>
                </a:solidFill>
              </a:rPr>
              <a:t>"end of abundance,"</a:t>
            </a:r>
            <a:r>
              <a:rPr lang="en-US" dirty="0"/>
              <a:t> cites sacrifices to "defend freedom."</a:t>
            </a:r>
            <a:r>
              <a:rPr lang="en-US" dirty="0">
                <a:hlinkClick r:id="rId3"/>
              </a:rPr>
              <a:t>pic.twitter.com/0593aH9xYb</a:t>
            </a:r>
            <a:r>
              <a:rPr lang="sr-Cyrl-RS" sz="1800" dirty="0"/>
              <a:t>, </a:t>
            </a:r>
            <a:r>
              <a:rPr lang="en-US" sz="2000" dirty="0">
                <a:hlinkClick r:id="rId4"/>
              </a:rPr>
              <a:t>August 24, 2022</a:t>
            </a:r>
            <a:endParaRPr lang="en-US" sz="2000" dirty="0"/>
          </a:p>
          <a:p>
            <a:r>
              <a:rPr lang="en-US" dirty="0"/>
              <a:t>Czech President Zeman said the primary cause of the crisis was not the Ukraine war, but </a:t>
            </a:r>
            <a:r>
              <a:rPr lang="en-US" dirty="0">
                <a:solidFill>
                  <a:srgbClr val="00B050"/>
                </a:solidFill>
              </a:rPr>
              <a:t>“green fanaticism</a:t>
            </a:r>
            <a:r>
              <a:rPr lang="en-US" dirty="0"/>
              <a:t>” that has left European countries dependent on energy sources that cannot meet demand. </a:t>
            </a:r>
            <a:r>
              <a:rPr lang="en-US" sz="1200" dirty="0">
                <a:hlinkClick r:id="rId5"/>
              </a:rPr>
              <a:t>https://www.zerohedge.com/geopolitical/im-afraid-czech-president-blames-green-madness-energy-crisis</a:t>
            </a:r>
            <a:endParaRPr lang="en-US" sz="1200" dirty="0"/>
          </a:p>
          <a:p>
            <a:r>
              <a:rPr lang="en-US" dirty="0"/>
              <a:t>Vaclav Klaus agrees: </a:t>
            </a:r>
            <a:r>
              <a:rPr lang="en-US" i="1" dirty="0"/>
              <a:t>“I don’t understand why the number one cause isn’t being mentioned. </a:t>
            </a:r>
            <a:r>
              <a:rPr lang="en-US" i="1" dirty="0">
                <a:solidFill>
                  <a:srgbClr val="00B050"/>
                </a:solidFill>
              </a:rPr>
              <a:t>The ‘green delirium,’ the supposed fight against climate change and the EU’s Green Deal – that’s the fundamental cause for the rise in prices,” </a:t>
            </a:r>
            <a:r>
              <a:rPr lang="en-US" dirty="0">
                <a:solidFill>
                  <a:srgbClr val="002060"/>
                </a:solidFill>
              </a:rPr>
              <a:t>Wrote a </a:t>
            </a:r>
            <a:r>
              <a:rPr lang="en-US" dirty="0"/>
              <a:t>book “</a:t>
            </a:r>
            <a:r>
              <a:rPr lang="en-US" b="1" dirty="0"/>
              <a:t>Blue Planet in Green Shackles”, </a:t>
            </a:r>
            <a:endParaRPr lang="en-US" dirty="0"/>
          </a:p>
          <a:p>
            <a:endParaRPr lang="en-US" sz="1800" dirty="0"/>
          </a:p>
          <a:p>
            <a:endParaRPr lang="en-US" sz="1800" dirty="0"/>
          </a:p>
          <a:p>
            <a:endParaRPr lang="en-US" dirty="0"/>
          </a:p>
          <a:p>
            <a:endParaRPr lang="en-US" dirty="0"/>
          </a:p>
          <a:p>
            <a:endParaRPr lang="en-US" dirty="0">
              <a:solidFill>
                <a:srgbClr val="FF0000"/>
              </a:solidFill>
            </a:endParaRPr>
          </a:p>
        </p:txBody>
      </p:sp>
      <p:sp>
        <p:nvSpPr>
          <p:cNvPr id="4" name="Slide Number Placeholder 3">
            <a:extLst>
              <a:ext uri="{FF2B5EF4-FFF2-40B4-BE49-F238E27FC236}">
                <a16:creationId xmlns:a16="http://schemas.microsoft.com/office/drawing/2014/main" id="{869BDC3B-2528-1E4B-94E5-F7A5B800A7C9}"/>
              </a:ext>
            </a:extLst>
          </p:cNvPr>
          <p:cNvSpPr>
            <a:spLocks noGrp="1"/>
          </p:cNvSpPr>
          <p:nvPr>
            <p:ph type="sldNum" sz="quarter" idx="10"/>
          </p:nvPr>
        </p:nvSpPr>
        <p:spPr/>
        <p:txBody>
          <a:bodyPr/>
          <a:lstStyle/>
          <a:p>
            <a:pPr>
              <a:defRPr/>
            </a:pPr>
            <a:fld id="{0D20D9F9-3F01-D245-94C0-7B7EF992B886}" type="slidenum">
              <a:rPr lang="en-US" smtClean="0"/>
              <a:pPr>
                <a:defRPr/>
              </a:pPr>
              <a:t>20</a:t>
            </a:fld>
            <a:endParaRPr lang="en-US" dirty="0"/>
          </a:p>
        </p:txBody>
      </p:sp>
    </p:spTree>
    <p:extLst>
      <p:ext uri="{BB962C8B-B14F-4D97-AF65-F5344CB8AC3E}">
        <p14:creationId xmlns:p14="http://schemas.microsoft.com/office/powerpoint/2010/main" val="4234918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715962"/>
          </a:xfrm>
        </p:spPr>
        <p:txBody>
          <a:bodyPr/>
          <a:lstStyle/>
          <a:p>
            <a:r>
              <a:rPr lang="sr-Cyrl-CS" dirty="0"/>
              <a:t>Нуклеарна енергетика у САД (2016 – 2020)</a:t>
            </a:r>
            <a:endParaRPr lang="en-US" dirty="0"/>
          </a:p>
        </p:txBody>
      </p:sp>
      <p:sp>
        <p:nvSpPr>
          <p:cNvPr id="3" name="Content Placeholder 2"/>
          <p:cNvSpPr>
            <a:spLocks noGrp="1"/>
          </p:cNvSpPr>
          <p:nvPr>
            <p:ph idx="1"/>
          </p:nvPr>
        </p:nvSpPr>
        <p:spPr>
          <a:xfrm>
            <a:off x="457200" y="762000"/>
            <a:ext cx="8534400" cy="5257800"/>
          </a:xfrm>
          <a:ln>
            <a:solidFill>
              <a:srgbClr val="008000"/>
            </a:solidFill>
          </a:ln>
        </p:spPr>
        <p:txBody>
          <a:bodyPr/>
          <a:lstStyle/>
          <a:p>
            <a:r>
              <a:rPr lang="sr-Cyrl-CS" sz="2000" dirty="0"/>
              <a:t>У 2019. години су усвојена су два закона који треба да убрзају развој НЕ у САД:</a:t>
            </a:r>
            <a:endParaRPr lang="sr-Cyrl-CS" sz="2000" dirty="0">
              <a:solidFill>
                <a:srgbClr val="FF0000"/>
              </a:solidFill>
            </a:endParaRPr>
          </a:p>
          <a:p>
            <a:pPr lvl="1"/>
            <a:r>
              <a:rPr lang="en-US" sz="1600" dirty="0">
                <a:solidFill>
                  <a:srgbClr val="FF0000"/>
                </a:solidFill>
              </a:rPr>
              <a:t>NEIMA (Nuclear Energy Innovations and Modernization Act)</a:t>
            </a:r>
            <a:endParaRPr lang="sr-Cyrl-CS" sz="1600" dirty="0">
              <a:solidFill>
                <a:srgbClr val="FF0000"/>
              </a:solidFill>
            </a:endParaRPr>
          </a:p>
          <a:p>
            <a:pPr lvl="1"/>
            <a:r>
              <a:rPr lang="en-US" sz="1600" dirty="0">
                <a:solidFill>
                  <a:srgbClr val="FF0000"/>
                </a:solidFill>
              </a:rPr>
              <a:t>NEICA (Nuclear Energy Innovations Capabilities Act) </a:t>
            </a:r>
          </a:p>
          <a:p>
            <a:pPr marL="342900" lvl="1" indent="-342900">
              <a:buFontTx/>
              <a:buChar char="•"/>
            </a:pPr>
            <a:r>
              <a:rPr lang="sr-Cyrl-CS" sz="1800" dirty="0"/>
              <a:t>Америчко нуклеарно регулаторно тело </a:t>
            </a:r>
            <a:r>
              <a:rPr lang="en-US" sz="1800" dirty="0"/>
              <a:t>(Nuclear Regulatory Commission </a:t>
            </a:r>
            <a:r>
              <a:rPr lang="mr-IN" sz="1800" dirty="0"/>
              <a:t>–</a:t>
            </a:r>
            <a:r>
              <a:rPr lang="en-US" sz="1800" dirty="0"/>
              <a:t> NRC), </a:t>
            </a:r>
            <a:r>
              <a:rPr lang="sr-Cyrl-CS" sz="1800" dirty="0"/>
              <a:t>по новом закону мора да упрости и убрза процедуру издавања лиценци за нове и постојеће рекаторе. </a:t>
            </a:r>
            <a:r>
              <a:rPr lang="sr-Cyrl-CS" sz="1800" dirty="0">
                <a:solidFill>
                  <a:srgbClr val="008000"/>
                </a:solidFill>
              </a:rPr>
              <a:t>Већ је</a:t>
            </a:r>
            <a:r>
              <a:rPr lang="en-US" sz="1800" dirty="0">
                <a:solidFill>
                  <a:srgbClr val="008000"/>
                </a:solidFill>
              </a:rPr>
              <a:t> </a:t>
            </a:r>
            <a:r>
              <a:rPr lang="sr-Cyrl-CS" sz="1800" dirty="0">
                <a:solidFill>
                  <a:srgbClr val="008000"/>
                </a:solidFill>
              </a:rPr>
              <a:t>дало rезултате – одобрена прва лиценца за SMR NuScale и лиценце продужене до 80 година</a:t>
            </a:r>
          </a:p>
          <a:p>
            <a:r>
              <a:rPr lang="sr-Cyrl-CS" sz="1800" dirty="0"/>
              <a:t>Министрарство за енергетику мора да убрзано ради на развоју нових модерних дизајна реактора и да омогући партнерство индустрије, универзитета и државних института. </a:t>
            </a:r>
            <a:r>
              <a:rPr lang="sr-Cyrl-CS" sz="1800" dirty="0">
                <a:solidFill>
                  <a:srgbClr val="008000"/>
                </a:solidFill>
              </a:rPr>
              <a:t>Два реактора IV генерације добили средства за даљи развој и изградњу.</a:t>
            </a:r>
          </a:p>
          <a:p>
            <a:r>
              <a:rPr lang="sr-Cyrl-CS" sz="1800" dirty="0"/>
              <a:t>Министарство за енергетику такође мора да омогући да се резултати истраживачког рада на универзитетима и државним институтима брже преносе индустрији, омогућу приватном сектору изградњу прототипа у државним институтима.</a:t>
            </a:r>
          </a:p>
          <a:p>
            <a:r>
              <a:rPr lang="sr-Cyrl-CS" sz="1800" dirty="0"/>
              <a:t>Министарство за енергију мора да повећа улагање у образовање нових стручних и научних кадрова на свим нивоима.</a:t>
            </a:r>
          </a:p>
          <a:p>
            <a:endParaRPr lang="en-US" sz="1800" dirty="0"/>
          </a:p>
          <a:p>
            <a:pPr marL="0" indent="0">
              <a:buNone/>
            </a:pPr>
            <a:r>
              <a:rPr lang="sr-Cyrl-CS" sz="1200" dirty="0"/>
              <a:t>                </a:t>
            </a:r>
            <a:r>
              <a:rPr lang="en-US" sz="1200" dirty="0"/>
              <a:t>https://</a:t>
            </a:r>
            <a:r>
              <a:rPr lang="en-US" sz="1200" dirty="0" err="1"/>
              <a:t>www.forbes.com</a:t>
            </a:r>
            <a:r>
              <a:rPr lang="en-US" sz="1200" dirty="0"/>
              <a:t>/sites/</a:t>
            </a:r>
            <a:r>
              <a:rPr lang="en-US" sz="1200" dirty="0" err="1"/>
              <a:t>jamesconca</a:t>
            </a:r>
            <a:r>
              <a:rPr lang="en-US" sz="1200" dirty="0"/>
              <a:t>/2019/01/24/president-signs-pro-nuclear-legislation/#35b03b263e7e</a:t>
            </a:r>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21</a:t>
            </a:fld>
            <a:endParaRPr lang="en-US"/>
          </a:p>
        </p:txBody>
      </p:sp>
    </p:spTree>
    <p:extLst>
      <p:ext uri="{BB962C8B-B14F-4D97-AF65-F5344CB8AC3E}">
        <p14:creationId xmlns:p14="http://schemas.microsoft.com/office/powerpoint/2010/main" val="3603649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954" y="268811"/>
            <a:ext cx="8153400" cy="533400"/>
          </a:xfrm>
        </p:spPr>
        <p:txBody>
          <a:bodyPr/>
          <a:lstStyle/>
          <a:p>
            <a:r>
              <a:rPr lang="sr-Cyrl-CS" dirty="0"/>
              <a:t>Реактор мале снаге </a:t>
            </a:r>
            <a:r>
              <a:rPr lang="en-US" dirty="0" err="1"/>
              <a:t>NuScale</a:t>
            </a:r>
            <a:r>
              <a:rPr lang="sr-Cyrl-CS" dirty="0"/>
              <a:t> у САД</a:t>
            </a:r>
            <a:r>
              <a:rPr lang="en-US" dirty="0"/>
              <a:t> </a:t>
            </a:r>
            <a:br>
              <a:rPr lang="sr-Cyrl-RS" dirty="0"/>
            </a:br>
            <a:r>
              <a:rPr lang="sr-Cyrl-RS" dirty="0"/>
              <a:t>(20 године је трајао развој)</a:t>
            </a:r>
            <a:endParaRPr lang="en-US" dirty="0"/>
          </a:p>
        </p:txBody>
      </p:sp>
      <p:sp>
        <p:nvSpPr>
          <p:cNvPr id="3" name="Content Placeholder 2"/>
          <p:cNvSpPr>
            <a:spLocks noGrp="1"/>
          </p:cNvSpPr>
          <p:nvPr>
            <p:ph idx="1"/>
          </p:nvPr>
        </p:nvSpPr>
        <p:spPr>
          <a:xfrm>
            <a:off x="213527" y="1080198"/>
            <a:ext cx="5691965" cy="4724400"/>
          </a:xfrm>
        </p:spPr>
        <p:txBody>
          <a:bodyPr/>
          <a:lstStyle/>
          <a:p>
            <a:r>
              <a:rPr lang="en-US" sz="1800" dirty="0" err="1"/>
              <a:t>NuScale</a:t>
            </a:r>
            <a:r>
              <a:rPr lang="en-US" sz="1800" dirty="0"/>
              <a:t> </a:t>
            </a:r>
            <a:r>
              <a:rPr lang="sr-Cyrl-CS" sz="1800" dirty="0"/>
              <a:t>дизајн је прво развијен на универзитету (</a:t>
            </a:r>
            <a:r>
              <a:rPr lang="en-US" sz="1800" dirty="0"/>
              <a:t>Oregon State University</a:t>
            </a:r>
            <a:r>
              <a:rPr lang="sr-Cyrl-CS" sz="1800" dirty="0"/>
              <a:t>) где су поједини делови и тестирани</a:t>
            </a:r>
            <a:r>
              <a:rPr lang="en-US" sz="1800" dirty="0"/>
              <a:t>. </a:t>
            </a:r>
            <a:r>
              <a:rPr lang="sr-Cyrl-CS" sz="1800" dirty="0"/>
              <a:t>То је трајало око 10 година док </a:t>
            </a:r>
            <a:r>
              <a:rPr lang="en-US" sz="1800" dirty="0"/>
              <a:t>2011</a:t>
            </a:r>
            <a:r>
              <a:rPr lang="sr-Cyrl-CS" sz="1800" dirty="0"/>
              <a:t>, нису нашли приватног партнера</a:t>
            </a:r>
            <a:r>
              <a:rPr lang="en-US" sz="1800" dirty="0"/>
              <a:t> </a:t>
            </a:r>
            <a:r>
              <a:rPr lang="sr-Cyrl-CS" sz="1800" dirty="0"/>
              <a:t>и инвеститора (</a:t>
            </a:r>
            <a:r>
              <a:rPr lang="en-US" sz="1800" dirty="0"/>
              <a:t>Fluor Corp</a:t>
            </a:r>
            <a:r>
              <a:rPr lang="sr-Cyrl-CS" sz="1800" dirty="0"/>
              <a:t>).</a:t>
            </a:r>
          </a:p>
          <a:p>
            <a:r>
              <a:rPr lang="en-US" sz="1800" dirty="0" err="1"/>
              <a:t>NuScale</a:t>
            </a:r>
            <a:r>
              <a:rPr lang="sr-Cyrl-CS" sz="1800" dirty="0"/>
              <a:t> је први реактор мале снаге и модерног дизајна који је успешно подео захтев за сертификовање дизајна у децембру 2016.</a:t>
            </a:r>
          </a:p>
          <a:p>
            <a:r>
              <a:rPr lang="en-US" sz="1800" dirty="0" err="1"/>
              <a:t>NuScale</a:t>
            </a:r>
            <a:r>
              <a:rPr lang="sr-Cyrl-CS" sz="1800" dirty="0"/>
              <a:t> је први реактор мале снаге и модерног дизајна чији је дизајн сертификовала Нуклеарна регулаторна агенција (NRC) у САД, у августу 2020.</a:t>
            </a:r>
          </a:p>
          <a:p>
            <a:r>
              <a:rPr lang="sr-Cyrl-CS" sz="1800" dirty="0"/>
              <a:t>Цео процес издавања лиценце је трајао 3,5 године и коштао 500 милиона долара!</a:t>
            </a:r>
          </a:p>
          <a:p>
            <a:r>
              <a:rPr lang="sr-Cyrl-CS" sz="1800" dirty="0"/>
              <a:t>Сада траже додатне инвеститоре и купце да изграде први реактор најверовантине у Ајдаху.</a:t>
            </a:r>
          </a:p>
          <a:p>
            <a:endParaRPr lang="sr-Cyrl-CS" sz="2400" dirty="0"/>
          </a:p>
        </p:txBody>
      </p:sp>
      <p:sp>
        <p:nvSpPr>
          <p:cNvPr id="5" name="Slide Number Placeholder 4"/>
          <p:cNvSpPr>
            <a:spLocks noGrp="1"/>
          </p:cNvSpPr>
          <p:nvPr>
            <p:ph type="sldNum" sz="quarter" idx="10"/>
          </p:nvPr>
        </p:nvSpPr>
        <p:spPr/>
        <p:txBody>
          <a:bodyPr/>
          <a:lstStyle/>
          <a:p>
            <a:pPr>
              <a:defRPr/>
            </a:pPr>
            <a:fld id="{515CE2DC-9E52-DB43-9D7E-22ADD0665E15}" type="slidenum">
              <a:rPr lang="en-US" smtClean="0"/>
              <a:pPr>
                <a:defRPr/>
              </a:pPr>
              <a:t>22</a:t>
            </a:fld>
            <a:endParaRPr lang="en-US"/>
          </a:p>
        </p:txBody>
      </p:sp>
      <p:pic>
        <p:nvPicPr>
          <p:cNvPr id="6" name="Picture 5">
            <a:extLst>
              <a:ext uri="{FF2B5EF4-FFF2-40B4-BE49-F238E27FC236}">
                <a16:creationId xmlns:a16="http://schemas.microsoft.com/office/drawing/2014/main" id="{4573DFC2-BEE7-E44B-92A1-693C8C4BEF89}"/>
              </a:ext>
            </a:extLst>
          </p:cNvPr>
          <p:cNvPicPr>
            <a:picLocks noChangeAspect="1"/>
          </p:cNvPicPr>
          <p:nvPr/>
        </p:nvPicPr>
        <p:blipFill>
          <a:blip r:embed="rId2"/>
          <a:stretch>
            <a:fillRect/>
          </a:stretch>
        </p:blipFill>
        <p:spPr>
          <a:xfrm>
            <a:off x="5807095" y="1188148"/>
            <a:ext cx="3398870" cy="4508500"/>
          </a:xfrm>
          <a:prstGeom prst="rect">
            <a:avLst/>
          </a:prstGeom>
        </p:spPr>
      </p:pic>
      <p:sp>
        <p:nvSpPr>
          <p:cNvPr id="4" name="TextBox 3">
            <a:extLst>
              <a:ext uri="{FF2B5EF4-FFF2-40B4-BE49-F238E27FC236}">
                <a16:creationId xmlns:a16="http://schemas.microsoft.com/office/drawing/2014/main" id="{2947A68D-BD10-DD45-9F6B-E5336C404FEC}"/>
              </a:ext>
            </a:extLst>
          </p:cNvPr>
          <p:cNvSpPr txBox="1"/>
          <p:nvPr/>
        </p:nvSpPr>
        <p:spPr>
          <a:xfrm>
            <a:off x="457200" y="5725429"/>
            <a:ext cx="8686800" cy="738664"/>
          </a:xfrm>
          <a:prstGeom prst="rect">
            <a:avLst/>
          </a:prstGeom>
          <a:noFill/>
        </p:spPr>
        <p:txBody>
          <a:bodyPr wrap="square" rtlCol="0">
            <a:spAutoFit/>
          </a:bodyPr>
          <a:lstStyle/>
          <a:p>
            <a:r>
              <a:rPr lang="en-US" sz="1200" dirty="0"/>
              <a:t>https://</a:t>
            </a:r>
            <a:r>
              <a:rPr lang="en-US" sz="1200" dirty="0" err="1"/>
              <a:t>newsroom.nuscalepower.com</a:t>
            </a:r>
            <a:r>
              <a:rPr lang="en-US" sz="1200" dirty="0"/>
              <a:t>/press-releases/news-details/2020/NuScale-Power-Makes-History-as-the-First-Ever-Small-Modular-Reactor-to-Receive-U.S.-Nuclear-Regulatory-Commission-Design-Approval/</a:t>
            </a:r>
            <a:r>
              <a:rPr lang="en-US" sz="1200" dirty="0" err="1"/>
              <a:t>default.aspx</a:t>
            </a:r>
            <a:endParaRPr lang="en-US" sz="1200" dirty="0"/>
          </a:p>
          <a:p>
            <a:endParaRPr lang="en-US" dirty="0"/>
          </a:p>
        </p:txBody>
      </p:sp>
    </p:spTree>
    <p:extLst>
      <p:ext uri="{BB962C8B-B14F-4D97-AF65-F5344CB8AC3E}">
        <p14:creationId xmlns:p14="http://schemas.microsoft.com/office/powerpoint/2010/main" val="2316221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7534"/>
            <a:ext cx="8153400" cy="533400"/>
          </a:xfrm>
        </p:spPr>
        <p:txBody>
          <a:bodyPr/>
          <a:lstStyle/>
          <a:p>
            <a:r>
              <a:rPr lang="sr-Cyrl-RS" dirty="0"/>
              <a:t>Министарство за енергетику САД</a:t>
            </a:r>
            <a:r>
              <a:rPr lang="en-US" dirty="0"/>
              <a:t> 2020</a:t>
            </a:r>
          </a:p>
        </p:txBody>
      </p:sp>
      <p:sp>
        <p:nvSpPr>
          <p:cNvPr id="3" name="Content Placeholder 2"/>
          <p:cNvSpPr>
            <a:spLocks noGrp="1"/>
          </p:cNvSpPr>
          <p:nvPr>
            <p:ph idx="1"/>
          </p:nvPr>
        </p:nvSpPr>
        <p:spPr>
          <a:xfrm>
            <a:off x="457200" y="1050073"/>
            <a:ext cx="8229600" cy="4906963"/>
          </a:xfrm>
        </p:spPr>
        <p:txBody>
          <a:bodyPr/>
          <a:lstStyle/>
          <a:p>
            <a:pPr marL="0" indent="0">
              <a:buNone/>
            </a:pPr>
            <a:r>
              <a:rPr lang="sr-Cyrl-RS" sz="2000" dirty="0"/>
              <a:t>Финансирање развојног програма реактора следеће генерације у оквиру нуклеарне индустрије </a:t>
            </a:r>
            <a:r>
              <a:rPr lang="sr-Cyrl-RS" dirty="0"/>
              <a:t>и</a:t>
            </a:r>
            <a:r>
              <a:rPr lang="sr-Cyrl-RS" sz="2000" dirty="0"/>
              <a:t> изградњу прототипа и модела.</a:t>
            </a:r>
            <a:endParaRPr lang="en-US" sz="2000" dirty="0"/>
          </a:p>
          <a:p>
            <a:r>
              <a:rPr lang="en-US" dirty="0"/>
              <a:t>(1) Advanced Reactor Demonstration awards</a:t>
            </a:r>
          </a:p>
          <a:p>
            <a:pPr lvl="1"/>
            <a:r>
              <a:rPr lang="en-US" sz="2000" dirty="0"/>
              <a:t>$160M initial funding for cost-shared demonstration of two reactor designs that have potential to be operational in </a:t>
            </a:r>
            <a:r>
              <a:rPr lang="en-US" sz="2000" dirty="0">
                <a:solidFill>
                  <a:srgbClr val="FF0000"/>
                </a:solidFill>
              </a:rPr>
              <a:t>five to seven years</a:t>
            </a:r>
            <a:r>
              <a:rPr lang="en-US" sz="2000" dirty="0"/>
              <a:t> following award finalization</a:t>
            </a:r>
          </a:p>
          <a:p>
            <a:r>
              <a:rPr lang="en-US" dirty="0"/>
              <a:t>(2) Risk Reduction for Future Demonstration awards</a:t>
            </a:r>
          </a:p>
          <a:p>
            <a:pPr lvl="1"/>
            <a:r>
              <a:rPr lang="en-US" sz="2000" dirty="0"/>
              <a:t>$30M initial funding to support 2-5 additional, diverse advanced reactor designs that have a commercialization horizon that is approximately </a:t>
            </a:r>
            <a:r>
              <a:rPr lang="en-US" sz="2000" dirty="0">
                <a:solidFill>
                  <a:srgbClr val="FF0000"/>
                </a:solidFill>
              </a:rPr>
              <a:t>12 to 14 years</a:t>
            </a:r>
          </a:p>
          <a:p>
            <a:r>
              <a:rPr lang="en-US" dirty="0"/>
              <a:t>(3) Advanced Reactor Concepts</a:t>
            </a:r>
          </a:p>
          <a:p>
            <a:pPr lvl="1"/>
            <a:r>
              <a:rPr lang="en-US" sz="2000" dirty="0"/>
              <a:t>$20M for a new solicitation (to be known as ARC-20) for at least 2 new public-private partnerships focused on advancing reactor designs moving toward demonstration phase</a:t>
            </a:r>
          </a:p>
          <a:p>
            <a:pPr lvl="1"/>
            <a:endParaRPr lang="en-US" sz="2400" dirty="0"/>
          </a:p>
          <a:p>
            <a:pPr lvl="1"/>
            <a:endParaRPr lang="en-US" sz="2400" dirty="0"/>
          </a:p>
          <a:p>
            <a:endParaRPr lang="en-US" sz="2600" dirty="0"/>
          </a:p>
          <a:p>
            <a:pPr lvl="1"/>
            <a:endParaRPr lang="en-US" sz="2400" dirty="0"/>
          </a:p>
          <a:p>
            <a:pPr lvl="1"/>
            <a:endParaRPr lang="en-US" dirty="0"/>
          </a:p>
        </p:txBody>
      </p:sp>
      <p:sp>
        <p:nvSpPr>
          <p:cNvPr id="4" name="Slide Number Placeholder 3"/>
          <p:cNvSpPr>
            <a:spLocks noGrp="1"/>
          </p:cNvSpPr>
          <p:nvPr>
            <p:ph type="sldNum" sz="quarter" idx="10"/>
          </p:nvPr>
        </p:nvSpPr>
        <p:spPr/>
        <p:txBody>
          <a:bodyPr/>
          <a:lstStyle/>
          <a:p>
            <a:pPr>
              <a:defRPr/>
            </a:pPr>
            <a:fld id="{165F9D09-FDAB-5D41-B012-1096BED504C5}" type="slidenum">
              <a:rPr lang="en-US" smtClean="0"/>
              <a:pPr>
                <a:defRPr/>
              </a:pPr>
              <a:t>23</a:t>
            </a:fld>
            <a:endParaRPr lang="en-US" dirty="0"/>
          </a:p>
        </p:txBody>
      </p:sp>
    </p:spTree>
    <p:extLst>
      <p:ext uri="{BB962C8B-B14F-4D97-AF65-F5344CB8AC3E}">
        <p14:creationId xmlns:p14="http://schemas.microsoft.com/office/powerpoint/2010/main" val="4042949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Министарство за енегетику (DOE) финасира нове пројекте (Окт 2020)</a:t>
            </a:r>
            <a:endParaRPr lang="en-US" dirty="0"/>
          </a:p>
        </p:txBody>
      </p:sp>
      <p:sp>
        <p:nvSpPr>
          <p:cNvPr id="3" name="Content Placeholder 2"/>
          <p:cNvSpPr>
            <a:spLocks noGrp="1"/>
          </p:cNvSpPr>
          <p:nvPr>
            <p:ph idx="1"/>
          </p:nvPr>
        </p:nvSpPr>
        <p:spPr/>
        <p:txBody>
          <a:bodyPr/>
          <a:lstStyle/>
          <a:p>
            <a:r>
              <a:rPr lang="sr-Cyrl-CS" sz="2000" dirty="0"/>
              <a:t>DOE је донело одлуку о финасирању два типа реактора IV генерације (сваки почетно добија по 80 миллиона долара) који требало да буду изграћени у следећих 7 година:</a:t>
            </a:r>
          </a:p>
          <a:p>
            <a:r>
              <a:rPr lang="sr-Cyrl-CS" sz="2000" b="1" dirty="0"/>
              <a:t>NATRIUM реактор </a:t>
            </a:r>
            <a:r>
              <a:rPr lang="sr-Cyrl-CS" sz="2000" dirty="0"/>
              <a:t>– </a:t>
            </a:r>
            <a:r>
              <a:rPr lang="en-US" sz="2000" dirty="0" err="1"/>
              <a:t>TerraPower</a:t>
            </a:r>
            <a:r>
              <a:rPr lang="en-US" sz="2000" dirty="0"/>
              <a:t> </a:t>
            </a:r>
            <a:r>
              <a:rPr lang="sr-Cyrl-CS" dirty="0"/>
              <a:t>(</a:t>
            </a:r>
            <a:r>
              <a:rPr lang="en-US" sz="2000" dirty="0"/>
              <a:t>Bill Gates</a:t>
            </a:r>
            <a:r>
              <a:rPr lang="sr-Cyrl-CS" sz="2000" dirty="0"/>
              <a:t>, </a:t>
            </a:r>
            <a:r>
              <a:rPr lang="en-US" sz="2000" dirty="0"/>
              <a:t>Dr. Jeff </a:t>
            </a:r>
            <a:r>
              <a:rPr lang="en-US" sz="2000"/>
              <a:t>Latkowski)</a:t>
            </a:r>
            <a:r>
              <a:rPr lang="en-US" sz="2000" dirty="0"/>
              <a:t>, GE HITACHI, Bechtel, Duke Energy, </a:t>
            </a:r>
            <a:r>
              <a:rPr lang="en-US" sz="2000" dirty="0">
                <a:hlinkClick r:id="rId2"/>
              </a:rPr>
              <a:t>https://www.terrapower.com/our-work/natriumpower/</a:t>
            </a:r>
            <a:r>
              <a:rPr lang="en-US" sz="2000" dirty="0"/>
              <a:t> </a:t>
            </a:r>
          </a:p>
          <a:p>
            <a:pPr lvl="1"/>
            <a:r>
              <a:rPr lang="sr-Cyrl-CS" sz="1600" dirty="0"/>
              <a:t>Брзи реактор хлађен течним натријумом, 345 MW</a:t>
            </a:r>
            <a:r>
              <a:rPr lang="en-US" sz="1600" dirty="0"/>
              <a:t>e</a:t>
            </a:r>
            <a:r>
              <a:rPr lang="sr-Cyrl-CS" sz="1600" dirty="0"/>
              <a:t>, повезан са системом за акумулирање топлотне енергије заснованом на течним солима.</a:t>
            </a:r>
            <a:endParaRPr lang="en-US" sz="1600" dirty="0"/>
          </a:p>
          <a:p>
            <a:pPr lvl="1"/>
            <a:r>
              <a:rPr lang="sr-Cyrl-CS" sz="1600" dirty="0"/>
              <a:t>Ради на атмосферском притиску, пасивно хлађење, метално уранијумско гориво (HALEU) обогаћено до 20% U–235.</a:t>
            </a:r>
          </a:p>
          <a:p>
            <a:pPr lvl="1"/>
            <a:r>
              <a:rPr lang="sr-Cyrl-CS" sz="1600" dirty="0"/>
              <a:t>Цена око 1 милијарде долара.</a:t>
            </a:r>
            <a:endParaRPr lang="sr-Cyrl-CS" sz="2000" dirty="0"/>
          </a:p>
          <a:p>
            <a:r>
              <a:rPr lang="sr-Cyrl-CS" sz="2000" b="1" dirty="0"/>
              <a:t>Xе –100 реактор </a:t>
            </a:r>
            <a:r>
              <a:rPr lang="en-US" sz="2000" b="1" dirty="0"/>
              <a:t>(SMR)</a:t>
            </a:r>
            <a:r>
              <a:rPr lang="sr-Cyrl-CS" sz="2000" dirty="0"/>
              <a:t>– </a:t>
            </a:r>
            <a:r>
              <a:rPr lang="en-US" sz="2000" dirty="0"/>
              <a:t>X-Energy (</a:t>
            </a:r>
            <a:r>
              <a:rPr lang="sr-Cyrl-CS" sz="2000" dirty="0"/>
              <a:t>САД)</a:t>
            </a:r>
            <a:r>
              <a:rPr lang="en-US" sz="2000" dirty="0"/>
              <a:t>, Hatch </a:t>
            </a:r>
            <a:r>
              <a:rPr lang="sr-Cyrl-CS" sz="2000" dirty="0"/>
              <a:t>(Канада)</a:t>
            </a:r>
          </a:p>
          <a:p>
            <a:pPr lvl="1"/>
            <a:r>
              <a:rPr lang="sr-Cyrl-CS" sz="1600" dirty="0"/>
              <a:t>Високотемературни термички реактор саге 80 MWе </a:t>
            </a:r>
            <a:r>
              <a:rPr lang="en-US" sz="1600" dirty="0"/>
              <a:t>(200 </a:t>
            </a:r>
            <a:r>
              <a:rPr lang="en-US" sz="1600" dirty="0" err="1"/>
              <a:t>MWth</a:t>
            </a:r>
            <a:r>
              <a:rPr lang="en-US" sz="1600" dirty="0"/>
              <a:t>)</a:t>
            </a:r>
            <a:r>
              <a:rPr lang="sr-Cyrl-CS" sz="1600" dirty="0"/>
              <a:t>, хлађен хелијумом. Преносан.</a:t>
            </a:r>
            <a:endParaRPr lang="en-US" sz="1600" dirty="0"/>
          </a:p>
          <a:p>
            <a:pPr lvl="1"/>
            <a:r>
              <a:rPr lang="en-US" sz="1600" dirty="0"/>
              <a:t>TRISO </a:t>
            </a:r>
            <a:r>
              <a:rPr lang="sr-Cyrl-CS" sz="1600" dirty="0"/>
              <a:t>честице (1mm у пречнику)</a:t>
            </a:r>
          </a:p>
          <a:p>
            <a:pPr lvl="1"/>
            <a:r>
              <a:rPr lang="sr-Cyrl-CS" sz="1600" dirty="0"/>
              <a:t> </a:t>
            </a:r>
            <a:r>
              <a:rPr lang="en-US" sz="1600" dirty="0"/>
              <a:t>Pebble-Bed Reactor</a:t>
            </a:r>
            <a:r>
              <a:rPr lang="sr-Cyrl-CS" sz="1600" dirty="0"/>
              <a:t> ’ </a:t>
            </a:r>
            <a:r>
              <a:rPr lang="en-US" sz="1600" dirty="0"/>
              <a:t> 220 000 </a:t>
            </a:r>
            <a:r>
              <a:rPr lang="sr-Cyrl-CS" sz="1600" dirty="0"/>
              <a:t>лопти (4 cm у пречнику)</a:t>
            </a:r>
            <a:endParaRPr lang="en-US" sz="1600" dirty="0"/>
          </a:p>
          <a:p>
            <a:pPr lvl="1"/>
            <a:endParaRPr lang="sr-Cyrl-CS" sz="1600" dirty="0"/>
          </a:p>
          <a:p>
            <a:pPr lvl="1"/>
            <a:endParaRPr lang="en-US"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24</a:t>
            </a:fld>
            <a:endParaRPr lang="en-US"/>
          </a:p>
        </p:txBody>
      </p:sp>
    </p:spTree>
    <p:extLst>
      <p:ext uri="{BB962C8B-B14F-4D97-AF65-F5344CB8AC3E}">
        <p14:creationId xmlns:p14="http://schemas.microsoft.com/office/powerpoint/2010/main" val="3139483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TerraPower</a:t>
            </a:r>
            <a:r>
              <a:rPr lang="en-US" dirty="0"/>
              <a:t> </a:t>
            </a:r>
            <a:r>
              <a:rPr lang="mr-IN" dirty="0"/>
              <a:t>–</a:t>
            </a:r>
            <a:r>
              <a:rPr lang="en-US" dirty="0"/>
              <a:t> </a:t>
            </a:r>
            <a:r>
              <a:rPr lang="en-US" dirty="0" err="1"/>
              <a:t>Natrium</a:t>
            </a:r>
            <a:r>
              <a:rPr lang="en-US" dirty="0"/>
              <a:t> Reactor</a:t>
            </a:r>
            <a:br>
              <a:rPr lang="en-US" dirty="0"/>
            </a:br>
            <a:r>
              <a:rPr lang="en-US" sz="1400" dirty="0"/>
              <a:t>https://</a:t>
            </a:r>
            <a:r>
              <a:rPr lang="en-US" sz="1400" dirty="0" err="1"/>
              <a:t>natriumpower.com</a:t>
            </a:r>
            <a:r>
              <a:rPr lang="en-US" sz="1400" dirty="0"/>
              <a:t>/</a:t>
            </a:r>
          </a:p>
        </p:txBody>
      </p:sp>
      <p:sp>
        <p:nvSpPr>
          <p:cNvPr id="3" name="Content Placeholder 2"/>
          <p:cNvSpPr>
            <a:spLocks noGrp="1"/>
          </p:cNvSpPr>
          <p:nvPr>
            <p:ph idx="1"/>
          </p:nvPr>
        </p:nvSpPr>
        <p:spPr/>
        <p:txBody>
          <a:bodyPr/>
          <a:lstStyle/>
          <a:p>
            <a:r>
              <a:rPr lang="en-US" sz="2000" dirty="0" err="1"/>
              <a:t>Natrium</a:t>
            </a:r>
            <a:r>
              <a:rPr lang="en-US" sz="2000" dirty="0"/>
              <a:t>: Latin for Sodium, 345 </a:t>
            </a:r>
            <a:r>
              <a:rPr lang="en-US" sz="2000" dirty="0" err="1"/>
              <a:t>MWe</a:t>
            </a:r>
            <a:r>
              <a:rPr lang="en-US" sz="2000" dirty="0"/>
              <a:t> fast reactor</a:t>
            </a:r>
          </a:p>
          <a:p>
            <a:r>
              <a:rPr lang="en-US" sz="2000" dirty="0"/>
              <a:t>Combined with GW-scale thermal energy storage system based on molten nitrate salt.</a:t>
            </a:r>
          </a:p>
          <a:p>
            <a:r>
              <a:rPr lang="en-US" sz="2000" dirty="0"/>
              <a:t>Terra Power and GE Nuclear Energy: the best of the Traveling Wave Reactor and PRISM technologies.</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pPr marL="0" indent="0">
              <a:buNone/>
            </a:pPr>
            <a:r>
              <a:rPr lang="en-US" sz="1200" dirty="0"/>
              <a:t>https://</a:t>
            </a:r>
            <a:r>
              <a:rPr lang="en-US" sz="1200" dirty="0" err="1"/>
              <a:t>www.terrapower.com</a:t>
            </a:r>
            <a:r>
              <a:rPr lang="en-US" sz="1200" dirty="0"/>
              <a:t>/terrapower-and-ge-hitachi-nuclear-energy-launch-natrium-technology/</a:t>
            </a:r>
          </a:p>
        </p:txBody>
      </p:sp>
      <p:sp>
        <p:nvSpPr>
          <p:cNvPr id="4" name="Slide Number Placeholder 3"/>
          <p:cNvSpPr>
            <a:spLocks noGrp="1"/>
          </p:cNvSpPr>
          <p:nvPr>
            <p:ph type="sldNum" sz="quarter" idx="10"/>
          </p:nvPr>
        </p:nvSpPr>
        <p:spPr/>
        <p:txBody>
          <a:bodyPr/>
          <a:lstStyle/>
          <a:p>
            <a:pPr>
              <a:defRPr/>
            </a:pPr>
            <a:fld id="{165F9D09-FDAB-5D41-B012-1096BED504C5}" type="slidenum">
              <a:rPr lang="en-US" smtClean="0"/>
              <a:pPr>
                <a:defRPr/>
              </a:pPr>
              <a:t>25</a:t>
            </a:fld>
            <a:endParaRPr lang="en-US" dirty="0"/>
          </a:p>
        </p:txBody>
      </p:sp>
      <p:pic>
        <p:nvPicPr>
          <p:cNvPr id="7" name="Picture 6" descr="https://www.ans.org/file/2065/Natrium+SFR3_view1.jpg"/>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971800"/>
            <a:ext cx="5009515" cy="2912745"/>
          </a:xfrm>
          <a:prstGeom prst="rect">
            <a:avLst/>
          </a:prstGeom>
          <a:noFill/>
          <a:ln>
            <a:noFill/>
          </a:ln>
        </p:spPr>
      </p:pic>
    </p:spTree>
    <p:extLst>
      <p:ext uri="{BB962C8B-B14F-4D97-AF65-F5344CB8AC3E}">
        <p14:creationId xmlns:p14="http://schemas.microsoft.com/office/powerpoint/2010/main" val="12174684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dirty="0"/>
              <a:t>X-Energy: Xe-100 </a:t>
            </a:r>
            <a:br>
              <a:rPr lang="en-US" dirty="0"/>
            </a:br>
            <a:r>
              <a:rPr lang="en-US" sz="2000" dirty="0"/>
              <a:t>https://x-</a:t>
            </a:r>
            <a:r>
              <a:rPr lang="en-US" sz="2000" dirty="0" err="1"/>
              <a:t>energy.com</a:t>
            </a:r>
            <a:r>
              <a:rPr lang="en-US" sz="2000" dirty="0"/>
              <a:t>/</a:t>
            </a:r>
          </a:p>
        </p:txBody>
      </p:sp>
      <p:sp>
        <p:nvSpPr>
          <p:cNvPr id="3" name="Content Placeholder 2"/>
          <p:cNvSpPr>
            <a:spLocks noGrp="1"/>
          </p:cNvSpPr>
          <p:nvPr>
            <p:ph idx="1"/>
          </p:nvPr>
        </p:nvSpPr>
        <p:spPr>
          <a:xfrm>
            <a:off x="152400" y="990600"/>
            <a:ext cx="8534400" cy="4906963"/>
          </a:xfrm>
        </p:spPr>
        <p:txBody>
          <a:bodyPr/>
          <a:lstStyle/>
          <a:p>
            <a:r>
              <a:rPr lang="en-US" dirty="0"/>
              <a:t>Proven High Temperature Pebble Bed Reactor technology, 200 </a:t>
            </a:r>
            <a:r>
              <a:rPr lang="en-US" dirty="0" err="1"/>
              <a:t>MWth</a:t>
            </a:r>
            <a:endParaRPr lang="en-US" dirty="0"/>
          </a:p>
        </p:txBody>
      </p:sp>
      <p:sp>
        <p:nvSpPr>
          <p:cNvPr id="4" name="Slide Number Placeholder 3"/>
          <p:cNvSpPr>
            <a:spLocks noGrp="1"/>
          </p:cNvSpPr>
          <p:nvPr>
            <p:ph type="sldNum" sz="quarter" idx="10"/>
          </p:nvPr>
        </p:nvSpPr>
        <p:spPr/>
        <p:txBody>
          <a:bodyPr/>
          <a:lstStyle/>
          <a:p>
            <a:pPr>
              <a:defRPr/>
            </a:pPr>
            <a:fld id="{165F9D09-FDAB-5D41-B012-1096BED504C5}" type="slidenum">
              <a:rPr lang="en-US" smtClean="0"/>
              <a:pPr>
                <a:defRPr/>
              </a:pPr>
              <a:t>26</a:t>
            </a:fld>
            <a:endParaRPr lang="en-US" dirty="0"/>
          </a:p>
        </p:txBody>
      </p:sp>
      <p:pic>
        <p:nvPicPr>
          <p:cNvPr id="5" name="Picture 4"/>
          <p:cNvPicPr>
            <a:picLocks noChangeAspect="1"/>
          </p:cNvPicPr>
          <p:nvPr/>
        </p:nvPicPr>
        <p:blipFill>
          <a:blip r:embed="rId2"/>
          <a:stretch>
            <a:fillRect/>
          </a:stretch>
        </p:blipFill>
        <p:spPr>
          <a:xfrm>
            <a:off x="5938670" y="1371839"/>
            <a:ext cx="3167230" cy="4525724"/>
          </a:xfrm>
          <a:prstGeom prst="rect">
            <a:avLst/>
          </a:prstGeom>
        </p:spPr>
      </p:pic>
      <p:pic>
        <p:nvPicPr>
          <p:cNvPr id="6" name="Picture 5"/>
          <p:cNvPicPr>
            <a:picLocks noChangeAspect="1"/>
          </p:cNvPicPr>
          <p:nvPr/>
        </p:nvPicPr>
        <p:blipFill>
          <a:blip r:embed="rId3"/>
          <a:stretch>
            <a:fillRect/>
          </a:stretch>
        </p:blipFill>
        <p:spPr>
          <a:xfrm>
            <a:off x="892537" y="1345368"/>
            <a:ext cx="4838700" cy="4197426"/>
          </a:xfrm>
          <a:prstGeom prst="rect">
            <a:avLst/>
          </a:prstGeom>
        </p:spPr>
      </p:pic>
      <p:sp>
        <p:nvSpPr>
          <p:cNvPr id="7" name="TextBox 6">
            <a:extLst>
              <a:ext uri="{FF2B5EF4-FFF2-40B4-BE49-F238E27FC236}">
                <a16:creationId xmlns:a16="http://schemas.microsoft.com/office/drawing/2014/main" id="{FD5F295C-55F8-694A-85E8-2D2322A55D75}"/>
              </a:ext>
            </a:extLst>
          </p:cNvPr>
          <p:cNvSpPr txBox="1"/>
          <p:nvPr/>
        </p:nvSpPr>
        <p:spPr>
          <a:xfrm>
            <a:off x="304800" y="5271889"/>
            <a:ext cx="8191500" cy="923330"/>
          </a:xfrm>
          <a:prstGeom prst="rect">
            <a:avLst/>
          </a:prstGeom>
          <a:noFill/>
        </p:spPr>
        <p:txBody>
          <a:bodyPr wrap="square" rtlCol="0">
            <a:spAutoFit/>
          </a:bodyPr>
          <a:lstStyle/>
          <a:p>
            <a:r>
              <a:rPr lang="sr-Cyrl-CS" dirty="0">
                <a:solidFill>
                  <a:srgbClr val="000090"/>
                </a:solidFill>
              </a:rPr>
              <a:t>Лоптасти горивни елемент садржи неколико десетина хиљада TRISO честица. У средини TRISO честице је оксид уранијума окружен са 4 слоја графтно керамичка слоја.</a:t>
            </a:r>
            <a:endParaRPr lang="en-US" dirty="0">
              <a:solidFill>
                <a:srgbClr val="000090"/>
              </a:solidFill>
            </a:endParaRPr>
          </a:p>
        </p:txBody>
      </p:sp>
    </p:spTree>
    <p:extLst>
      <p:ext uri="{BB962C8B-B14F-4D97-AF65-F5344CB8AC3E}">
        <p14:creationId xmlns:p14="http://schemas.microsoft.com/office/powerpoint/2010/main" val="3518236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533400"/>
          </a:xfrm>
        </p:spPr>
        <p:txBody>
          <a:bodyPr/>
          <a:lstStyle/>
          <a:p>
            <a:r>
              <a:rPr lang="en-US" dirty="0"/>
              <a:t>(2) Risk Reduction for Future Demonstration awards (10-14 </a:t>
            </a:r>
            <a:r>
              <a:rPr lang="en-US" dirty="0" err="1"/>
              <a:t>yrs</a:t>
            </a:r>
            <a:r>
              <a:rPr lang="en-US" dirty="0"/>
              <a:t>)</a:t>
            </a:r>
          </a:p>
        </p:txBody>
      </p:sp>
      <p:sp>
        <p:nvSpPr>
          <p:cNvPr id="3" name="Content Placeholder 2"/>
          <p:cNvSpPr>
            <a:spLocks noGrp="1"/>
          </p:cNvSpPr>
          <p:nvPr>
            <p:ph idx="1"/>
          </p:nvPr>
        </p:nvSpPr>
        <p:spPr>
          <a:xfrm>
            <a:off x="228600" y="1143000"/>
            <a:ext cx="8763000" cy="4906963"/>
          </a:xfrm>
        </p:spPr>
        <p:txBody>
          <a:bodyPr/>
          <a:lstStyle/>
          <a:p>
            <a:r>
              <a:rPr lang="en-US" sz="1800" b="1" i="1" dirty="0"/>
              <a:t>Hermes Reduced-Scale Test Reactor - </a:t>
            </a:r>
            <a:r>
              <a:rPr lang="en-US" sz="1800" dirty="0"/>
              <a:t>Kairos Power, LLC (Alameda, CA) It uses TRISO particle fuel in pebble form combined with a low-pressure fluoride salt coolant. Total award value over seven years: $629 million (DOE $303 million)</a:t>
            </a:r>
          </a:p>
          <a:p>
            <a:r>
              <a:rPr lang="en-US" sz="1800" b="1" i="1" dirty="0" err="1"/>
              <a:t>eVinci</a:t>
            </a:r>
            <a:r>
              <a:rPr lang="en-US" sz="1800" b="1" i="1" dirty="0"/>
              <a:t> ™ Microreactor</a:t>
            </a:r>
            <a:r>
              <a:rPr lang="en-US" sz="1800" b="1" dirty="0"/>
              <a:t> </a:t>
            </a:r>
            <a:r>
              <a:rPr lang="en-US" sz="1800" dirty="0"/>
              <a:t>– Westinghouse Electric Company, LLC (Cranberry Township, PA). It is a heat pipe-cooled micro-reactor - nuclear demonstration unit by 2024. Total award value over seven years: $9.3 million (DOE $7.4 million)</a:t>
            </a:r>
          </a:p>
          <a:p>
            <a:r>
              <a:rPr lang="en-US" sz="1800" b="1" i="1" dirty="0"/>
              <a:t>BWXT Advanced Nuclear Reactor (BANR)</a:t>
            </a:r>
            <a:r>
              <a:rPr lang="en-US" sz="1800" b="1" dirty="0"/>
              <a:t> </a:t>
            </a:r>
            <a:r>
              <a:rPr lang="en-US" sz="1800" dirty="0"/>
              <a:t>– BWXT Advanced Technologies, LLC (Lynchburg, VA) will develop a transportable microreactor using TRISO fuel particles to achieve higher uranium loading and an improved core design using a silicon carbide (</a:t>
            </a:r>
            <a:r>
              <a:rPr lang="en-US" sz="1800" dirty="0" err="1"/>
              <a:t>SiC</a:t>
            </a:r>
            <a:r>
              <a:rPr lang="en-US" sz="1800" dirty="0"/>
              <a:t>) matrix. Total award value over seven years: $106.6 million (DOE $85.3 million)</a:t>
            </a:r>
          </a:p>
          <a:p>
            <a:r>
              <a:rPr lang="en-US" sz="1800" b="1" i="1" dirty="0" err="1"/>
              <a:t>Holtec</a:t>
            </a:r>
            <a:r>
              <a:rPr lang="en-US" sz="1800" b="1" i="1" dirty="0"/>
              <a:t> SMR-160 Reactor</a:t>
            </a:r>
            <a:r>
              <a:rPr lang="en-US" sz="1800" b="1" dirty="0"/>
              <a:t> </a:t>
            </a:r>
            <a:r>
              <a:rPr lang="en-US" sz="1800" dirty="0"/>
              <a:t>– </a:t>
            </a:r>
            <a:r>
              <a:rPr lang="en-US" sz="1800" dirty="0" err="1"/>
              <a:t>Holtec</a:t>
            </a:r>
            <a:r>
              <a:rPr lang="en-US" sz="1800" dirty="0"/>
              <a:t> Government Services, LLC (Camden, NJ) for a light water-cooled SMR-160 (small modular reactor). Total award value over seven years: $147.5 million (DOE share is $116 million)</a:t>
            </a:r>
          </a:p>
          <a:p>
            <a:r>
              <a:rPr lang="en-US" sz="1800" b="1" i="1" dirty="0"/>
              <a:t>Molten Chloride Reactor Experiment </a:t>
            </a:r>
            <a:r>
              <a:rPr lang="en-US" sz="1800" i="1" dirty="0"/>
              <a:t>– </a:t>
            </a:r>
            <a:r>
              <a:rPr lang="en-US" sz="1800" dirty="0"/>
              <a:t>Southern Company Services Inc. (Birmingham, AL) - the Molten Chloride Reactor Experiment (MCRE) – the world’s first critical fast-spectrum salt reactor relevant to </a:t>
            </a:r>
            <a:r>
              <a:rPr lang="en-US" sz="1800" dirty="0" err="1"/>
              <a:t>TerraPower’s</a:t>
            </a:r>
            <a:r>
              <a:rPr lang="en-US" sz="1800" dirty="0"/>
              <a:t> Molten Chloride Fast Reactor.</a:t>
            </a:r>
            <a:r>
              <a:rPr lang="en-US" sz="1800" i="1" dirty="0"/>
              <a:t> </a:t>
            </a:r>
            <a:r>
              <a:rPr lang="en-US" sz="1800" dirty="0"/>
              <a:t>Total award value over seven years: $113 million (DOE $90.4 million</a:t>
            </a:r>
            <a:r>
              <a:rPr lang="en-US" sz="1800" i="1" dirty="0"/>
              <a:t>)</a:t>
            </a:r>
            <a:endParaRPr lang="en-US" sz="1800" dirty="0"/>
          </a:p>
          <a:p>
            <a:endParaRPr lang="en-US" sz="1800" dirty="0"/>
          </a:p>
          <a:p>
            <a:endParaRPr lang="en-US" sz="1800" dirty="0"/>
          </a:p>
          <a:p>
            <a:endParaRPr lang="en-US" sz="1800"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165F9D09-FDAB-5D41-B012-1096BED504C5}" type="slidenum">
              <a:rPr lang="en-US" smtClean="0"/>
              <a:pPr>
                <a:defRPr/>
              </a:pPr>
              <a:t>27</a:t>
            </a:fld>
            <a:endParaRPr lang="en-US" dirty="0"/>
          </a:p>
        </p:txBody>
      </p:sp>
    </p:spTree>
    <p:extLst>
      <p:ext uri="{BB962C8B-B14F-4D97-AF65-F5344CB8AC3E}">
        <p14:creationId xmlns:p14="http://schemas.microsoft.com/office/powerpoint/2010/main" val="751408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556A-BD73-8C43-8AB8-E15BA6206575}"/>
              </a:ext>
            </a:extLst>
          </p:cNvPr>
          <p:cNvSpPr>
            <a:spLocks noGrp="1"/>
          </p:cNvSpPr>
          <p:nvPr>
            <p:ph type="title"/>
          </p:nvPr>
        </p:nvSpPr>
        <p:spPr/>
        <p:txBody>
          <a:bodyPr/>
          <a:lstStyle/>
          <a:p>
            <a:r>
              <a:rPr lang="en-US" dirty="0"/>
              <a:t>Dr. Kathryn Huff, </a:t>
            </a:r>
          </a:p>
        </p:txBody>
      </p:sp>
      <p:sp>
        <p:nvSpPr>
          <p:cNvPr id="3" name="Content Placeholder 2">
            <a:extLst>
              <a:ext uri="{FF2B5EF4-FFF2-40B4-BE49-F238E27FC236}">
                <a16:creationId xmlns:a16="http://schemas.microsoft.com/office/drawing/2014/main" id="{E0286080-72F7-774D-A7E2-0A63512D7C87}"/>
              </a:ext>
            </a:extLst>
          </p:cNvPr>
          <p:cNvSpPr>
            <a:spLocks noGrp="1"/>
          </p:cNvSpPr>
          <p:nvPr>
            <p:ph idx="1"/>
          </p:nvPr>
        </p:nvSpPr>
        <p:spPr>
          <a:xfrm>
            <a:off x="990600" y="1219200"/>
            <a:ext cx="7391400" cy="3802896"/>
          </a:xfrm>
        </p:spPr>
        <p:txBody>
          <a:bodyPr/>
          <a:lstStyle/>
          <a:p>
            <a:r>
              <a:rPr lang="en-US" sz="1800" dirty="0"/>
              <a:t>https://</a:t>
            </a:r>
            <a:r>
              <a:rPr lang="en-US" sz="1800" dirty="0" err="1"/>
              <a:t>www.ans.org</a:t>
            </a:r>
            <a:r>
              <a:rPr lang="en-US" sz="1800" dirty="0"/>
              <a:t>/news/article-3770/senate-panel-vets-bidens-pick-to-lead-does-office-of-nuclear-energy/</a:t>
            </a:r>
          </a:p>
        </p:txBody>
      </p:sp>
      <p:sp>
        <p:nvSpPr>
          <p:cNvPr id="4" name="Slide Number Placeholder 3">
            <a:extLst>
              <a:ext uri="{FF2B5EF4-FFF2-40B4-BE49-F238E27FC236}">
                <a16:creationId xmlns:a16="http://schemas.microsoft.com/office/drawing/2014/main" id="{5BA8F91B-D822-0A4C-B283-B9459AB1F377}"/>
              </a:ext>
            </a:extLst>
          </p:cNvPr>
          <p:cNvSpPr>
            <a:spLocks noGrp="1"/>
          </p:cNvSpPr>
          <p:nvPr>
            <p:ph type="sldNum" sz="quarter" idx="10"/>
          </p:nvPr>
        </p:nvSpPr>
        <p:spPr/>
        <p:txBody>
          <a:bodyPr/>
          <a:lstStyle/>
          <a:p>
            <a:pPr>
              <a:defRPr/>
            </a:pPr>
            <a:fld id="{165F9D09-FDAB-5D41-B012-1096BED504C5}" type="slidenum">
              <a:rPr lang="en-US" smtClean="0"/>
              <a:pPr>
                <a:defRPr/>
              </a:pPr>
              <a:t>28</a:t>
            </a:fld>
            <a:endParaRPr lang="en-US" dirty="0"/>
          </a:p>
        </p:txBody>
      </p:sp>
      <p:pic>
        <p:nvPicPr>
          <p:cNvPr id="60417" name="Picture 1" descr="https://www.ans.org/file/6099/l/Huff%20Testimony.jpg">
            <a:extLst>
              <a:ext uri="{FF2B5EF4-FFF2-40B4-BE49-F238E27FC236}">
                <a16:creationId xmlns:a16="http://schemas.microsoft.com/office/drawing/2014/main" id="{8712F3FD-7A3C-1342-AD08-A4494D045D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2667000"/>
            <a:ext cx="6070600" cy="3412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626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533400"/>
          </a:xfrm>
        </p:spPr>
        <p:txBody>
          <a:bodyPr/>
          <a:lstStyle/>
          <a:p>
            <a:r>
              <a:rPr lang="sr-Cyrl-CS" dirty="0"/>
              <a:t>Руска пловећа нуклеарна платформа ”Академик Ломоносов”</a:t>
            </a:r>
            <a:endParaRPr lang="en-US" dirty="0"/>
          </a:p>
        </p:txBody>
      </p:sp>
      <p:sp>
        <p:nvSpPr>
          <p:cNvPr id="7" name="Content Placeholder 6"/>
          <p:cNvSpPr>
            <a:spLocks noGrp="1"/>
          </p:cNvSpPr>
          <p:nvPr>
            <p:ph idx="1"/>
          </p:nvPr>
        </p:nvSpPr>
        <p:spPr>
          <a:xfrm>
            <a:off x="228600" y="990600"/>
            <a:ext cx="8686800" cy="5105400"/>
          </a:xfrm>
        </p:spPr>
        <p:txBody>
          <a:bodyPr/>
          <a:lstStyle/>
          <a:p>
            <a:r>
              <a:rPr lang="sr-Cyrl-CS" sz="1800" dirty="0"/>
              <a:t>Садржи два</a:t>
            </a:r>
            <a:r>
              <a:rPr lang="en-US" sz="1800" dirty="0"/>
              <a:t> KLT-40S </a:t>
            </a:r>
            <a:r>
              <a:rPr lang="sr-Cyrl-CS" sz="1800" dirty="0"/>
              <a:t>реактора</a:t>
            </a:r>
            <a:r>
              <a:rPr lang="en-US" sz="1800" dirty="0"/>
              <a:t>, </a:t>
            </a:r>
            <a:r>
              <a:rPr lang="sr-Cyrl-CS" sz="1800" dirty="0"/>
              <a:t>који могу да произведу до</a:t>
            </a:r>
            <a:r>
              <a:rPr lang="en-US" sz="1800" dirty="0"/>
              <a:t> 70 M</a:t>
            </a:r>
            <a:r>
              <a:rPr lang="sr-Cyrl-CS" sz="1800" dirty="0"/>
              <a:t>W</a:t>
            </a:r>
            <a:r>
              <a:rPr lang="en-US" sz="1800" dirty="0"/>
              <a:t>e</a:t>
            </a:r>
            <a:r>
              <a:rPr lang="sr-Cyrl-CS" sz="1800" dirty="0"/>
              <a:t> електричне снаге или</a:t>
            </a:r>
            <a:r>
              <a:rPr lang="en-US" sz="1800" dirty="0"/>
              <a:t> 300 MW </a:t>
            </a:r>
            <a:r>
              <a:rPr lang="sr-Cyrl-CS" sz="1800" dirty="0"/>
              <a:t>топлотне снаге.</a:t>
            </a:r>
          </a:p>
          <a:p>
            <a:r>
              <a:rPr lang="sr-Cyrl-CS" sz="1800" dirty="0"/>
              <a:t>Могу истовремено да производе и струју и топлоту за град од 200 хиљада становника.</a:t>
            </a:r>
            <a:r>
              <a:rPr lang="en-US" sz="1800" dirty="0"/>
              <a:t> </a:t>
            </a:r>
            <a:r>
              <a:rPr lang="sr-Cyrl-CS" sz="1800" dirty="0"/>
              <a:t>Почео са радом у децембру 2019 у граду Певек.</a:t>
            </a:r>
            <a:endParaRPr lang="en-US" sz="1800"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29</a:t>
            </a:fld>
            <a:endParaRPr lang="en-US"/>
          </a:p>
        </p:txBody>
      </p:sp>
      <p:pic>
        <p:nvPicPr>
          <p:cNvPr id="3" name="Picture 2"/>
          <p:cNvPicPr>
            <a:picLocks noChangeAspect="1"/>
          </p:cNvPicPr>
          <p:nvPr/>
        </p:nvPicPr>
        <p:blipFill>
          <a:blip r:embed="rId2"/>
          <a:stretch>
            <a:fillRect/>
          </a:stretch>
        </p:blipFill>
        <p:spPr>
          <a:xfrm>
            <a:off x="1828800" y="2109150"/>
            <a:ext cx="6324600" cy="4236129"/>
          </a:xfrm>
          <a:prstGeom prst="rect">
            <a:avLst/>
          </a:prstGeom>
        </p:spPr>
      </p:pic>
    </p:spTree>
    <p:extLst>
      <p:ext uri="{BB962C8B-B14F-4D97-AF65-F5344CB8AC3E}">
        <p14:creationId xmlns:p14="http://schemas.microsoft.com/office/powerpoint/2010/main" val="1898683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Зашто улагати у нуклеарну енегетику?</a:t>
            </a:r>
            <a:endParaRPr lang="en-US" dirty="0"/>
          </a:p>
        </p:txBody>
      </p:sp>
      <p:sp>
        <p:nvSpPr>
          <p:cNvPr id="3" name="Content Placeholder 2"/>
          <p:cNvSpPr>
            <a:spLocks noGrp="1"/>
          </p:cNvSpPr>
          <p:nvPr>
            <p:ph idx="1"/>
          </p:nvPr>
        </p:nvSpPr>
        <p:spPr>
          <a:xfrm>
            <a:off x="533400" y="1295400"/>
            <a:ext cx="8229600" cy="5105400"/>
          </a:xfrm>
        </p:spPr>
        <p:txBody>
          <a:bodyPr/>
          <a:lstStyle/>
          <a:p>
            <a:r>
              <a:rPr lang="sr-Latn-CS" sz="2000" dirty="0">
                <a:cs typeface="Times New Roman"/>
              </a:rPr>
              <a:t>Велика ”</a:t>
            </a:r>
            <a:r>
              <a:rPr lang="sr-Latn-CS" sz="2000" i="1" dirty="0">
                <a:cs typeface="Times New Roman"/>
              </a:rPr>
              <a:t>енергетска густина</a:t>
            </a:r>
            <a:r>
              <a:rPr lang="sr-Latn-CS" sz="2000" dirty="0">
                <a:cs typeface="Times New Roman"/>
              </a:rPr>
              <a:t>”, тј. </a:t>
            </a:r>
            <a:r>
              <a:rPr lang="sr-Cyrl-CS" sz="2000" dirty="0">
                <a:cs typeface="Times New Roman"/>
              </a:rPr>
              <a:t>в</a:t>
            </a:r>
            <a:r>
              <a:rPr lang="sr-Latn-CS" sz="2000" dirty="0">
                <a:cs typeface="Times New Roman"/>
              </a:rPr>
              <a:t>елика ”</a:t>
            </a:r>
            <a:r>
              <a:rPr lang="sr-Latn-CS" sz="2000" i="1" dirty="0">
                <a:cs typeface="Times New Roman"/>
              </a:rPr>
              <a:t>енергетска концентрација</a:t>
            </a:r>
            <a:r>
              <a:rPr lang="sr-Latn-CS" sz="2000" dirty="0">
                <a:cs typeface="Times New Roman"/>
              </a:rPr>
              <a:t>” садржана у нуклеарном гориву.</a:t>
            </a:r>
            <a:endParaRPr lang="en-US" sz="2000" dirty="0">
              <a:cs typeface="Times New Roman"/>
            </a:endParaRPr>
          </a:p>
          <a:p>
            <a:r>
              <a:rPr lang="sr-Latn-CS" sz="2000" dirty="0">
                <a:cs typeface="Times New Roman"/>
              </a:rPr>
              <a:t>Далеко мања количина потребног свежег горива, знатно мања количина истрошеног горива, и још мања количина правог отпада.</a:t>
            </a:r>
          </a:p>
          <a:p>
            <a:r>
              <a:rPr lang="sr-Latn-CS" sz="2000" dirty="0">
                <a:cs typeface="Times New Roman"/>
              </a:rPr>
              <a:t>Једини базични енергетски извор који не производи CO</a:t>
            </a:r>
            <a:r>
              <a:rPr lang="sr-Latn-CS" sz="2000" baseline="-25000" dirty="0">
                <a:cs typeface="Times New Roman"/>
              </a:rPr>
              <a:t>2</a:t>
            </a:r>
            <a:r>
              <a:rPr lang="sr-Latn-CS" sz="2000" dirty="0">
                <a:cs typeface="Times New Roman"/>
              </a:rPr>
              <a:t>, не емитује гасове стаклене баште и може ефикасно да замени термоелектране на угаљ.</a:t>
            </a:r>
            <a:r>
              <a:rPr lang="en-US" sz="2000" dirty="0">
                <a:cs typeface="Times New Roman"/>
              </a:rPr>
              <a:t> </a:t>
            </a:r>
            <a:endParaRPr lang="sr-Cyrl-CS" sz="2000" dirty="0">
              <a:cs typeface="Times New Roman"/>
            </a:endParaRPr>
          </a:p>
          <a:p>
            <a:r>
              <a:rPr lang="ru-RU" sz="2000" dirty="0" err="1">
                <a:cs typeface="Times New Roman"/>
              </a:rPr>
              <a:t>Високи</a:t>
            </a:r>
            <a:r>
              <a:rPr lang="ru-RU" sz="2000" dirty="0">
                <a:cs typeface="Times New Roman"/>
              </a:rPr>
              <a:t> степен </a:t>
            </a:r>
            <a:r>
              <a:rPr lang="ru-RU" sz="2000" dirty="0" err="1">
                <a:cs typeface="Times New Roman"/>
              </a:rPr>
              <a:t>искоришења</a:t>
            </a:r>
            <a:r>
              <a:rPr lang="ru-RU" sz="2000" dirty="0">
                <a:cs typeface="Times New Roman"/>
              </a:rPr>
              <a:t>, </a:t>
            </a:r>
            <a:r>
              <a:rPr lang="ru-RU" sz="2000" dirty="0" err="1">
                <a:cs typeface="Times New Roman"/>
              </a:rPr>
              <a:t>који</a:t>
            </a:r>
            <a:r>
              <a:rPr lang="ru-RU" sz="2000" dirty="0">
                <a:cs typeface="Times New Roman"/>
              </a:rPr>
              <a:t> </a:t>
            </a:r>
            <a:r>
              <a:rPr lang="ru-RU" sz="2000" dirty="0" err="1">
                <a:cs typeface="Times New Roman"/>
              </a:rPr>
              <a:t>омогућава</a:t>
            </a:r>
            <a:r>
              <a:rPr lang="ru-RU" sz="2000" dirty="0">
                <a:cs typeface="Times New Roman"/>
              </a:rPr>
              <a:t> </a:t>
            </a:r>
            <a:r>
              <a:rPr lang="ru-RU" sz="2000" dirty="0" err="1">
                <a:cs typeface="Times New Roman"/>
              </a:rPr>
              <a:t>дугорочну</a:t>
            </a:r>
            <a:r>
              <a:rPr lang="ru-RU" sz="2000" dirty="0">
                <a:cs typeface="Times New Roman"/>
              </a:rPr>
              <a:t> </a:t>
            </a:r>
            <a:r>
              <a:rPr lang="ru-RU" sz="2000" dirty="0" err="1">
                <a:cs typeface="Times New Roman"/>
              </a:rPr>
              <a:t>стабилност</a:t>
            </a:r>
            <a:r>
              <a:rPr lang="ru-RU" sz="2000" dirty="0">
                <a:cs typeface="Times New Roman"/>
              </a:rPr>
              <a:t> мреже, уз </a:t>
            </a:r>
            <a:r>
              <a:rPr lang="ru-RU" sz="2000" dirty="0" err="1">
                <a:cs typeface="Times New Roman"/>
              </a:rPr>
              <a:t>минималан</a:t>
            </a:r>
            <a:r>
              <a:rPr lang="ru-RU" sz="2000" dirty="0">
                <a:cs typeface="Times New Roman"/>
              </a:rPr>
              <a:t> </a:t>
            </a:r>
            <a:r>
              <a:rPr lang="ru-RU" sz="2000" dirty="0" err="1">
                <a:cs typeface="Times New Roman"/>
              </a:rPr>
              <a:t>утицај</a:t>
            </a:r>
            <a:r>
              <a:rPr lang="ru-RU" sz="2000" dirty="0">
                <a:cs typeface="Times New Roman"/>
              </a:rPr>
              <a:t> </a:t>
            </a:r>
            <a:r>
              <a:rPr lang="ru-RU" sz="2000" dirty="0" err="1">
                <a:cs typeface="Times New Roman"/>
              </a:rPr>
              <a:t>временских</a:t>
            </a:r>
            <a:r>
              <a:rPr lang="ru-RU" sz="2000" dirty="0">
                <a:cs typeface="Times New Roman"/>
              </a:rPr>
              <a:t> промена. </a:t>
            </a:r>
          </a:p>
          <a:p>
            <a:r>
              <a:rPr lang="ru-RU" sz="2000" dirty="0" err="1">
                <a:cs typeface="Times New Roman"/>
              </a:rPr>
              <a:t>Могућност</a:t>
            </a:r>
            <a:r>
              <a:rPr lang="ru-RU" sz="2000" dirty="0">
                <a:cs typeface="Times New Roman"/>
              </a:rPr>
              <a:t> </a:t>
            </a:r>
            <a:r>
              <a:rPr lang="ru-RU" sz="2000" dirty="0" err="1">
                <a:cs typeface="Times New Roman"/>
              </a:rPr>
              <a:t>прилагођавање</a:t>
            </a:r>
            <a:r>
              <a:rPr lang="ru-RU" sz="2000" dirty="0">
                <a:cs typeface="Times New Roman"/>
              </a:rPr>
              <a:t> </a:t>
            </a:r>
            <a:r>
              <a:rPr lang="ru-RU" sz="2000" dirty="0" err="1">
                <a:cs typeface="Times New Roman"/>
              </a:rPr>
              <a:t>флуктурирајућим</a:t>
            </a:r>
            <a:r>
              <a:rPr lang="ru-RU" sz="2000" dirty="0">
                <a:cs typeface="Times New Roman"/>
              </a:rPr>
              <a:t> </a:t>
            </a:r>
            <a:r>
              <a:rPr lang="ru-RU" sz="2000" dirty="0" err="1">
                <a:cs typeface="Times New Roman"/>
              </a:rPr>
              <a:t>потребама</a:t>
            </a:r>
            <a:r>
              <a:rPr lang="ru-RU" sz="2000" dirty="0">
                <a:cs typeface="Times New Roman"/>
              </a:rPr>
              <a:t> мреже.</a:t>
            </a:r>
          </a:p>
          <a:p>
            <a:r>
              <a:rPr lang="ru-RU" sz="2000" dirty="0" err="1">
                <a:cs typeface="Times New Roman"/>
              </a:rPr>
              <a:t>Могућност</a:t>
            </a:r>
            <a:r>
              <a:rPr lang="ru-RU" sz="2000" dirty="0">
                <a:cs typeface="Times New Roman"/>
              </a:rPr>
              <a:t> </a:t>
            </a:r>
            <a:r>
              <a:rPr lang="ru-RU" sz="2000" dirty="0" err="1">
                <a:cs typeface="Times New Roman"/>
              </a:rPr>
              <a:t>коришћења</a:t>
            </a:r>
            <a:r>
              <a:rPr lang="ru-RU" sz="2000" dirty="0">
                <a:cs typeface="Times New Roman"/>
              </a:rPr>
              <a:t> за </a:t>
            </a:r>
            <a:r>
              <a:rPr lang="ru-RU" sz="2000" dirty="0" err="1">
                <a:cs typeface="Times New Roman"/>
              </a:rPr>
              <a:t>добијање</a:t>
            </a:r>
            <a:r>
              <a:rPr lang="ru-RU" sz="2000" dirty="0">
                <a:cs typeface="Times New Roman"/>
              </a:rPr>
              <a:t> </a:t>
            </a:r>
            <a:r>
              <a:rPr lang="ru-RU" sz="2000" dirty="0" err="1">
                <a:cs typeface="Times New Roman"/>
              </a:rPr>
              <a:t>водоника</a:t>
            </a:r>
            <a:r>
              <a:rPr lang="ru-RU" sz="2000" dirty="0">
                <a:cs typeface="Times New Roman"/>
              </a:rPr>
              <a:t>, </a:t>
            </a:r>
            <a:r>
              <a:rPr lang="ru-RU" sz="2000" dirty="0" err="1">
                <a:cs typeface="Times New Roman"/>
              </a:rPr>
              <a:t>десалинизацију</a:t>
            </a:r>
            <a:r>
              <a:rPr lang="ru-RU" sz="2000" dirty="0">
                <a:cs typeface="Times New Roman"/>
              </a:rPr>
              <a:t>, </a:t>
            </a:r>
            <a:r>
              <a:rPr lang="ru-RU" sz="2000" dirty="0" err="1">
                <a:cs typeface="Times New Roman"/>
              </a:rPr>
              <a:t>топлоте</a:t>
            </a:r>
            <a:r>
              <a:rPr lang="ru-RU" sz="2000" dirty="0">
                <a:cs typeface="Times New Roman"/>
              </a:rPr>
              <a:t> за </a:t>
            </a:r>
            <a:r>
              <a:rPr lang="ru-RU" sz="2000" dirty="0" err="1">
                <a:cs typeface="Times New Roman"/>
              </a:rPr>
              <a:t>загревање</a:t>
            </a:r>
            <a:r>
              <a:rPr lang="ru-RU" sz="2000" dirty="0">
                <a:cs typeface="Times New Roman"/>
              </a:rPr>
              <a:t>,..</a:t>
            </a:r>
          </a:p>
          <a:p>
            <a:r>
              <a:rPr lang="ru-RU" sz="2000" dirty="0">
                <a:cs typeface="Times New Roman"/>
              </a:rPr>
              <a:t>Мали </a:t>
            </a:r>
            <a:r>
              <a:rPr lang="ru-RU" sz="2000" dirty="0" err="1">
                <a:cs typeface="Times New Roman"/>
              </a:rPr>
              <a:t>земљишни</a:t>
            </a:r>
            <a:r>
              <a:rPr lang="ru-RU" sz="2000" dirty="0">
                <a:cs typeface="Times New Roman"/>
              </a:rPr>
              <a:t> </a:t>
            </a:r>
            <a:r>
              <a:rPr lang="ru-RU" sz="2000" dirty="0" err="1">
                <a:cs typeface="Times New Roman"/>
              </a:rPr>
              <a:t>захтеви</a:t>
            </a:r>
            <a:r>
              <a:rPr lang="ru-RU" sz="2000" dirty="0">
                <a:cs typeface="Times New Roman"/>
              </a:rPr>
              <a:t>.</a:t>
            </a:r>
            <a:endParaRPr lang="en-US" sz="2000" dirty="0">
              <a:cs typeface="Times New Roman"/>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3</a:t>
            </a:fld>
            <a:endParaRPr lang="en-US"/>
          </a:p>
        </p:txBody>
      </p:sp>
    </p:spTree>
    <p:extLst>
      <p:ext uri="{BB962C8B-B14F-4D97-AF65-F5344CB8AC3E}">
        <p14:creationId xmlns:p14="http://schemas.microsoft.com/office/powerpoint/2010/main" val="1072440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Препоруке МААЕ</a:t>
            </a:r>
            <a:endParaRPr lang="en-US" dirty="0"/>
          </a:p>
        </p:txBody>
      </p:sp>
      <p:sp>
        <p:nvSpPr>
          <p:cNvPr id="3" name="Content Placeholder 2"/>
          <p:cNvSpPr>
            <a:spLocks noGrp="1"/>
          </p:cNvSpPr>
          <p:nvPr>
            <p:ph idx="1"/>
          </p:nvPr>
        </p:nvSpPr>
        <p:spPr>
          <a:xfrm>
            <a:off x="381000" y="1143000"/>
            <a:ext cx="8153400" cy="4724400"/>
          </a:xfrm>
        </p:spPr>
        <p:txBody>
          <a:bodyPr/>
          <a:lstStyle/>
          <a:p>
            <a:r>
              <a:rPr lang="sr-Latn-CS" sz="1800" dirty="0"/>
              <a:t>Недавно је и МААЕ издала технички документ о предусловима и детаљним корацима неопходним на националном нивоу уколико се планира изградња нуклеарне електране. Уколико једна земља жели да се посвети изградњи нуклеарне електране на својој територији, та земља мора:</a:t>
            </a:r>
            <a:endParaRPr lang="en-US" sz="1800" dirty="0"/>
          </a:p>
          <a:p>
            <a:pPr lvl="1"/>
            <a:r>
              <a:rPr lang="sr-Latn-CS" dirty="0"/>
              <a:t>Да препозна да ова одлука доноси дугогодишње обавезе и посвећеност нуклеарном програму,</a:t>
            </a:r>
            <a:endParaRPr lang="en-US" dirty="0"/>
          </a:p>
          <a:p>
            <a:pPr lvl="1"/>
            <a:r>
              <a:rPr lang="sr-Latn-CS" dirty="0"/>
              <a:t>Да припреми целокупну националну инфраструктуру за овај подухват,укључујући и јавну расправу,</a:t>
            </a:r>
            <a:endParaRPr lang="en-US" dirty="0"/>
          </a:p>
          <a:p>
            <a:pPr lvl="1"/>
            <a:r>
              <a:rPr lang="sr-Latn-CS" dirty="0"/>
              <a:t>Да развије све неопходне ресурсе (законске, кадровске, финасијске, надзорне, оперативне) који ће омогућити сигуран и безбедан дугогодишњи рад нуклеарне електране и безбедно одлагање истрошеног горива.</a:t>
            </a:r>
          </a:p>
          <a:p>
            <a:pPr lvl="1"/>
            <a:r>
              <a:rPr lang="sr-Latn-CS" dirty="0"/>
              <a:t>Да припреми стручне и научне кадрове.</a:t>
            </a:r>
          </a:p>
          <a:p>
            <a:pPr lvl="1"/>
            <a:r>
              <a:rPr lang="sr-Latn-CS" dirty="0"/>
              <a:t>Припремни период траје и до 20 година, док сама иградња траје од 5 до 10 година.</a:t>
            </a:r>
            <a:endParaRPr lang="sr-Cyrl-RS" dirty="0"/>
          </a:p>
          <a:p>
            <a:pPr lvl="1"/>
            <a:r>
              <a:rPr lang="sr-Latn-CS" sz="1600" dirty="0"/>
              <a:t>Такође се наглашава да ”</a:t>
            </a:r>
            <a:r>
              <a:rPr lang="sr-Latn-CS" sz="1600" i="1" dirty="0"/>
              <a:t>животни циклус</a:t>
            </a:r>
            <a:r>
              <a:rPr lang="sr-Latn-CS" sz="1600" dirty="0"/>
              <a:t>” у нуклеарном програму не значи посвећеност овом програму у току 20 до 30 година, </a:t>
            </a:r>
            <a:r>
              <a:rPr lang="sr-Latn-CS" sz="1600" dirty="0">
                <a:solidFill>
                  <a:srgbClr val="FF0000"/>
                </a:solidFill>
              </a:rPr>
              <a:t>већ циклусу од 100 година.</a:t>
            </a:r>
            <a:endParaRPr lang="en-US" sz="1600" dirty="0"/>
          </a:p>
          <a:p>
            <a:endParaRPr lang="en-US"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30</a:t>
            </a:fld>
            <a:endParaRPr lang="en-US"/>
          </a:p>
        </p:txBody>
      </p:sp>
    </p:spTree>
    <p:extLst>
      <p:ext uri="{BB962C8B-B14F-4D97-AF65-F5344CB8AC3E}">
        <p14:creationId xmlns:p14="http://schemas.microsoft.com/office/powerpoint/2010/main" val="38436977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533400"/>
          </a:xfrm>
        </p:spPr>
        <p:txBody>
          <a:bodyPr/>
          <a:lstStyle/>
          <a:p>
            <a:r>
              <a:rPr lang="sr-Cyrl-CS" dirty="0"/>
              <a:t>Закључци</a:t>
            </a:r>
            <a:endParaRPr lang="en-US" dirty="0"/>
          </a:p>
        </p:txBody>
      </p:sp>
      <p:sp>
        <p:nvSpPr>
          <p:cNvPr id="3" name="Content Placeholder 2"/>
          <p:cNvSpPr>
            <a:spLocks noGrp="1"/>
          </p:cNvSpPr>
          <p:nvPr>
            <p:ph idx="1"/>
          </p:nvPr>
        </p:nvSpPr>
        <p:spPr>
          <a:xfrm>
            <a:off x="457200" y="762000"/>
            <a:ext cx="8229600" cy="5105400"/>
          </a:xfrm>
        </p:spPr>
        <p:txBody>
          <a:bodyPr>
            <a:normAutofit fontScale="92500" lnSpcReduction="10000"/>
          </a:bodyPr>
          <a:lstStyle/>
          <a:p>
            <a:r>
              <a:rPr lang="sr-Cyrl-RS" dirty="0"/>
              <a:t>Србија мора да добро анализира шта се тренутно дешава у свету у погледу на нуклеарну енергетику, који типови комерцијалних реактора се граде и где, које су проверене а које су експерименталне технологије, које земље тренутно имају највише искуства у изградњи комерцијалних реактора, и које земље нуде најбоље ”пакете”. </a:t>
            </a:r>
            <a:r>
              <a:rPr lang="sr-Cyrl-RS" dirty="0">
                <a:solidFill>
                  <a:srgbClr val="7030A0"/>
                </a:solidFill>
              </a:rPr>
              <a:t>То свакако није Бил Гејтс и његов најновији брзи реактор, који је још у повоју. </a:t>
            </a:r>
          </a:p>
          <a:p>
            <a:r>
              <a:rPr lang="sr-Cyrl-CS" sz="2000" dirty="0">
                <a:solidFill>
                  <a:srgbClr val="C00000"/>
                </a:solidFill>
              </a:rPr>
              <a:t>Кина и Русија нуде комплетне пакете, који укључују ”изнајмљивање” нуклеарног горива и преузимање истрошеног горива.</a:t>
            </a:r>
          </a:p>
          <a:p>
            <a:r>
              <a:rPr lang="sr-Cyrl-CS" sz="2000" dirty="0">
                <a:solidFill>
                  <a:srgbClr val="C00000"/>
                </a:solidFill>
              </a:rPr>
              <a:t>Србија тренутно нема потребну инфраструктуру </a:t>
            </a:r>
            <a:r>
              <a:rPr lang="en-US" sz="2000" dirty="0">
                <a:solidFill>
                  <a:srgbClr val="C00000"/>
                </a:solidFill>
              </a:rPr>
              <a:t>(</a:t>
            </a:r>
            <a:r>
              <a:rPr lang="sr-Cyrl-RS" dirty="0">
                <a:solidFill>
                  <a:srgbClr val="C00000"/>
                </a:solidFill>
              </a:rPr>
              <a:t>законодавну, надзорну, финансијску, кадровску, оперативну) </a:t>
            </a:r>
            <a:r>
              <a:rPr lang="sr-Cyrl-CS" sz="2000" dirty="0">
                <a:solidFill>
                  <a:srgbClr val="C00000"/>
                </a:solidFill>
              </a:rPr>
              <a:t>за иградњу нуклеарних електрана, али мора да их укључи у дугорочно планирање.</a:t>
            </a:r>
          </a:p>
          <a:p>
            <a:r>
              <a:rPr lang="sr-Cyrl-RS" dirty="0"/>
              <a:t>Србији је потребан </a:t>
            </a:r>
            <a:r>
              <a:rPr lang="sr-Latn-CS" dirty="0"/>
              <a:t>веома дуг и скуп процес</a:t>
            </a:r>
            <a:r>
              <a:rPr lang="sr-Cyrl-RS" dirty="0"/>
              <a:t> да би</a:t>
            </a:r>
            <a:r>
              <a:rPr lang="sr-Latn-CS" dirty="0"/>
              <a:t> </a:t>
            </a:r>
            <a:r>
              <a:rPr lang="sr-Cyrl-RS" dirty="0"/>
              <a:t>се</a:t>
            </a:r>
            <a:r>
              <a:rPr lang="sr-Latn-CS" dirty="0"/>
              <a:t> нуклеарн</a:t>
            </a:r>
            <a:r>
              <a:rPr lang="sr-Cyrl-RS" dirty="0"/>
              <a:t>а</a:t>
            </a:r>
            <a:r>
              <a:rPr lang="sr-Latn-CS" dirty="0"/>
              <a:t> енергетск</a:t>
            </a:r>
            <a:r>
              <a:rPr lang="sr-Cyrl-RS" dirty="0"/>
              <a:t>а</a:t>
            </a:r>
            <a:r>
              <a:rPr lang="sr-Latn-CS" dirty="0"/>
              <a:t> инфраструктур</a:t>
            </a:r>
            <a:r>
              <a:rPr lang="sr-Cyrl-RS" dirty="0"/>
              <a:t>а</a:t>
            </a:r>
            <a:r>
              <a:rPr lang="sr-Latn-CS" dirty="0"/>
              <a:t> </a:t>
            </a:r>
            <a:r>
              <a:rPr lang="sr-Cyrl-RS" dirty="0"/>
              <a:t>довела на неопходан ниво (20 – 30 г.)</a:t>
            </a:r>
          </a:p>
          <a:p>
            <a:r>
              <a:rPr lang="sr-Cyrl-RS" dirty="0"/>
              <a:t>Најбољи</a:t>
            </a:r>
            <a:r>
              <a:rPr lang="sr-Cyrl-CS" dirty="0"/>
              <a:t> приступ је да Србија направи договор са једном од суседних земаља које планирају да граде нуклеарне електране у скорој будућности (Мађарска, Словачка) и инвестира део изградња електране, уз добијање сразмерног удела у производњи електричне енергије. </a:t>
            </a:r>
            <a:endParaRPr lang="en-US" dirty="0"/>
          </a:p>
          <a:p>
            <a:endParaRPr lang="sr-Cyrl-CS" sz="3100" dirty="0"/>
          </a:p>
          <a:p>
            <a:endParaRPr lang="sr-Cyrl-CS" sz="3100" dirty="0"/>
          </a:p>
          <a:p>
            <a:endParaRPr lang="sr-Cyrl-CS" sz="3100" dirty="0"/>
          </a:p>
          <a:p>
            <a:endParaRPr lang="en-US" dirty="0"/>
          </a:p>
        </p:txBody>
      </p:sp>
      <p:sp>
        <p:nvSpPr>
          <p:cNvPr id="5" name="Slide Number Placeholder 4"/>
          <p:cNvSpPr>
            <a:spLocks noGrp="1"/>
          </p:cNvSpPr>
          <p:nvPr>
            <p:ph type="sldNum" sz="quarter" idx="10"/>
          </p:nvPr>
        </p:nvSpPr>
        <p:spPr/>
        <p:txBody>
          <a:bodyPr/>
          <a:lstStyle/>
          <a:p>
            <a:fld id="{798D35D8-8081-D348-BB55-2B8EF443FBBB}" type="slidenum">
              <a:rPr lang="en-US" smtClean="0"/>
              <a:pPr/>
              <a:t>31</a:t>
            </a:fld>
            <a:endParaRPr lang="en-US"/>
          </a:p>
        </p:txBody>
      </p:sp>
    </p:spTree>
    <p:extLst>
      <p:ext uri="{BB962C8B-B14F-4D97-AF65-F5344CB8AC3E}">
        <p14:creationId xmlns:p14="http://schemas.microsoft.com/office/powerpoint/2010/main" val="4123775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533400"/>
          </a:xfrm>
        </p:spPr>
        <p:txBody>
          <a:bodyPr/>
          <a:lstStyle/>
          <a:p>
            <a:r>
              <a:rPr lang="sr-Cyrl-CS" dirty="0"/>
              <a:t>Шта може да успори улагања у нуклеарну енергетику?</a:t>
            </a:r>
            <a:endParaRPr lang="en-US" dirty="0"/>
          </a:p>
        </p:txBody>
      </p:sp>
      <p:sp>
        <p:nvSpPr>
          <p:cNvPr id="3" name="Content Placeholder 2"/>
          <p:cNvSpPr>
            <a:spLocks noGrp="1"/>
          </p:cNvSpPr>
          <p:nvPr>
            <p:ph idx="1"/>
          </p:nvPr>
        </p:nvSpPr>
        <p:spPr>
          <a:xfrm>
            <a:off x="381000" y="1143000"/>
            <a:ext cx="8382000" cy="5105400"/>
          </a:xfrm>
        </p:spPr>
        <p:txBody>
          <a:bodyPr/>
          <a:lstStyle/>
          <a:p>
            <a:pPr marL="514350" indent="-457200"/>
            <a:r>
              <a:rPr lang="sr-Cyrl-CS" sz="2200" dirty="0">
                <a:ea typeface="ＭＳ Ｐゴシック" pitchFamily="-111" charset="-128"/>
                <a:cs typeface="ＭＳ Ｐゴシック" pitchFamily="-111" charset="-128"/>
              </a:rPr>
              <a:t>Успорени избор следеће генерације енергетских реактора,</a:t>
            </a:r>
          </a:p>
          <a:p>
            <a:pPr marL="514350" indent="-457200"/>
            <a:r>
              <a:rPr lang="sr-Cyrl-CS" sz="2200" dirty="0">
                <a:ea typeface="ＭＳ Ｐゴシック" pitchFamily="-111" charset="-128"/>
                <a:cs typeface="ＭＳ Ｐゴシック" pitchFamily="-111" charset="-128"/>
              </a:rPr>
              <a:t>Закони и регулатива за нове дизајне,</a:t>
            </a:r>
          </a:p>
          <a:p>
            <a:pPr marL="514350" indent="-457200"/>
            <a:r>
              <a:rPr lang="sr-Cyrl-CS" sz="2200" dirty="0">
                <a:ea typeface="ＭＳ Ｐゴシック" pitchFamily="-111" charset="-128"/>
                <a:cs typeface="ＭＳ Ｐゴシック" pitchFamily="-111" charset="-128"/>
              </a:rPr>
              <a:t>Цена и дужина трајања изградње,</a:t>
            </a:r>
          </a:p>
          <a:p>
            <a:pPr marL="514350" indent="-457200"/>
            <a:r>
              <a:rPr lang="sr-Cyrl-CS" sz="2200" dirty="0">
                <a:ea typeface="ＭＳ Ｐゴシック" pitchFamily="-111" charset="-128"/>
                <a:cs typeface="ＭＳ Ｐゴシック" pitchFamily="-111" charset="-128"/>
              </a:rPr>
              <a:t>Сигурност и безбедност нуклеарних електрана,</a:t>
            </a:r>
          </a:p>
          <a:p>
            <a:pPr marL="514350" indent="-457200"/>
            <a:r>
              <a:rPr lang="sr-Cyrl-CS" sz="2200" dirty="0">
                <a:ea typeface="ＭＳ Ｐゴシック" pitchFamily="-111" charset="-128"/>
                <a:cs typeface="ＭＳ Ｐゴシック" pitchFamily="-111" charset="-128"/>
              </a:rPr>
              <a:t>Одлагање истрошеног горива,</a:t>
            </a:r>
          </a:p>
          <a:p>
            <a:pPr marL="514350" indent="-457200"/>
            <a:r>
              <a:rPr lang="sr-Cyrl-CS" sz="2200" dirty="0">
                <a:ea typeface="ＭＳ Ｐゴシック" pitchFamily="-111" charset="-128"/>
                <a:cs typeface="ＭＳ Ｐゴシック" pitchFamily="-111" charset="-128"/>
              </a:rPr>
              <a:t>Дугорочна одрживост горивног циклуса, укључујући прераду истрошеног горива и рециклажу – </a:t>
            </a:r>
            <a:r>
              <a:rPr lang="sr-Cyrl-CS" sz="2200" dirty="0">
                <a:solidFill>
                  <a:srgbClr val="FF0000"/>
                </a:solidFill>
                <a:ea typeface="ＭＳ Ｐゴシック" pitchFamily="-111" charset="-128"/>
                <a:cs typeface="ＭＳ Ｐゴシック" pitchFamily="-111" charset="-128"/>
              </a:rPr>
              <a:t>затварање горивног циклуса</a:t>
            </a:r>
          </a:p>
          <a:p>
            <a:pPr marL="514350" indent="-457200"/>
            <a:r>
              <a:rPr lang="sr-Cyrl-CS" sz="2200" dirty="0">
                <a:ea typeface="ＭＳ Ｐゴシック" pitchFamily="-111" charset="-128"/>
                <a:cs typeface="ＭＳ Ｐゴシック" pitchFamily="-111" charset="-128"/>
              </a:rPr>
              <a:t>Углавном негативно јавно мњење.</a:t>
            </a:r>
          </a:p>
          <a:p>
            <a:pPr marL="514350" indent="-457200"/>
            <a:r>
              <a:rPr lang="sr-Cyrl-CS" sz="2200" dirty="0">
                <a:ea typeface="ＭＳ Ｐゴシック" pitchFamily="-111" charset="-128"/>
                <a:cs typeface="ＭＳ Ｐゴシック" pitchFamily="-111" charset="-128"/>
              </a:rPr>
              <a:t>Забринутост у вези потенцијалног коришћења нуклеарне технологије у немирнодопске сврхе.</a:t>
            </a:r>
            <a:endParaRPr lang="en-US" sz="2200" dirty="0">
              <a:ea typeface="ＭＳ Ｐゴシック" pitchFamily="-111" charset="-128"/>
              <a:cs typeface="ＭＳ Ｐゴシック" pitchFamily="-111" charset="-128"/>
            </a:endParaRPr>
          </a:p>
          <a:p>
            <a:pPr marL="514350" indent="-457200"/>
            <a:r>
              <a:rPr lang="sr-Cyrl-CS" sz="2200" dirty="0">
                <a:ea typeface="ＭＳ Ｐゴシック" pitchFamily="-111" charset="-128"/>
                <a:cs typeface="ＭＳ Ｐゴシック" pitchFamily="-111" charset="-128"/>
              </a:rPr>
              <a:t>Недостатак стручних и научних кадрова.</a:t>
            </a:r>
            <a:endParaRPr lang="en-GB" sz="2200" dirty="0">
              <a:ea typeface="ＭＳ Ｐゴシック" pitchFamily="-111" charset="-128"/>
              <a:cs typeface="ＭＳ Ｐゴシック" pitchFamily="-111" charset="-128"/>
            </a:endParaRPr>
          </a:p>
          <a:p>
            <a:endParaRPr lang="en-US" sz="2200" dirty="0"/>
          </a:p>
        </p:txBody>
      </p:sp>
      <p:sp>
        <p:nvSpPr>
          <p:cNvPr id="5" name="Slide Number Placeholder 4"/>
          <p:cNvSpPr>
            <a:spLocks noGrp="1"/>
          </p:cNvSpPr>
          <p:nvPr>
            <p:ph type="sldNum" sz="quarter" idx="10"/>
          </p:nvPr>
        </p:nvSpPr>
        <p:spPr/>
        <p:txBody>
          <a:bodyPr/>
          <a:lstStyle/>
          <a:p>
            <a:pPr>
              <a:defRPr/>
            </a:pPr>
            <a:fld id="{515CE2DC-9E52-DB43-9D7E-22ADD0665E15}" type="slidenum">
              <a:rPr lang="en-US" smtClean="0"/>
              <a:pPr>
                <a:defRPr/>
              </a:pPr>
              <a:t>4</a:t>
            </a:fld>
            <a:endParaRPr lang="en-US"/>
          </a:p>
        </p:txBody>
      </p:sp>
    </p:spTree>
    <p:extLst>
      <p:ext uri="{BB962C8B-B14F-4D97-AF65-F5344CB8AC3E}">
        <p14:creationId xmlns:p14="http://schemas.microsoft.com/office/powerpoint/2010/main" val="4267068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Потрошња нуклеарног горива</a:t>
            </a:r>
            <a:endParaRPr lang="en-US" dirty="0"/>
          </a:p>
        </p:txBody>
      </p:sp>
      <p:sp>
        <p:nvSpPr>
          <p:cNvPr id="3" name="Content Placeholder 2"/>
          <p:cNvSpPr>
            <a:spLocks noGrp="1"/>
          </p:cNvSpPr>
          <p:nvPr>
            <p:ph idx="1"/>
          </p:nvPr>
        </p:nvSpPr>
        <p:spPr>
          <a:xfrm>
            <a:off x="457200" y="1219200"/>
            <a:ext cx="8153400" cy="4724400"/>
          </a:xfrm>
        </p:spPr>
        <p:txBody>
          <a:bodyPr/>
          <a:lstStyle/>
          <a:p>
            <a:r>
              <a:rPr lang="sr-Cyrl-CS" sz="2400" dirty="0"/>
              <a:t>Пример нуклеарне електране од </a:t>
            </a:r>
            <a:r>
              <a:rPr lang="en-US" sz="2400" dirty="0"/>
              <a:t>3000 </a:t>
            </a:r>
            <a:r>
              <a:rPr lang="en-US" sz="2400" dirty="0" err="1"/>
              <a:t>MWth</a:t>
            </a:r>
            <a:r>
              <a:rPr lang="en-US" sz="2400" dirty="0"/>
              <a:t> (~1000 </a:t>
            </a:r>
            <a:r>
              <a:rPr lang="en-US" sz="2400" dirty="0" err="1"/>
              <a:t>MWe</a:t>
            </a:r>
            <a:r>
              <a:rPr lang="en-US" sz="2400" dirty="0"/>
              <a:t>).</a:t>
            </a:r>
            <a:endParaRPr lang="sr-Cyrl-CS" sz="2400" dirty="0"/>
          </a:p>
          <a:p>
            <a:r>
              <a:rPr lang="sr-Cyrl-CS" sz="2400" dirty="0"/>
              <a:t>Претпоставимо да нуклеарна електрана ради 320 дана у току 12 месеци:</a:t>
            </a:r>
          </a:p>
          <a:p>
            <a:pPr lvl="1"/>
            <a:r>
              <a:rPr lang="sr-Cyrl-CS" sz="2000" dirty="0"/>
              <a:t>Годишња потрошња обогаћеног уранијумског (4% U–235) горива је од 25 до 30 тона.</a:t>
            </a:r>
          </a:p>
          <a:p>
            <a:pPr lvl="1"/>
            <a:r>
              <a:rPr lang="sr-Cyrl-CS" sz="2000" dirty="0"/>
              <a:t>Дневна потрошња U–235 је око 3,2 kg.</a:t>
            </a:r>
          </a:p>
          <a:p>
            <a:pPr lvl="1"/>
            <a:r>
              <a:rPr lang="sr-Cyrl-CS" sz="2000" dirty="0"/>
              <a:t>Годишња потрошња U–235 је око 1000 kg.</a:t>
            </a:r>
            <a:endParaRPr lang="en-US" sz="2000" dirty="0"/>
          </a:p>
          <a:p>
            <a:pPr lvl="1"/>
            <a:r>
              <a:rPr lang="en-US" sz="2000" dirty="0"/>
              <a:t>1 g </a:t>
            </a:r>
            <a:r>
              <a:rPr lang="sr-Cyrl-CS" sz="2000" dirty="0"/>
              <a:t>U–235 произведе око 1MWd термичке енергије.</a:t>
            </a:r>
          </a:p>
          <a:p>
            <a:r>
              <a:rPr lang="sr-Cyrl-CS" sz="2400" dirty="0"/>
              <a:t>Годишње се произведе око 30 тона истрошеног горива, од тога је само 1 тона прави ”отпад”.</a:t>
            </a:r>
          </a:p>
          <a:p>
            <a:r>
              <a:rPr lang="sr-Cyrl-CS" sz="2400" dirty="0"/>
              <a:t>Запремински 30 тона – око 1,5 m</a:t>
            </a:r>
            <a:r>
              <a:rPr lang="sr-Cyrl-CS" sz="2400" baseline="30000" dirty="0"/>
              <a:t>3</a:t>
            </a:r>
            <a:r>
              <a:rPr lang="sr-Cyrl-CS" sz="2400" dirty="0"/>
              <a:t>!</a:t>
            </a:r>
          </a:p>
          <a:p>
            <a:r>
              <a:rPr lang="sr-Cyrl-CS" sz="2400" dirty="0"/>
              <a:t>Прави отпад – 0,1 </a:t>
            </a:r>
            <a:r>
              <a:rPr lang="sr-Cyrl-CS" dirty="0"/>
              <a:t>m</a:t>
            </a:r>
            <a:r>
              <a:rPr lang="sr-Cyrl-CS" baseline="30000" dirty="0"/>
              <a:t>3 </a:t>
            </a:r>
            <a:r>
              <a:rPr lang="sr-Cyrl-CS" dirty="0"/>
              <a:t>годишње!</a:t>
            </a:r>
            <a:endParaRPr lang="sr-Cyrl-CS" sz="2400" dirty="0"/>
          </a:p>
          <a:p>
            <a:endParaRPr lang="sr-Cyrl-CS" sz="2400" dirty="0"/>
          </a:p>
          <a:p>
            <a:endParaRPr lang="sr-Cyrl-C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5</a:t>
            </a:fld>
            <a:endParaRPr lang="en-US"/>
          </a:p>
        </p:txBody>
      </p:sp>
    </p:spTree>
    <p:extLst>
      <p:ext uri="{BB962C8B-B14F-4D97-AF65-F5344CB8AC3E}">
        <p14:creationId xmlns:p14="http://schemas.microsoft.com/office/powerpoint/2010/main" val="3860334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a:t>Висок степен искоришћења</a:t>
            </a:r>
            <a:endParaRPr lang="en-US" dirty="0"/>
          </a:p>
        </p:txBody>
      </p:sp>
      <p:sp>
        <p:nvSpPr>
          <p:cNvPr id="3" name="Content Placeholder 2"/>
          <p:cNvSpPr>
            <a:spLocks noGrp="1"/>
          </p:cNvSpPr>
          <p:nvPr>
            <p:ph idx="1"/>
          </p:nvPr>
        </p:nvSpPr>
        <p:spPr>
          <a:xfrm>
            <a:off x="228600" y="1143000"/>
            <a:ext cx="8763000" cy="5105400"/>
          </a:xfrm>
        </p:spPr>
        <p:txBody>
          <a:bodyPr/>
          <a:lstStyle/>
          <a:p>
            <a:r>
              <a:rPr lang="sr-Latn-CS" sz="2400" dirty="0">
                <a:solidFill>
                  <a:srgbClr val="800000"/>
                </a:solidFill>
              </a:rPr>
              <a:t>Нуклеарне електране имају највиши степен искоришћења од свих извора електричне енергије, и то преко 90%. </a:t>
            </a:r>
          </a:p>
          <a:p>
            <a:r>
              <a:rPr lang="sr-Latn-CS" sz="2400" dirty="0"/>
              <a:t>На жалост, врло се често меша </a:t>
            </a:r>
            <a:r>
              <a:rPr lang="sr-Latn-CS" sz="2400" i="1" dirty="0">
                <a:solidFill>
                  <a:srgbClr val="800000"/>
                </a:solidFill>
              </a:rPr>
              <a:t>”инсталисани капацитет”</a:t>
            </a:r>
            <a:r>
              <a:rPr lang="sr-Latn-CS" sz="2400" dirty="0"/>
              <a:t>, односно могућност да се нешто произведе под идеалним условима, и </a:t>
            </a:r>
            <a:r>
              <a:rPr lang="sr-Latn-CS" sz="2400" i="1" dirty="0">
                <a:solidFill>
                  <a:srgbClr val="800000"/>
                </a:solidFill>
              </a:rPr>
              <a:t>”производни капацитет”</a:t>
            </a:r>
            <a:r>
              <a:rPr lang="sr-Latn-CS" sz="2400" dirty="0"/>
              <a:t>, односно, шта дати енергетски извор реално произведе.</a:t>
            </a:r>
          </a:p>
          <a:p>
            <a:pPr marL="0" indent="0">
              <a:buNone/>
            </a:pPr>
            <a:endParaRPr lang="en-US" sz="2400" dirty="0"/>
          </a:p>
        </p:txBody>
      </p:sp>
      <p:sp>
        <p:nvSpPr>
          <p:cNvPr id="4" name="Slide Number Placeholder 3"/>
          <p:cNvSpPr>
            <a:spLocks noGrp="1"/>
          </p:cNvSpPr>
          <p:nvPr>
            <p:ph type="sldNum" sz="quarter" idx="10"/>
          </p:nvPr>
        </p:nvSpPr>
        <p:spPr/>
        <p:txBody>
          <a:bodyPr/>
          <a:lstStyle/>
          <a:p>
            <a:pPr>
              <a:defRPr/>
            </a:pPr>
            <a:fld id="{515CE2DC-9E52-DB43-9D7E-22ADD0665E15}" type="slidenum">
              <a:rPr lang="en-US" smtClean="0"/>
              <a:pPr>
                <a:defRPr/>
              </a:pPr>
              <a:t>6</a:t>
            </a:fld>
            <a:endParaRPr lang="en-US"/>
          </a:p>
        </p:txBody>
      </p:sp>
      <p:graphicFrame>
        <p:nvGraphicFramePr>
          <p:cNvPr id="6" name="Content Placeholder 6">
            <a:extLst>
              <a:ext uri="{FF2B5EF4-FFF2-40B4-BE49-F238E27FC236}">
                <a16:creationId xmlns:a16="http://schemas.microsoft.com/office/drawing/2014/main" id="{0504E19D-2BE0-3E41-8C65-B2B14B6DA30A}"/>
              </a:ext>
            </a:extLst>
          </p:cNvPr>
          <p:cNvGraphicFramePr>
            <a:graphicFrameLocks/>
          </p:cNvGraphicFramePr>
          <p:nvPr>
            <p:extLst>
              <p:ext uri="{D42A27DB-BD31-4B8C-83A1-F6EECF244321}">
                <p14:modId xmlns:p14="http://schemas.microsoft.com/office/powerpoint/2010/main" val="1828945379"/>
              </p:ext>
            </p:extLst>
          </p:nvPr>
        </p:nvGraphicFramePr>
        <p:xfrm>
          <a:off x="381000" y="4038600"/>
          <a:ext cx="8686801" cy="2026920"/>
        </p:xfrm>
        <a:graphic>
          <a:graphicData uri="http://schemas.openxmlformats.org/drawingml/2006/table">
            <a:tbl>
              <a:tblPr firstRow="1" bandRow="1">
                <a:tableStyleId>{5C22544A-7EE6-4342-B048-85BDC9FD1C3A}</a:tableStyleId>
              </a:tblPr>
              <a:tblGrid>
                <a:gridCol w="868680">
                  <a:extLst>
                    <a:ext uri="{9D8B030D-6E8A-4147-A177-3AD203B41FA5}">
                      <a16:colId xmlns:a16="http://schemas.microsoft.com/office/drawing/2014/main" val="20000"/>
                    </a:ext>
                  </a:extLst>
                </a:gridCol>
                <a:gridCol w="739987">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gridCol w="723900">
                  <a:extLst>
                    <a:ext uri="{9D8B030D-6E8A-4147-A177-3AD203B41FA5}">
                      <a16:colId xmlns:a16="http://schemas.microsoft.com/office/drawing/2014/main" val="20003"/>
                    </a:ext>
                  </a:extLst>
                </a:gridCol>
                <a:gridCol w="753533">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85800">
                  <a:extLst>
                    <a:ext uri="{9D8B030D-6E8A-4147-A177-3AD203B41FA5}">
                      <a16:colId xmlns:a16="http://schemas.microsoft.com/office/drawing/2014/main" val="20006"/>
                    </a:ext>
                  </a:extLst>
                </a:gridCol>
                <a:gridCol w="899161">
                  <a:extLst>
                    <a:ext uri="{9D8B030D-6E8A-4147-A177-3AD203B41FA5}">
                      <a16:colId xmlns:a16="http://schemas.microsoft.com/office/drawing/2014/main" val="20007"/>
                    </a:ext>
                  </a:extLst>
                </a:gridCol>
                <a:gridCol w="659553">
                  <a:extLst>
                    <a:ext uri="{9D8B030D-6E8A-4147-A177-3AD203B41FA5}">
                      <a16:colId xmlns:a16="http://schemas.microsoft.com/office/drawing/2014/main" val="20008"/>
                    </a:ext>
                  </a:extLst>
                </a:gridCol>
                <a:gridCol w="659553">
                  <a:extLst>
                    <a:ext uri="{9D8B030D-6E8A-4147-A177-3AD203B41FA5}">
                      <a16:colId xmlns:a16="http://schemas.microsoft.com/office/drawing/2014/main" val="20009"/>
                    </a:ext>
                  </a:extLst>
                </a:gridCol>
                <a:gridCol w="643467">
                  <a:extLst>
                    <a:ext uri="{9D8B030D-6E8A-4147-A177-3AD203B41FA5}">
                      <a16:colId xmlns:a16="http://schemas.microsoft.com/office/drawing/2014/main" val="20010"/>
                    </a:ext>
                  </a:extLst>
                </a:gridCol>
                <a:gridCol w="643467">
                  <a:extLst>
                    <a:ext uri="{9D8B030D-6E8A-4147-A177-3AD203B41FA5}">
                      <a16:colId xmlns:a16="http://schemas.microsoft.com/office/drawing/2014/main" val="20011"/>
                    </a:ext>
                  </a:extLst>
                </a:gridCol>
              </a:tblGrid>
              <a:tr h="457200">
                <a:tc rowSpan="2">
                  <a:txBody>
                    <a:bodyPr/>
                    <a:lstStyle/>
                    <a:p>
                      <a:r>
                        <a:rPr lang="en-US" sz="1000" dirty="0"/>
                        <a:t>Year</a:t>
                      </a:r>
                    </a:p>
                  </a:txBody>
                  <a:tcPr/>
                </a:tc>
                <a:tc rowSpan="2">
                  <a:txBody>
                    <a:bodyPr/>
                    <a:lstStyle/>
                    <a:p>
                      <a:r>
                        <a:rPr lang="en-US" sz="1000" dirty="0"/>
                        <a:t>Coal</a:t>
                      </a:r>
                    </a:p>
                  </a:txBody>
                  <a:tcPr/>
                </a:tc>
                <a:tc gridSpan="2">
                  <a:txBody>
                    <a:bodyPr/>
                    <a:lstStyle/>
                    <a:p>
                      <a:r>
                        <a:rPr lang="en-US" sz="1000" dirty="0"/>
                        <a:t>Natural Gas</a:t>
                      </a:r>
                    </a:p>
                  </a:txBody>
                  <a:tcPr/>
                </a:tc>
                <a:tc hMerge="1">
                  <a:txBody>
                    <a:bodyPr/>
                    <a:lstStyle/>
                    <a:p>
                      <a:endParaRPr lang="en-US"/>
                    </a:p>
                  </a:txBody>
                  <a:tcPr/>
                </a:tc>
                <a:tc rowSpan="2">
                  <a:txBody>
                    <a:bodyPr/>
                    <a:lstStyle/>
                    <a:p>
                      <a:r>
                        <a:rPr lang="en-US" sz="1000" dirty="0"/>
                        <a:t>Geo</a:t>
                      </a:r>
                    </a:p>
                    <a:p>
                      <a:r>
                        <a:rPr lang="en-US" sz="1000" dirty="0"/>
                        <a:t>thermal</a:t>
                      </a:r>
                    </a:p>
                  </a:txBody>
                  <a:tcPr/>
                </a:tc>
                <a:tc rowSpan="2">
                  <a:txBody>
                    <a:bodyPr/>
                    <a:lstStyle/>
                    <a:p>
                      <a:r>
                        <a:rPr lang="en-US" sz="1000" dirty="0"/>
                        <a:t>Hydro</a:t>
                      </a:r>
                    </a:p>
                  </a:txBody>
                  <a:tcPr/>
                </a:tc>
                <a:tc rowSpan="2">
                  <a:txBody>
                    <a:bodyPr/>
                    <a:lstStyle/>
                    <a:p>
                      <a:r>
                        <a:rPr lang="en-US" sz="1000" dirty="0">
                          <a:solidFill>
                            <a:srgbClr val="FF0000"/>
                          </a:solidFill>
                        </a:rPr>
                        <a:t>Nuclear</a:t>
                      </a:r>
                    </a:p>
                  </a:txBody>
                  <a:tcPr/>
                </a:tc>
                <a:tc rowSpan="2">
                  <a:txBody>
                    <a:bodyPr/>
                    <a:lstStyle/>
                    <a:p>
                      <a:r>
                        <a:rPr lang="en-US" sz="1000" dirty="0"/>
                        <a:t>Biomass</a:t>
                      </a:r>
                    </a:p>
                  </a:txBody>
                  <a:tcPr/>
                </a:tc>
                <a:tc gridSpan="2">
                  <a:txBody>
                    <a:bodyPr/>
                    <a:lstStyle/>
                    <a:p>
                      <a:r>
                        <a:rPr lang="en-US" sz="1000" dirty="0"/>
                        <a:t>Solar</a:t>
                      </a:r>
                    </a:p>
                  </a:txBody>
                  <a:tcPr/>
                </a:tc>
                <a:tc hMerge="1">
                  <a:txBody>
                    <a:bodyPr/>
                    <a:lstStyle/>
                    <a:p>
                      <a:endParaRPr lang="en-US"/>
                    </a:p>
                  </a:txBody>
                  <a:tcPr/>
                </a:tc>
                <a:tc rowSpan="2">
                  <a:txBody>
                    <a:bodyPr/>
                    <a:lstStyle/>
                    <a:p>
                      <a:r>
                        <a:rPr lang="en-US" sz="1000" dirty="0"/>
                        <a:t>Wind</a:t>
                      </a:r>
                    </a:p>
                  </a:txBody>
                  <a:tcPr/>
                </a:tc>
                <a:tc rowSpan="2">
                  <a:txBody>
                    <a:bodyPr/>
                    <a:lstStyle/>
                    <a:p>
                      <a:r>
                        <a:rPr lang="en-US" sz="1000" dirty="0"/>
                        <a:t>Wood</a:t>
                      </a:r>
                    </a:p>
                  </a:txBody>
                  <a:tcPr/>
                </a:tc>
                <a:extLst>
                  <a:ext uri="{0D108BD9-81ED-4DB2-BD59-A6C34878D82A}">
                    <a16:rowId xmlns:a16="http://schemas.microsoft.com/office/drawing/2014/main" val="10000"/>
                  </a:ext>
                </a:extLst>
              </a:tr>
              <a:tr h="457200">
                <a:tc vMerge="1">
                  <a:txBody>
                    <a:bodyPr/>
                    <a:lstStyle/>
                    <a:p>
                      <a:endParaRPr lang="en-US"/>
                    </a:p>
                  </a:txBody>
                  <a:tcPr/>
                </a:tc>
                <a:tc vMerge="1">
                  <a:txBody>
                    <a:bodyPr/>
                    <a:lstStyle/>
                    <a:p>
                      <a:endParaRPr lang="en-US"/>
                    </a:p>
                  </a:txBody>
                  <a:tcPr/>
                </a:tc>
                <a:tc>
                  <a:txBody>
                    <a:bodyPr/>
                    <a:lstStyle/>
                    <a:p>
                      <a:r>
                        <a:rPr lang="en-US" sz="1000" dirty="0"/>
                        <a:t>Combined Cycle</a:t>
                      </a:r>
                    </a:p>
                  </a:txBody>
                  <a:tcPr/>
                </a:tc>
                <a:tc>
                  <a:txBody>
                    <a:bodyPr/>
                    <a:lstStyle/>
                    <a:p>
                      <a:r>
                        <a:rPr lang="en-US" sz="1000" dirty="0"/>
                        <a:t>Gas Turbine</a:t>
                      </a:r>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r>
                        <a:rPr lang="en-US" sz="1000" dirty="0"/>
                        <a:t>PV</a:t>
                      </a:r>
                    </a:p>
                  </a:txBody>
                  <a:tcPr/>
                </a:tc>
                <a:tc>
                  <a:txBody>
                    <a:bodyPr/>
                    <a:lstStyle/>
                    <a:p>
                      <a:r>
                        <a:rPr lang="en-US" sz="1000" dirty="0" err="1"/>
                        <a:t>Th</a:t>
                      </a:r>
                      <a:endParaRPr lang="en-US" sz="1000" dirty="0"/>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370840">
                <a:tc>
                  <a:txBody>
                    <a:bodyPr/>
                    <a:lstStyle/>
                    <a:p>
                      <a:r>
                        <a:rPr lang="en-US" dirty="0"/>
                        <a:t>2016</a:t>
                      </a:r>
                    </a:p>
                  </a:txBody>
                  <a:tcPr/>
                </a:tc>
                <a:tc>
                  <a:txBody>
                    <a:bodyPr/>
                    <a:lstStyle/>
                    <a:p>
                      <a:r>
                        <a:rPr lang="en-US" dirty="0"/>
                        <a:t>52.8</a:t>
                      </a:r>
                    </a:p>
                  </a:txBody>
                  <a:tcPr/>
                </a:tc>
                <a:tc>
                  <a:txBody>
                    <a:bodyPr/>
                    <a:lstStyle/>
                    <a:p>
                      <a:r>
                        <a:rPr lang="en-US" dirty="0"/>
                        <a:t>55.4</a:t>
                      </a:r>
                    </a:p>
                  </a:txBody>
                  <a:tcPr/>
                </a:tc>
                <a:tc>
                  <a:txBody>
                    <a:bodyPr/>
                    <a:lstStyle/>
                    <a:p>
                      <a:r>
                        <a:rPr lang="en-US" dirty="0"/>
                        <a:t>11.0</a:t>
                      </a:r>
                    </a:p>
                  </a:txBody>
                  <a:tcPr/>
                </a:tc>
                <a:tc>
                  <a:txBody>
                    <a:bodyPr/>
                    <a:lstStyle/>
                    <a:p>
                      <a:r>
                        <a:rPr lang="en-US" dirty="0"/>
                        <a:t>71.6</a:t>
                      </a:r>
                    </a:p>
                  </a:txBody>
                  <a:tcPr/>
                </a:tc>
                <a:tc>
                  <a:txBody>
                    <a:bodyPr/>
                    <a:lstStyle/>
                    <a:p>
                      <a:r>
                        <a:rPr lang="en-US" dirty="0"/>
                        <a:t>38.2</a:t>
                      </a:r>
                    </a:p>
                  </a:txBody>
                  <a:tcPr/>
                </a:tc>
                <a:tc>
                  <a:txBody>
                    <a:bodyPr/>
                    <a:lstStyle/>
                    <a:p>
                      <a:r>
                        <a:rPr lang="en-US" dirty="0">
                          <a:solidFill>
                            <a:srgbClr val="FF0000"/>
                          </a:solidFill>
                        </a:rPr>
                        <a:t>92.3</a:t>
                      </a:r>
                    </a:p>
                  </a:txBody>
                  <a:tcPr/>
                </a:tc>
                <a:tc>
                  <a:txBody>
                    <a:bodyPr/>
                    <a:lstStyle/>
                    <a:p>
                      <a:r>
                        <a:rPr lang="en-US" dirty="0"/>
                        <a:t>62.7</a:t>
                      </a:r>
                    </a:p>
                  </a:txBody>
                  <a:tcPr/>
                </a:tc>
                <a:tc>
                  <a:txBody>
                    <a:bodyPr/>
                    <a:lstStyle/>
                    <a:p>
                      <a:r>
                        <a:rPr lang="en-US" dirty="0"/>
                        <a:t>25.0</a:t>
                      </a:r>
                    </a:p>
                  </a:txBody>
                  <a:tcPr/>
                </a:tc>
                <a:tc>
                  <a:txBody>
                    <a:bodyPr/>
                    <a:lstStyle/>
                    <a:p>
                      <a:r>
                        <a:rPr lang="en-US" dirty="0"/>
                        <a:t>22.1</a:t>
                      </a:r>
                    </a:p>
                  </a:txBody>
                  <a:tcPr/>
                </a:tc>
                <a:tc>
                  <a:txBody>
                    <a:bodyPr/>
                    <a:lstStyle/>
                    <a:p>
                      <a:r>
                        <a:rPr lang="en-US" dirty="0"/>
                        <a:t>34.5</a:t>
                      </a:r>
                    </a:p>
                  </a:txBody>
                  <a:tcPr/>
                </a:tc>
                <a:tc>
                  <a:txBody>
                    <a:bodyPr/>
                    <a:lstStyle/>
                    <a:p>
                      <a:r>
                        <a:rPr lang="en-US" dirty="0"/>
                        <a:t>58.3</a:t>
                      </a:r>
                    </a:p>
                  </a:txBody>
                  <a:tcPr/>
                </a:tc>
                <a:extLst>
                  <a:ext uri="{0D108BD9-81ED-4DB2-BD59-A6C34878D82A}">
                    <a16:rowId xmlns:a16="http://schemas.microsoft.com/office/drawing/2014/main" val="10002"/>
                  </a:ext>
                </a:extLst>
              </a:tr>
              <a:tr h="370840">
                <a:tc>
                  <a:txBody>
                    <a:bodyPr/>
                    <a:lstStyle/>
                    <a:p>
                      <a:r>
                        <a:rPr lang="en-US" dirty="0"/>
                        <a:t>2017</a:t>
                      </a:r>
                    </a:p>
                  </a:txBody>
                  <a:tcPr/>
                </a:tc>
                <a:tc>
                  <a:txBody>
                    <a:bodyPr/>
                    <a:lstStyle/>
                    <a:p>
                      <a:r>
                        <a:rPr lang="en-US" dirty="0"/>
                        <a:t>53.1</a:t>
                      </a:r>
                    </a:p>
                  </a:txBody>
                  <a:tcPr/>
                </a:tc>
                <a:tc>
                  <a:txBody>
                    <a:bodyPr/>
                    <a:lstStyle/>
                    <a:p>
                      <a:r>
                        <a:rPr lang="en-US" dirty="0"/>
                        <a:t>51.2</a:t>
                      </a:r>
                    </a:p>
                  </a:txBody>
                  <a:tcPr/>
                </a:tc>
                <a:tc>
                  <a:txBody>
                    <a:bodyPr/>
                    <a:lstStyle/>
                    <a:p>
                      <a:r>
                        <a:rPr lang="en-US" dirty="0"/>
                        <a:t>9.6</a:t>
                      </a:r>
                    </a:p>
                  </a:txBody>
                  <a:tcPr/>
                </a:tc>
                <a:tc>
                  <a:txBody>
                    <a:bodyPr/>
                    <a:lstStyle/>
                    <a:p>
                      <a:r>
                        <a:rPr lang="en-US" dirty="0"/>
                        <a:t>73.2</a:t>
                      </a:r>
                    </a:p>
                  </a:txBody>
                  <a:tcPr/>
                </a:tc>
                <a:tc>
                  <a:txBody>
                    <a:bodyPr/>
                    <a:lstStyle/>
                    <a:p>
                      <a:r>
                        <a:rPr lang="en-US" dirty="0"/>
                        <a:t>43.0</a:t>
                      </a:r>
                    </a:p>
                  </a:txBody>
                  <a:tcPr/>
                </a:tc>
                <a:tc>
                  <a:txBody>
                    <a:bodyPr/>
                    <a:lstStyle/>
                    <a:p>
                      <a:r>
                        <a:rPr lang="en-US" dirty="0">
                          <a:solidFill>
                            <a:srgbClr val="FF0000"/>
                          </a:solidFill>
                        </a:rPr>
                        <a:t>92.3</a:t>
                      </a:r>
                    </a:p>
                  </a:txBody>
                  <a:tcPr/>
                </a:tc>
                <a:tc>
                  <a:txBody>
                    <a:bodyPr/>
                    <a:lstStyle/>
                    <a:p>
                      <a:r>
                        <a:rPr lang="en-US" dirty="0"/>
                        <a:t>61.8</a:t>
                      </a:r>
                    </a:p>
                  </a:txBody>
                  <a:tcPr/>
                </a:tc>
                <a:tc>
                  <a:txBody>
                    <a:bodyPr/>
                    <a:lstStyle/>
                    <a:p>
                      <a:r>
                        <a:rPr lang="en-US" dirty="0"/>
                        <a:t>25.6</a:t>
                      </a:r>
                    </a:p>
                  </a:txBody>
                  <a:tcPr/>
                </a:tc>
                <a:tc>
                  <a:txBody>
                    <a:bodyPr/>
                    <a:lstStyle/>
                    <a:p>
                      <a:r>
                        <a:rPr lang="en-US" dirty="0"/>
                        <a:t>21.8</a:t>
                      </a:r>
                    </a:p>
                  </a:txBody>
                  <a:tcPr/>
                </a:tc>
                <a:tc>
                  <a:txBody>
                    <a:bodyPr/>
                    <a:lstStyle/>
                    <a:p>
                      <a:r>
                        <a:rPr lang="en-US" dirty="0"/>
                        <a:t>34.6</a:t>
                      </a:r>
                    </a:p>
                  </a:txBody>
                  <a:tcPr/>
                </a:tc>
                <a:tc>
                  <a:txBody>
                    <a:bodyPr/>
                    <a:lstStyle/>
                    <a:p>
                      <a:r>
                        <a:rPr lang="en-US" dirty="0"/>
                        <a:t>60.2</a:t>
                      </a:r>
                    </a:p>
                  </a:txBody>
                  <a:tcPr/>
                </a:tc>
                <a:extLst>
                  <a:ext uri="{0D108BD9-81ED-4DB2-BD59-A6C34878D82A}">
                    <a16:rowId xmlns:a16="http://schemas.microsoft.com/office/drawing/2014/main" val="10003"/>
                  </a:ext>
                </a:extLst>
              </a:tr>
              <a:tr h="370840">
                <a:tc>
                  <a:txBody>
                    <a:bodyPr/>
                    <a:lstStyle/>
                    <a:p>
                      <a:r>
                        <a:rPr lang="en-US" dirty="0"/>
                        <a:t>2018</a:t>
                      </a:r>
                    </a:p>
                  </a:txBody>
                  <a:tcPr/>
                </a:tc>
                <a:tc>
                  <a:txBody>
                    <a:bodyPr/>
                    <a:lstStyle/>
                    <a:p>
                      <a:r>
                        <a:rPr lang="en-US" dirty="0"/>
                        <a:t>53.6</a:t>
                      </a:r>
                    </a:p>
                  </a:txBody>
                  <a:tcPr/>
                </a:tc>
                <a:tc>
                  <a:txBody>
                    <a:bodyPr/>
                    <a:lstStyle/>
                    <a:p>
                      <a:r>
                        <a:rPr lang="en-US" dirty="0"/>
                        <a:t>55.0</a:t>
                      </a:r>
                    </a:p>
                  </a:txBody>
                  <a:tcPr/>
                </a:tc>
                <a:tc>
                  <a:txBody>
                    <a:bodyPr/>
                    <a:lstStyle/>
                    <a:p>
                      <a:r>
                        <a:rPr lang="en-US" dirty="0"/>
                        <a:t>11.9</a:t>
                      </a:r>
                    </a:p>
                  </a:txBody>
                  <a:tcPr/>
                </a:tc>
                <a:tc>
                  <a:txBody>
                    <a:bodyPr/>
                    <a:lstStyle/>
                    <a:p>
                      <a:r>
                        <a:rPr lang="en-US" dirty="0"/>
                        <a:t>76.0</a:t>
                      </a:r>
                    </a:p>
                  </a:txBody>
                  <a:tcPr/>
                </a:tc>
                <a:tc>
                  <a:txBody>
                    <a:bodyPr/>
                    <a:lstStyle/>
                    <a:p>
                      <a:r>
                        <a:rPr lang="en-US" dirty="0"/>
                        <a:t>41.9</a:t>
                      </a:r>
                    </a:p>
                  </a:txBody>
                  <a:tcPr/>
                </a:tc>
                <a:tc>
                  <a:txBody>
                    <a:bodyPr/>
                    <a:lstStyle/>
                    <a:p>
                      <a:r>
                        <a:rPr lang="en-US" dirty="0">
                          <a:solidFill>
                            <a:srgbClr val="FF0000"/>
                          </a:solidFill>
                        </a:rPr>
                        <a:t>92.5</a:t>
                      </a:r>
                    </a:p>
                  </a:txBody>
                  <a:tcPr/>
                </a:tc>
                <a:tc>
                  <a:txBody>
                    <a:bodyPr/>
                    <a:lstStyle/>
                    <a:p>
                      <a:r>
                        <a:rPr lang="en-US" dirty="0"/>
                        <a:t>61.8</a:t>
                      </a:r>
                    </a:p>
                  </a:txBody>
                  <a:tcPr/>
                </a:tc>
                <a:tc>
                  <a:txBody>
                    <a:bodyPr/>
                    <a:lstStyle/>
                    <a:p>
                      <a:r>
                        <a:rPr lang="en-US" dirty="0"/>
                        <a:t>25.1</a:t>
                      </a:r>
                    </a:p>
                  </a:txBody>
                  <a:tcPr/>
                </a:tc>
                <a:tc>
                  <a:txBody>
                    <a:bodyPr/>
                    <a:lstStyle/>
                    <a:p>
                      <a:r>
                        <a:rPr lang="en-US" dirty="0"/>
                        <a:t>23.6</a:t>
                      </a:r>
                    </a:p>
                  </a:txBody>
                  <a:tcPr/>
                </a:tc>
                <a:tc>
                  <a:txBody>
                    <a:bodyPr/>
                    <a:lstStyle/>
                    <a:p>
                      <a:r>
                        <a:rPr lang="en-US" dirty="0"/>
                        <a:t>34.6</a:t>
                      </a:r>
                    </a:p>
                  </a:txBody>
                  <a:tcPr/>
                </a:tc>
                <a:tc>
                  <a:txBody>
                    <a:bodyPr/>
                    <a:lstStyle/>
                    <a:p>
                      <a:r>
                        <a:rPr lang="en-US" dirty="0"/>
                        <a:t>60.6</a:t>
                      </a:r>
                    </a:p>
                  </a:txBody>
                  <a:tcP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9E55E235-1941-A44F-979F-F953622E5E0A}"/>
              </a:ext>
            </a:extLst>
          </p:cNvPr>
          <p:cNvSpPr/>
          <p:nvPr/>
        </p:nvSpPr>
        <p:spPr>
          <a:xfrm>
            <a:off x="1104900" y="3486388"/>
            <a:ext cx="7010400" cy="369332"/>
          </a:xfrm>
          <a:prstGeom prst="rect">
            <a:avLst/>
          </a:prstGeom>
        </p:spPr>
        <p:txBody>
          <a:bodyPr wrap="square">
            <a:spAutoFit/>
          </a:bodyPr>
          <a:lstStyle/>
          <a:p>
            <a:r>
              <a:rPr lang="en-US" dirty="0"/>
              <a:t>https://</a:t>
            </a:r>
            <a:r>
              <a:rPr lang="en-US" dirty="0" err="1"/>
              <a:t>www.eia.gov</a:t>
            </a:r>
            <a:r>
              <a:rPr lang="en-US" dirty="0"/>
              <a:t>/electricity/monthly/</a:t>
            </a:r>
            <a:r>
              <a:rPr lang="en-US" dirty="0" err="1"/>
              <a:t>current_month</a:t>
            </a:r>
            <a:r>
              <a:rPr lang="en-US" dirty="0"/>
              <a:t>/</a:t>
            </a:r>
            <a:r>
              <a:rPr lang="en-US" dirty="0" err="1"/>
              <a:t>epm.pdf</a:t>
            </a:r>
            <a:endParaRPr lang="en-US" dirty="0"/>
          </a:p>
        </p:txBody>
      </p:sp>
    </p:spTree>
    <p:extLst>
      <p:ext uri="{BB962C8B-B14F-4D97-AF65-F5344CB8AC3E}">
        <p14:creationId xmlns:p14="http://schemas.microsoft.com/office/powerpoint/2010/main" val="953283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763000" cy="762000"/>
          </a:xfrm>
        </p:spPr>
        <p:txBody>
          <a:bodyPr/>
          <a:lstStyle/>
          <a:p>
            <a:r>
              <a:rPr lang="sr-Cyrl-RS" sz="3600" dirty="0"/>
              <a:t>Комерцијални реактори у свету</a:t>
            </a:r>
            <a:r>
              <a:rPr lang="en-US" sz="3600" dirty="0"/>
              <a:t> </a:t>
            </a:r>
            <a:br>
              <a:rPr lang="en-US" sz="3600" dirty="0"/>
            </a:br>
            <a:r>
              <a:rPr lang="en-US" sz="2400" dirty="0"/>
              <a:t>31</a:t>
            </a:r>
            <a:r>
              <a:rPr lang="sr-Cyrl-RS" sz="2400" dirty="0"/>
              <a:t>. децембар</a:t>
            </a:r>
            <a:r>
              <a:rPr lang="en-US" sz="2400" dirty="0"/>
              <a:t> 2021</a:t>
            </a:r>
            <a:r>
              <a:rPr lang="sr-Cyrl-RS" sz="2400" dirty="0"/>
              <a:t>.</a:t>
            </a:r>
            <a:endParaRPr lang="en-US" sz="2400" dirty="0"/>
          </a:p>
        </p:txBody>
      </p:sp>
      <p:sp>
        <p:nvSpPr>
          <p:cNvPr id="3" name="Content Placeholder 2"/>
          <p:cNvSpPr>
            <a:spLocks noGrp="1"/>
          </p:cNvSpPr>
          <p:nvPr>
            <p:ph idx="1"/>
          </p:nvPr>
        </p:nvSpPr>
        <p:spPr>
          <a:xfrm>
            <a:off x="244011" y="1101903"/>
            <a:ext cx="8610600" cy="5105400"/>
          </a:xfrm>
        </p:spPr>
        <p:txBody>
          <a:bodyPr/>
          <a:lstStyle/>
          <a:p>
            <a:r>
              <a:rPr lang="en-US" sz="2400" dirty="0"/>
              <a:t>437 </a:t>
            </a:r>
            <a:r>
              <a:rPr lang="sr-Cyrl-RS" sz="2400" dirty="0"/>
              <a:t>нуклеарних комерцијалних реактора</a:t>
            </a:r>
            <a:r>
              <a:rPr lang="en-US" sz="2400" dirty="0"/>
              <a:t> </a:t>
            </a:r>
            <a:r>
              <a:rPr lang="sr-Cyrl-RS" sz="2400" dirty="0"/>
              <a:t>у</a:t>
            </a:r>
            <a:r>
              <a:rPr lang="en-US" sz="2400" dirty="0"/>
              <a:t> 32 </a:t>
            </a:r>
            <a:r>
              <a:rPr lang="sr-Cyrl-RS" sz="2400" dirty="0"/>
              <a:t>земље</a:t>
            </a:r>
            <a:r>
              <a:rPr lang="en-US" sz="2400" dirty="0"/>
              <a:t>, </a:t>
            </a:r>
            <a:r>
              <a:rPr lang="sr-Cyrl-RS" sz="2400" dirty="0"/>
              <a:t>са капацитетом од</a:t>
            </a:r>
            <a:r>
              <a:rPr lang="en-US" sz="2400" dirty="0"/>
              <a:t> 389.5 GW(e). </a:t>
            </a:r>
            <a:r>
              <a:rPr lang="sr-Cyrl-RS" sz="2400" dirty="0"/>
              <a:t>Од тога, 364 су </a:t>
            </a:r>
            <a:r>
              <a:rPr lang="sr-Cyrl-RS" sz="2400" dirty="0" err="1"/>
              <a:t>лаководни</a:t>
            </a:r>
            <a:r>
              <a:rPr lang="sr-Cyrl-RS" sz="2400" dirty="0"/>
              <a:t> реактори (PWR и BWR)</a:t>
            </a:r>
            <a:endParaRPr lang="en-US" sz="2400" dirty="0"/>
          </a:p>
          <a:p>
            <a:r>
              <a:rPr lang="en-US" sz="2400" dirty="0"/>
              <a:t>56 </a:t>
            </a:r>
            <a:r>
              <a:rPr lang="sr-Cyrl-RS" sz="2400" dirty="0"/>
              <a:t>реактора су у изградњи</a:t>
            </a:r>
            <a:r>
              <a:rPr lang="en-US" sz="2400" dirty="0"/>
              <a:t> </a:t>
            </a:r>
            <a:r>
              <a:rPr lang="sr-Cyrl-RS" sz="2400" dirty="0"/>
              <a:t>у</a:t>
            </a:r>
            <a:r>
              <a:rPr lang="en-US" sz="2400" dirty="0"/>
              <a:t> 19 </a:t>
            </a:r>
            <a:r>
              <a:rPr lang="sr-Cyrl-RS" sz="2400" dirty="0"/>
              <a:t>земаља са укупним капацитетом од</a:t>
            </a:r>
            <a:r>
              <a:rPr lang="en-US" sz="2400" dirty="0"/>
              <a:t> 58.1 GW(e):</a:t>
            </a:r>
          </a:p>
          <a:p>
            <a:pPr lvl="1"/>
            <a:r>
              <a:rPr lang="sr-Cyrl-RS" sz="1600" dirty="0"/>
              <a:t>Аргентина</a:t>
            </a:r>
            <a:r>
              <a:rPr lang="en-US" sz="1600" dirty="0"/>
              <a:t>, </a:t>
            </a:r>
            <a:r>
              <a:rPr lang="sr-Cyrl-RS" sz="1600" dirty="0"/>
              <a:t>Белорусија</a:t>
            </a:r>
            <a:r>
              <a:rPr lang="en-US" sz="1600" dirty="0"/>
              <a:t>, </a:t>
            </a:r>
            <a:r>
              <a:rPr lang="sr-Cyrl-RS" sz="1600" dirty="0"/>
              <a:t>Бразил</a:t>
            </a:r>
            <a:r>
              <a:rPr lang="en-US" sz="1600" dirty="0"/>
              <a:t>, </a:t>
            </a:r>
            <a:r>
              <a:rPr lang="sr-Cyrl-RS" sz="1600" dirty="0"/>
              <a:t>Финска</a:t>
            </a:r>
            <a:r>
              <a:rPr lang="en-US" sz="1600" dirty="0"/>
              <a:t>, </a:t>
            </a:r>
            <a:r>
              <a:rPr lang="sr-Cyrl-RS" sz="1600" dirty="0"/>
              <a:t>Француска</a:t>
            </a:r>
            <a:r>
              <a:rPr lang="en-US" sz="1600" dirty="0"/>
              <a:t>, </a:t>
            </a:r>
            <a:r>
              <a:rPr lang="sr-Cyrl-RS" sz="1600" dirty="0"/>
              <a:t>Иран</a:t>
            </a:r>
            <a:r>
              <a:rPr lang="en-US" sz="1600" dirty="0"/>
              <a:t>, </a:t>
            </a:r>
            <a:r>
              <a:rPr lang="sr-Cyrl-RS" sz="1600" dirty="0"/>
              <a:t>Пакистан</a:t>
            </a:r>
            <a:r>
              <a:rPr lang="en-US" sz="1600" dirty="0"/>
              <a:t> – 1</a:t>
            </a:r>
          </a:p>
          <a:p>
            <a:pPr lvl="1"/>
            <a:r>
              <a:rPr lang="sr-Cyrl-RS" sz="1600" dirty="0"/>
              <a:t>Бангладеш</a:t>
            </a:r>
            <a:r>
              <a:rPr lang="en-US" sz="1600" dirty="0"/>
              <a:t>, </a:t>
            </a:r>
            <a:r>
              <a:rPr lang="sr-Cyrl-RS" sz="1600" dirty="0"/>
              <a:t>Јапан</a:t>
            </a:r>
            <a:r>
              <a:rPr lang="en-US" sz="1600" dirty="0"/>
              <a:t>, </a:t>
            </a:r>
            <a:r>
              <a:rPr lang="sr-Cyrl-RS" sz="1600" dirty="0"/>
              <a:t>Словачка</a:t>
            </a:r>
            <a:r>
              <a:rPr lang="en-US" sz="1600" dirty="0"/>
              <a:t>, </a:t>
            </a:r>
            <a:r>
              <a:rPr lang="sr-Cyrl-RS" sz="1600" dirty="0"/>
              <a:t>Велика Британија</a:t>
            </a:r>
            <a:r>
              <a:rPr lang="en-US" sz="1600" dirty="0"/>
              <a:t>, </a:t>
            </a:r>
            <a:r>
              <a:rPr lang="sr-Cyrl-RS" sz="1600" dirty="0"/>
              <a:t>Украјина</a:t>
            </a:r>
            <a:r>
              <a:rPr lang="en-US" sz="1600" dirty="0"/>
              <a:t>, </a:t>
            </a:r>
            <a:r>
              <a:rPr lang="sr-Cyrl-RS" sz="1600" dirty="0"/>
              <a:t>САД</a:t>
            </a:r>
            <a:r>
              <a:rPr lang="en-US" sz="1600" dirty="0"/>
              <a:t> –  2</a:t>
            </a:r>
          </a:p>
          <a:p>
            <a:pPr lvl="1"/>
            <a:r>
              <a:rPr lang="sr-Cyrl-RS" sz="1600" dirty="0"/>
              <a:t>Турска</a:t>
            </a:r>
            <a:r>
              <a:rPr lang="en-US" sz="1600" dirty="0"/>
              <a:t> - 3</a:t>
            </a:r>
          </a:p>
          <a:p>
            <a:pPr lvl="1"/>
            <a:r>
              <a:rPr lang="sr-Cyrl-RS" sz="1600" dirty="0"/>
              <a:t>Јужна Кореја</a:t>
            </a:r>
            <a:r>
              <a:rPr lang="en-US" sz="1600" dirty="0"/>
              <a:t>, </a:t>
            </a:r>
            <a:r>
              <a:rPr lang="sr-Cyrl-RS" sz="1600" dirty="0"/>
              <a:t>Русија</a:t>
            </a:r>
            <a:r>
              <a:rPr lang="en-US" sz="1600" dirty="0"/>
              <a:t>, </a:t>
            </a:r>
            <a:r>
              <a:rPr lang="sr-Cyrl-RS" sz="1600" dirty="0"/>
              <a:t>УАЕ</a:t>
            </a:r>
            <a:r>
              <a:rPr lang="en-US" sz="1600" dirty="0"/>
              <a:t> – 4 </a:t>
            </a:r>
          </a:p>
          <a:p>
            <a:pPr lvl="1"/>
            <a:r>
              <a:rPr lang="sr-Cyrl-RS" sz="1600" dirty="0"/>
              <a:t>Индија</a:t>
            </a:r>
            <a:r>
              <a:rPr lang="en-US" sz="1600" dirty="0"/>
              <a:t> – 8 </a:t>
            </a:r>
          </a:p>
          <a:p>
            <a:pPr lvl="1"/>
            <a:r>
              <a:rPr lang="sr-Cyrl-RS" sz="1600" dirty="0">
                <a:solidFill>
                  <a:srgbClr val="C00000"/>
                </a:solidFill>
              </a:rPr>
              <a:t>Кина</a:t>
            </a:r>
            <a:r>
              <a:rPr lang="en-US" sz="1600" dirty="0">
                <a:solidFill>
                  <a:srgbClr val="C00000"/>
                </a:solidFill>
              </a:rPr>
              <a:t> – 16 </a:t>
            </a:r>
            <a:endParaRPr lang="sr-Cyrl-CS" sz="1600" dirty="0">
              <a:solidFill>
                <a:srgbClr val="C00000"/>
              </a:solidFill>
            </a:endParaRPr>
          </a:p>
          <a:p>
            <a:r>
              <a:rPr lang="en-US" sz="2400" dirty="0">
                <a:latin typeface="Calibri" charset="0"/>
                <a:ea typeface="ＭＳ Ｐゴシック" charset="0"/>
              </a:rPr>
              <a:t>70 </a:t>
            </a:r>
            <a:r>
              <a:rPr lang="sr-Cyrl-RS" sz="2400" dirty="0">
                <a:latin typeface="Calibri" charset="0"/>
                <a:ea typeface="ＭＳ Ｐゴシック" charset="0"/>
              </a:rPr>
              <a:t>у плану</a:t>
            </a:r>
            <a:r>
              <a:rPr lang="en-US" sz="2400" dirty="0">
                <a:latin typeface="Calibri" charset="0"/>
                <a:ea typeface="ＭＳ Ｐゴシック" charset="0"/>
              </a:rPr>
              <a:t>: </a:t>
            </a:r>
          </a:p>
          <a:p>
            <a:pPr lvl="1"/>
            <a:r>
              <a:rPr lang="sr-Cyrl-RS" dirty="0">
                <a:latin typeface="Calibri" charset="0"/>
                <a:ea typeface="ＭＳ Ｐゴシック" charset="0"/>
              </a:rPr>
              <a:t>Финска</a:t>
            </a:r>
            <a:r>
              <a:rPr lang="en-US" dirty="0">
                <a:latin typeface="Calibri" charset="0"/>
                <a:ea typeface="ＭＳ Ｐゴシック" charset="0"/>
              </a:rPr>
              <a:t>&amp;</a:t>
            </a:r>
            <a:r>
              <a:rPr lang="sr-Cyrl-RS" dirty="0">
                <a:latin typeface="Calibri" charset="0"/>
                <a:ea typeface="ＭＳ Ｐゴシック" charset="0"/>
              </a:rPr>
              <a:t>Турска</a:t>
            </a:r>
            <a:r>
              <a:rPr lang="en-US" dirty="0">
                <a:latin typeface="Calibri" charset="0"/>
                <a:ea typeface="ＭＳ Ｐゴシック" charset="0"/>
              </a:rPr>
              <a:t> 1, </a:t>
            </a:r>
            <a:r>
              <a:rPr lang="sr-Cyrl-RS" dirty="0">
                <a:latin typeface="Calibri" charset="0"/>
                <a:ea typeface="ＭＳ Ｐゴシック" charset="0"/>
              </a:rPr>
              <a:t>Мађарска</a:t>
            </a:r>
            <a:r>
              <a:rPr lang="en-US" dirty="0">
                <a:latin typeface="Calibri" charset="0"/>
                <a:ea typeface="ＭＳ Ｐゴシック" charset="0"/>
              </a:rPr>
              <a:t>&amp;</a:t>
            </a:r>
            <a:r>
              <a:rPr lang="sr-Cyrl-RS" dirty="0">
                <a:latin typeface="Calibri" charset="0"/>
                <a:ea typeface="ＭＳ Ｐゴシック" charset="0"/>
              </a:rPr>
              <a:t>Иран</a:t>
            </a:r>
            <a:r>
              <a:rPr lang="en-US" dirty="0">
                <a:latin typeface="Calibri" charset="0"/>
                <a:ea typeface="ＭＳ Ｐゴシック" charset="0"/>
              </a:rPr>
              <a:t> 2, </a:t>
            </a:r>
            <a:r>
              <a:rPr lang="sr-Cyrl-RS" dirty="0">
                <a:latin typeface="Calibri" charset="0"/>
                <a:ea typeface="ＭＳ Ｐゴシック" charset="0"/>
              </a:rPr>
              <a:t>Индија</a:t>
            </a:r>
            <a:r>
              <a:rPr lang="en-US" dirty="0">
                <a:latin typeface="Calibri" charset="0"/>
                <a:ea typeface="ＭＳ Ｐゴシック" charset="0"/>
              </a:rPr>
              <a:t> 4, </a:t>
            </a:r>
            <a:r>
              <a:rPr lang="sr-Cyrl-RS" dirty="0">
                <a:latin typeface="Calibri" charset="0"/>
                <a:ea typeface="ＭＳ Ｐゴシック" charset="0"/>
              </a:rPr>
              <a:t>Јапан</a:t>
            </a:r>
            <a:r>
              <a:rPr lang="en-US" dirty="0">
                <a:latin typeface="Calibri" charset="0"/>
                <a:ea typeface="ＭＳ Ｐゴシック" charset="0"/>
              </a:rPr>
              <a:t> 9</a:t>
            </a:r>
            <a:r>
              <a:rPr lang="en-US" dirty="0">
                <a:solidFill>
                  <a:srgbClr val="C00000"/>
                </a:solidFill>
                <a:latin typeface="Calibri" charset="0"/>
                <a:ea typeface="ＭＳ Ｐゴシック" charset="0"/>
              </a:rPr>
              <a:t>, </a:t>
            </a:r>
            <a:r>
              <a:rPr lang="sr-Cyrl-RS" dirty="0">
                <a:solidFill>
                  <a:srgbClr val="C00000"/>
                </a:solidFill>
                <a:latin typeface="Calibri" charset="0"/>
                <a:ea typeface="ＭＳ Ｐゴシック" charset="0"/>
              </a:rPr>
              <a:t>Русија</a:t>
            </a:r>
            <a:r>
              <a:rPr lang="en-US" dirty="0">
                <a:solidFill>
                  <a:srgbClr val="C00000"/>
                </a:solidFill>
                <a:latin typeface="Calibri" charset="0"/>
                <a:ea typeface="ＭＳ Ｐゴシック" charset="0"/>
              </a:rPr>
              <a:t> 20, </a:t>
            </a:r>
            <a:r>
              <a:rPr lang="sr-Cyrl-RS" dirty="0">
                <a:solidFill>
                  <a:srgbClr val="C00000"/>
                </a:solidFill>
                <a:latin typeface="Calibri" charset="0"/>
                <a:ea typeface="ＭＳ Ｐゴシック" charset="0"/>
              </a:rPr>
              <a:t>Кина</a:t>
            </a:r>
            <a:r>
              <a:rPr lang="en-US" dirty="0">
                <a:solidFill>
                  <a:srgbClr val="C00000"/>
                </a:solidFill>
                <a:latin typeface="Calibri" charset="0"/>
                <a:ea typeface="ＭＳ Ｐゴシック" charset="0"/>
              </a:rPr>
              <a:t> 31 </a:t>
            </a:r>
            <a:endParaRPr lang="en-US" dirty="0">
              <a:solidFill>
                <a:srgbClr val="C00000"/>
              </a:solidFill>
            </a:endParaRPr>
          </a:p>
          <a:p>
            <a:pPr marL="342900" lvl="1" indent="-342900">
              <a:buFontTx/>
              <a:buChar char="•"/>
            </a:pPr>
            <a:r>
              <a:rPr lang="en-US" sz="1200" dirty="0"/>
              <a:t>*Nuclear Power Reactors in the World - 2022 Edition, International Atomic Energy Agency – IAEA, Reference Data Series No.2, June 2022. ; https://</a:t>
            </a:r>
            <a:r>
              <a:rPr lang="en-US" sz="1200" dirty="0" err="1"/>
              <a:t>pris.iaea.org</a:t>
            </a:r>
            <a:r>
              <a:rPr lang="en-US" sz="1200" dirty="0"/>
              <a:t>/</a:t>
            </a:r>
            <a:r>
              <a:rPr lang="en-US" sz="1200" dirty="0" err="1"/>
              <a:t>pris</a:t>
            </a:r>
            <a:r>
              <a:rPr lang="en-US" sz="1200" dirty="0"/>
              <a:t>/</a:t>
            </a:r>
          </a:p>
          <a:p>
            <a:pPr marL="342900" lvl="1" indent="-342900">
              <a:buFontTx/>
              <a:buChar char="•"/>
            </a:pPr>
            <a:r>
              <a:rPr lang="en-US" sz="1200" dirty="0">
                <a:hlinkClick r:id="rId2"/>
              </a:rPr>
              <a:t>https://www.iaea.org/newscenter/news/amid-global-crises-nuclear-power-provides-energy-security-with-increased-electricity-generation-in-2021</a:t>
            </a:r>
            <a:endParaRPr lang="en-US" dirty="0"/>
          </a:p>
        </p:txBody>
      </p:sp>
      <p:sp>
        <p:nvSpPr>
          <p:cNvPr id="5" name="Slide Number Placeholder 4"/>
          <p:cNvSpPr>
            <a:spLocks noGrp="1"/>
          </p:cNvSpPr>
          <p:nvPr>
            <p:ph type="sldNum" sz="quarter" idx="10"/>
          </p:nvPr>
        </p:nvSpPr>
        <p:spPr/>
        <p:txBody>
          <a:bodyPr/>
          <a:lstStyle/>
          <a:p>
            <a:pPr>
              <a:defRPr/>
            </a:pPr>
            <a:fld id="{515CE2DC-9E52-DB43-9D7E-22ADD0665E15}" type="slidenum">
              <a:rPr lang="en-US" smtClean="0"/>
              <a:pPr>
                <a:defRPr/>
              </a:pPr>
              <a:t>7</a:t>
            </a:fld>
            <a:endParaRPr lang="en-US"/>
          </a:p>
        </p:txBody>
      </p:sp>
    </p:spTree>
    <p:extLst>
      <p:ext uri="{BB962C8B-B14F-4D97-AF65-F5344CB8AC3E}">
        <p14:creationId xmlns:p14="http://schemas.microsoft.com/office/powerpoint/2010/main" val="4069480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228600" y="152400"/>
            <a:ext cx="8458200" cy="533400"/>
          </a:xfrm>
        </p:spPr>
        <p:txBody>
          <a:bodyPr/>
          <a:lstStyle/>
          <a:p>
            <a:r>
              <a:rPr lang="sr-Cyrl-RS" dirty="0"/>
              <a:t>Комерцијални реактори у свету</a:t>
            </a:r>
            <a:br>
              <a:rPr lang="en-US" sz="3200" dirty="0">
                <a:latin typeface="Times" charset="0"/>
                <a:ea typeface="ＭＳ Ｐゴシック" charset="0"/>
                <a:cs typeface="ＭＳ Ｐゴシック" charset="0"/>
              </a:rPr>
            </a:br>
            <a:r>
              <a:rPr lang="en-US" sz="3200" dirty="0">
                <a:latin typeface="Times" charset="0"/>
                <a:ea typeface="ＭＳ Ｐゴシック" charset="0"/>
                <a:cs typeface="ＭＳ Ｐゴシック" charset="0"/>
              </a:rPr>
              <a:t>2015 (</a:t>
            </a:r>
            <a:r>
              <a:rPr lang="en-US" sz="3200" dirty="0">
                <a:solidFill>
                  <a:srgbClr val="00B050"/>
                </a:solidFill>
                <a:latin typeface="Times" charset="0"/>
                <a:ea typeface="ＭＳ Ｐゴシック" charset="0"/>
                <a:cs typeface="ＭＳ Ｐゴシック" charset="0"/>
              </a:rPr>
              <a:t>2019</a:t>
            </a:r>
            <a:r>
              <a:rPr lang="en-US" sz="3200" dirty="0">
                <a:latin typeface="Times" charset="0"/>
                <a:ea typeface="ＭＳ Ｐゴシック" charset="0"/>
                <a:cs typeface="ＭＳ Ｐゴシック" charset="0"/>
              </a:rPr>
              <a:t>) </a:t>
            </a:r>
            <a:r>
              <a:rPr lang="en-US" sz="3200" dirty="0">
                <a:solidFill>
                  <a:srgbClr val="FF0000"/>
                </a:solidFill>
                <a:latin typeface="Times" charset="0"/>
                <a:ea typeface="ＭＳ Ｐゴシック" charset="0"/>
                <a:cs typeface="ＭＳ Ｐゴシック" charset="0"/>
              </a:rPr>
              <a:t>[2021]</a:t>
            </a:r>
          </a:p>
        </p:txBody>
      </p:sp>
      <p:sp>
        <p:nvSpPr>
          <p:cNvPr id="77826" name="Content Placeholder 2"/>
          <p:cNvSpPr>
            <a:spLocks noGrp="1"/>
          </p:cNvSpPr>
          <p:nvPr>
            <p:ph idx="1"/>
          </p:nvPr>
        </p:nvSpPr>
        <p:spPr/>
        <p:txBody>
          <a:bodyPr/>
          <a:lstStyle/>
          <a:p>
            <a:endParaRPr lang="en-US">
              <a:latin typeface="Times" charset="0"/>
              <a:ea typeface="ＭＳ Ｐゴシック" charset="0"/>
              <a:cs typeface="ＭＳ Ｐゴシック" charset="0"/>
            </a:endParaRPr>
          </a:p>
        </p:txBody>
      </p:sp>
      <p:sp>
        <p:nvSpPr>
          <p:cNvPr id="77828" name="Slide Number Placeholder 4"/>
          <p:cNvSpPr>
            <a:spLocks noGrp="1"/>
          </p:cNvSpPr>
          <p:nvPr>
            <p:ph type="sldNum" sz="quarter" idx="10"/>
          </p:nvPr>
        </p:nvSpPr>
        <p:spPr bwMode="auto">
          <a:xfrm>
            <a:off x="6858000" y="6381750"/>
            <a:ext cx="2133600" cy="47625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lnSpc>
                <a:spcPct val="90000"/>
              </a:lnSpc>
              <a:spcBef>
                <a:spcPct val="0"/>
              </a:spcBef>
              <a:spcAft>
                <a:spcPct val="0"/>
              </a:spcAft>
              <a:defRPr sz="2400">
                <a:solidFill>
                  <a:schemeClr val="tx1"/>
                </a:solidFill>
                <a:latin typeface="Times" charset="0"/>
                <a:ea typeface="ＭＳ Ｐゴシック" charset="0"/>
              </a:defRPr>
            </a:lvl6pPr>
            <a:lvl7pPr marL="2971800" indent="-228600" eaLnBrk="0" fontAlgn="base" hangingPunct="0">
              <a:lnSpc>
                <a:spcPct val="90000"/>
              </a:lnSpc>
              <a:spcBef>
                <a:spcPct val="0"/>
              </a:spcBef>
              <a:spcAft>
                <a:spcPct val="0"/>
              </a:spcAft>
              <a:defRPr sz="2400">
                <a:solidFill>
                  <a:schemeClr val="tx1"/>
                </a:solidFill>
                <a:latin typeface="Times" charset="0"/>
                <a:ea typeface="ＭＳ Ｐゴシック" charset="0"/>
              </a:defRPr>
            </a:lvl7pPr>
            <a:lvl8pPr marL="3429000" indent="-228600" eaLnBrk="0" fontAlgn="base" hangingPunct="0">
              <a:lnSpc>
                <a:spcPct val="90000"/>
              </a:lnSpc>
              <a:spcBef>
                <a:spcPct val="0"/>
              </a:spcBef>
              <a:spcAft>
                <a:spcPct val="0"/>
              </a:spcAft>
              <a:defRPr sz="2400">
                <a:solidFill>
                  <a:schemeClr val="tx1"/>
                </a:solidFill>
                <a:latin typeface="Times" charset="0"/>
                <a:ea typeface="ＭＳ Ｐゴシック" charset="0"/>
              </a:defRPr>
            </a:lvl8pPr>
            <a:lvl9pPr marL="3886200" indent="-228600" eaLnBrk="0" fontAlgn="base" hangingPunct="0">
              <a:lnSpc>
                <a:spcPct val="90000"/>
              </a:lnSpc>
              <a:spcBef>
                <a:spcPct val="0"/>
              </a:spcBef>
              <a:spcAft>
                <a:spcPct val="0"/>
              </a:spcAft>
              <a:defRPr sz="2400">
                <a:solidFill>
                  <a:schemeClr val="tx1"/>
                </a:solidFill>
                <a:latin typeface="Times" charset="0"/>
                <a:ea typeface="ＭＳ Ｐゴシック" charset="0"/>
              </a:defRPr>
            </a:lvl9pPr>
          </a:lstStyle>
          <a:p>
            <a:fld id="{BA599C9A-1F6D-0548-A65F-5C6C6D19EF42}" type="slidenum">
              <a:rPr lang="en-US" sz="1800"/>
              <a:pPr/>
              <a:t>8</a:t>
            </a:fld>
            <a:endParaRPr lang="en-US" sz="1800"/>
          </a:p>
        </p:txBody>
      </p:sp>
      <p:graphicFrame>
        <p:nvGraphicFramePr>
          <p:cNvPr id="6" name="Content Placeholder 5"/>
          <p:cNvGraphicFramePr>
            <a:graphicFrameLocks/>
          </p:cNvGraphicFramePr>
          <p:nvPr>
            <p:extLst>
              <p:ext uri="{D42A27DB-BD31-4B8C-83A1-F6EECF244321}">
                <p14:modId xmlns:p14="http://schemas.microsoft.com/office/powerpoint/2010/main" val="3095057955"/>
              </p:ext>
            </p:extLst>
          </p:nvPr>
        </p:nvGraphicFramePr>
        <p:xfrm>
          <a:off x="228600" y="838200"/>
          <a:ext cx="8686801" cy="5238605"/>
        </p:xfrm>
        <a:graphic>
          <a:graphicData uri="http://schemas.openxmlformats.org/drawingml/2006/table">
            <a:tbl>
              <a:tblPr/>
              <a:tblGrid>
                <a:gridCol w="762000">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066801">
                  <a:extLst>
                    <a:ext uri="{9D8B030D-6E8A-4147-A177-3AD203B41FA5}">
                      <a16:colId xmlns:a16="http://schemas.microsoft.com/office/drawing/2014/main" val="20005"/>
                    </a:ext>
                  </a:extLst>
                </a:gridCol>
              </a:tblGrid>
              <a:tr h="4572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Times New Roman" charset="0"/>
                          <a:ea typeface="Times New Roman" charset="0"/>
                          <a:cs typeface="Times New Roman" charset="0"/>
                        </a:rPr>
                        <a:t>Type</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Times New Roman" charset="0"/>
                          <a:ea typeface="Times New Roman" charset="0"/>
                          <a:cs typeface="Times New Roman" charset="0"/>
                        </a:rPr>
                        <a:t>Description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Times New Roman" charset="0"/>
                          <a:ea typeface="Times New Roman" charset="0"/>
                          <a:cs typeface="Times New Roman" charset="0"/>
                        </a:rPr>
                        <a:t>In operation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Times New Roman" charset="0"/>
                          <a:ea typeface="Times New Roman" charset="0"/>
                          <a:cs typeface="Times New Roman" charset="0"/>
                        </a:rPr>
                        <a:t>Under </a:t>
                      </a:r>
                    </a:p>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Times New Roman" charset="0"/>
                          <a:ea typeface="Times New Roman" charset="0"/>
                          <a:cs typeface="Times New Roman" charset="0"/>
                        </a:rPr>
                        <a:t>construction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Times New Roman" charset="0"/>
                          <a:ea typeface="Times New Roman" charset="0"/>
                          <a:cs typeface="Times New Roman" charset="0"/>
                        </a:rPr>
                        <a:t>Shut down</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Times New Roman" charset="0"/>
                          <a:ea typeface="Times New Roman" charset="0"/>
                          <a:cs typeface="Times New Roman" charset="0"/>
                        </a:rPr>
                        <a:t> Planned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PWR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P</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ressurized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 (light water cooled and moderated)</a:t>
                      </a:r>
                      <a:r>
                        <a:rPr kumimoji="0" lang="sr-Cyrl-CS" sz="1200" b="0" i="0" u="none" strike="noStrike" cap="none" normalizeH="0" baseline="0" dirty="0">
                          <a:ln>
                            <a:noFill/>
                          </a:ln>
                          <a:solidFill>
                            <a:srgbClr val="000000"/>
                          </a:solidFill>
                          <a:effectLst/>
                          <a:latin typeface="Times New Roman" charset="0"/>
                          <a:ea typeface="Times New Roman" charset="0"/>
                          <a:cs typeface="Times New Roman" charset="0"/>
                        </a:rPr>
                        <a:t> и </a:t>
                      </a:r>
                      <a:r>
                        <a:rPr kumimoji="0" lang="sr-Cyrl-CS" sz="1200" b="0" i="0" u="none" strike="noStrike" cap="none" normalizeH="0" baseline="0" dirty="0">
                          <a:ln>
                            <a:noFill/>
                          </a:ln>
                          <a:solidFill>
                            <a:schemeClr val="tx1"/>
                          </a:solidFill>
                          <a:effectLst/>
                          <a:latin typeface="Calibri" charset="0"/>
                          <a:ea typeface="ＭＳ Ｐゴシック" charset="-128"/>
                          <a:cs typeface="ＭＳ Ｐゴシック" charset="-128"/>
                        </a:rPr>
                        <a:t>ВВ</a:t>
                      </a:r>
                      <a:r>
                        <a:rPr kumimoji="0" lang="en-US" sz="1200" b="0" i="0" u="none" strike="noStrike" cap="none" normalizeH="0" baseline="0" dirty="0" err="1">
                          <a:ln>
                            <a:noFill/>
                          </a:ln>
                          <a:solidFill>
                            <a:schemeClr val="tx1"/>
                          </a:solidFill>
                          <a:effectLst/>
                          <a:latin typeface="Calibri" charset="0"/>
                          <a:ea typeface="ＭＳ Ｐゴシック" charset="-128"/>
                          <a:cs typeface="ＭＳ Ｐゴシック" charset="-128"/>
                        </a:rPr>
                        <a:t>Э</a:t>
                      </a:r>
                      <a:r>
                        <a:rPr kumimoji="0" lang="sr-Cyrl-CS" sz="1200" b="0" i="0" u="none" strike="noStrike" cap="none" normalizeH="0" baseline="0" dirty="0">
                          <a:ln>
                            <a:noFill/>
                          </a:ln>
                          <a:solidFill>
                            <a:schemeClr val="tx1"/>
                          </a:solidFill>
                          <a:effectLst/>
                          <a:latin typeface="Calibri" charset="0"/>
                          <a:ea typeface="ＭＳ Ｐゴシック" charset="-128"/>
                          <a:cs typeface="ＭＳ Ｐゴシック" charset="-128"/>
                        </a:rPr>
                        <a:t>Р</a:t>
                      </a:r>
                      <a:r>
                        <a:rPr kumimoji="0" lang="en-US" sz="1200" b="0" i="0" u="none" strike="noStrike" cap="none" normalizeH="0" baseline="0" dirty="0">
                          <a:ln>
                            <a:noFill/>
                          </a:ln>
                          <a:solidFill>
                            <a:schemeClr val="tx1"/>
                          </a:solidFill>
                          <a:effectLst/>
                          <a:latin typeface="Calibri" charset="0"/>
                          <a:ea typeface="ＭＳ Ｐゴシック" charset="-128"/>
                          <a:cs typeface="ＭＳ Ｐゴシック" charset="-128"/>
                        </a:rPr>
                        <a:t> (VVER)</a:t>
                      </a:r>
                      <a:endParaRPr kumimoji="0" lang="en-US" sz="1200" b="0" i="0" u="none" strike="noStrike" cap="none" normalizeH="0" baseline="0" dirty="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282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300</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[303]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57(</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44</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[48]</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38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57</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[63]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101(</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62</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[55]</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BWR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B</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oiling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 (light water cooled and moderated)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78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65</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[61]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4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4</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31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50</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[52]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10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9</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[6]</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PHWR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rgbClr val="000000"/>
                          </a:solidFill>
                          <a:effectLst/>
                          <a:latin typeface="Times New Roman" charset="0"/>
                          <a:ea typeface="Times New Roman" charset="0"/>
                          <a:cs typeface="Times New Roman" charset="0"/>
                        </a:rPr>
                        <a:t>P</a:t>
                      </a: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ressurized </a:t>
                      </a:r>
                      <a:r>
                        <a:rPr kumimoji="0" lang="en-US" sz="1200" b="1" i="0" u="none" strike="noStrike" cap="none" normalizeH="0" baseline="0">
                          <a:ln>
                            <a:noFill/>
                          </a:ln>
                          <a:solidFill>
                            <a:srgbClr val="000000"/>
                          </a:solidFill>
                          <a:effectLst/>
                          <a:latin typeface="Times New Roman" charset="0"/>
                          <a:ea typeface="Times New Roman" charset="0"/>
                          <a:cs typeface="Times New Roman" charset="0"/>
                        </a:rPr>
                        <a:t>H</a:t>
                      </a: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eavy </a:t>
                      </a:r>
                      <a:r>
                        <a:rPr kumimoji="0" lang="en-US" sz="1200" b="1" i="0" u="none" strike="noStrike" cap="none" normalizeH="0" baseline="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ater moderated and cooled </a:t>
                      </a:r>
                      <a:r>
                        <a:rPr kumimoji="0" lang="en-US" sz="1200" b="1" i="0" u="none" strike="noStrike" cap="none" normalizeH="0" baseline="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eactor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49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48</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[47]</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4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4</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9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9</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2</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[4]</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61242">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GCR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G</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as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C</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ooled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 (graphite moderated)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14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14</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35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38</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[41]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LWGR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L</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ight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cooled,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G</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raphite moderated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a:t>
                      </a:r>
                      <a:r>
                        <a:rPr kumimoji="0" lang="sr-Cyrl-CS" sz="1200" b="0" i="0" u="none" strike="noStrike" cap="none" normalizeH="0" baseline="0" dirty="0">
                          <a:ln>
                            <a:noFill/>
                          </a:ln>
                          <a:solidFill>
                            <a:srgbClr val="000000"/>
                          </a:solidFill>
                          <a:effectLst/>
                          <a:latin typeface="Times New Roman" charset="0"/>
                          <a:ea typeface="Times New Roman" charset="0"/>
                          <a:cs typeface="Times New Roman" charset="0"/>
                        </a:rPr>
                        <a:t> (РБМК)</a:t>
                      </a:r>
                      <a:endParaRPr kumimoji="0" lang="en-US" sz="1200" b="0" i="0" u="none" strike="noStrike" cap="none" normalizeH="0" baseline="0" dirty="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15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13</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0</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9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11</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HTGR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H</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igh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T</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emperature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G</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as-cooled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 (graphite moderated)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4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4</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[4]</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0</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41496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HWGCR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H</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eavy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moderated,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G</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as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C</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ooled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3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3</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 [3]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42670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HWLWR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H</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eavy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moderated, boiling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L</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ight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cooled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2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2</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361242">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rgbClr val="000000"/>
                          </a:solidFill>
                          <a:effectLst/>
                          <a:latin typeface="Times New Roman" charset="0"/>
                          <a:ea typeface="Times New Roman" charset="0"/>
                          <a:cs typeface="Times New Roman" charset="0"/>
                        </a:rPr>
                        <a:t>SGHWR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S</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team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G</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enerating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H</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eavy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W</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ater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[1]</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361242">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FBR</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F</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ast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B</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reeder </a:t>
                      </a: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R</a:t>
                      </a: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eactor (sodium cooled)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3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3</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 [3]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1 </a:t>
                      </a:r>
                      <a:r>
                        <a:rPr kumimoji="0" lang="en-US" sz="1400" b="0" i="0" u="none" strike="noStrike" cap="none" normalizeH="0" baseline="0" dirty="0">
                          <a:ln>
                            <a:noFill/>
                          </a:ln>
                          <a:solidFill>
                            <a:srgbClr val="00B050"/>
                          </a:solidFill>
                          <a:effectLst/>
                          <a:latin typeface="Times New Roman" charset="0"/>
                          <a:ea typeface="Times New Roman" charset="0"/>
                          <a:cs typeface="Times New Roman" charset="0"/>
                        </a:rPr>
                        <a:t>(1</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[3]</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8 (8)</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 [8]</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2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5</a:t>
                      </a: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 </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[5]</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361242">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charset="0"/>
                          <a:ea typeface="Times New Roman" charset="0"/>
                          <a:cs typeface="Times New Roman" charset="0"/>
                        </a:rPr>
                        <a:t>X</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Times New Roman" charset="0"/>
                          <a:ea typeface="Times New Roman" charset="0"/>
                          <a:cs typeface="Times New Roman" charset="0"/>
                        </a:rPr>
                        <a:t>Other</a:t>
                      </a:r>
                      <a:endParaRPr kumimoji="0" lang="en-US" sz="1200" b="0" i="0" u="none" strike="noStrike" cap="none" normalizeH="0" baseline="0" dirty="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Times New Roman" charset="0"/>
                          <a:ea typeface="Times New Roman" charset="0"/>
                          <a:cs typeface="Times New Roman" charset="0"/>
                        </a:rPr>
                        <a:t>2 (2)</a:t>
                      </a:r>
                      <a:r>
                        <a:rPr kumimoji="0" lang="en-US" sz="1400" b="0" i="0" u="none" strike="noStrike" cap="none" normalizeH="0" baseline="0" dirty="0">
                          <a:ln>
                            <a:noFill/>
                          </a:ln>
                          <a:solidFill>
                            <a:srgbClr val="FF0000"/>
                          </a:solidFill>
                          <a:effectLst/>
                          <a:latin typeface="Times New Roman" charset="0"/>
                          <a:ea typeface="Times New Roman" charset="0"/>
                          <a:cs typeface="Times New Roman" charset="0"/>
                        </a:rPr>
                        <a:t> [2]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rgbClr val="0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11"/>
                  </a:ext>
                </a:extLst>
              </a:tr>
              <a:tr h="361242">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800000"/>
                          </a:solidFill>
                          <a:effectLst/>
                          <a:latin typeface="Times New Roman" charset="0"/>
                          <a:ea typeface="Times New Roman" charset="0"/>
                          <a:cs typeface="Times New Roman" charset="0"/>
                        </a:rPr>
                        <a:t>TOTAL</a:t>
                      </a:r>
                      <a:endParaRPr kumimoji="0" lang="en-US" sz="1400" b="0" i="0" u="none" strike="noStrike" cap="none" normalizeH="0" baseline="0" dirty="0">
                        <a:ln>
                          <a:noFill/>
                        </a:ln>
                        <a:solidFill>
                          <a:srgbClr val="8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800000"/>
                        </a:solidFill>
                        <a:effectLst/>
                        <a:latin typeface="Times New Roman" charset="0"/>
                        <a:ea typeface="Times New Roman"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441 (</a:t>
                      </a:r>
                      <a:r>
                        <a:rPr kumimoji="0" lang="en-US" sz="1400" b="1" i="0" u="none" strike="noStrike" cap="none" normalizeH="0" baseline="0" dirty="0">
                          <a:ln>
                            <a:noFill/>
                          </a:ln>
                          <a:solidFill>
                            <a:srgbClr val="00B050"/>
                          </a:solidFill>
                          <a:effectLst/>
                          <a:latin typeface="Times New Roman" charset="0"/>
                          <a:ea typeface="Times New Roman" charset="0"/>
                          <a:cs typeface="Times New Roman" charset="0"/>
                        </a:rPr>
                        <a:t>443</a:t>
                      </a: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 </a:t>
                      </a:r>
                      <a:r>
                        <a:rPr kumimoji="0" lang="en-US" sz="1400" b="1" i="0" u="none" strike="noStrike" cap="none" normalizeH="0" baseline="0" dirty="0">
                          <a:ln>
                            <a:noFill/>
                          </a:ln>
                          <a:solidFill>
                            <a:srgbClr val="FF0000"/>
                          </a:solidFill>
                          <a:effectLst/>
                          <a:latin typeface="Times New Roman" charset="0"/>
                          <a:ea typeface="Times New Roman" charset="0"/>
                          <a:cs typeface="Times New Roman" charset="0"/>
                        </a:rPr>
                        <a:t>[437]</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67(</a:t>
                      </a:r>
                      <a:r>
                        <a:rPr kumimoji="0" lang="en-US" sz="1400" b="1" i="0" u="none" strike="noStrike" cap="none" normalizeH="0" baseline="0" dirty="0">
                          <a:ln>
                            <a:noFill/>
                          </a:ln>
                          <a:solidFill>
                            <a:srgbClr val="00B050"/>
                          </a:solidFill>
                          <a:effectLst/>
                          <a:latin typeface="Times New Roman" charset="0"/>
                          <a:ea typeface="Times New Roman" charset="0"/>
                          <a:cs typeface="Times New Roman" charset="0"/>
                        </a:rPr>
                        <a:t>54</a:t>
                      </a: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 </a:t>
                      </a:r>
                      <a:r>
                        <a:rPr kumimoji="0" lang="en-US" sz="1400" b="1" i="0" u="none" strike="noStrike" cap="none" normalizeH="0" baseline="0" dirty="0">
                          <a:ln>
                            <a:noFill/>
                          </a:ln>
                          <a:solidFill>
                            <a:srgbClr val="FF0000"/>
                          </a:solidFill>
                          <a:effectLst/>
                          <a:latin typeface="Times New Roman" charset="0"/>
                          <a:ea typeface="Times New Roman" charset="0"/>
                          <a:cs typeface="Times New Roman" charset="0"/>
                        </a:rPr>
                        <a:t>[56]</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143(</a:t>
                      </a:r>
                      <a:r>
                        <a:rPr kumimoji="0" lang="en-US" sz="1400" b="1" i="0" u="none" strike="noStrike" cap="none" normalizeH="0" baseline="0" dirty="0">
                          <a:ln>
                            <a:noFill/>
                          </a:ln>
                          <a:solidFill>
                            <a:srgbClr val="00B050"/>
                          </a:solidFill>
                          <a:effectLst/>
                          <a:latin typeface="Times New Roman" charset="0"/>
                          <a:ea typeface="Times New Roman" charset="0"/>
                          <a:cs typeface="Times New Roman" charset="0"/>
                        </a:rPr>
                        <a:t>186</a:t>
                      </a: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a:t>
                      </a:r>
                      <a:r>
                        <a:rPr kumimoji="0" lang="en-US" sz="1400" b="1" i="0" u="none" strike="noStrike" cap="none" normalizeH="0" baseline="0" dirty="0">
                          <a:ln>
                            <a:noFill/>
                          </a:ln>
                          <a:solidFill>
                            <a:srgbClr val="FF0000"/>
                          </a:solidFill>
                          <a:effectLst/>
                          <a:latin typeface="Times New Roman" charset="0"/>
                          <a:ea typeface="Times New Roman" charset="0"/>
                          <a:cs typeface="Times New Roman" charset="0"/>
                        </a:rPr>
                        <a:t>[199]</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114(</a:t>
                      </a:r>
                      <a:r>
                        <a:rPr kumimoji="0" lang="en-US" sz="1400" b="1" i="0" u="none" strike="noStrike" cap="none" normalizeH="0" baseline="0" dirty="0">
                          <a:ln>
                            <a:noFill/>
                          </a:ln>
                          <a:solidFill>
                            <a:srgbClr val="00B050"/>
                          </a:solidFill>
                          <a:effectLst/>
                          <a:latin typeface="Times New Roman" charset="0"/>
                          <a:ea typeface="Times New Roman" charset="0"/>
                          <a:cs typeface="Times New Roman" charset="0"/>
                        </a:rPr>
                        <a:t>78</a:t>
                      </a:r>
                      <a:r>
                        <a:rPr kumimoji="0" lang="en-US" sz="1400" b="1" i="0" u="none" strike="noStrike" cap="none" normalizeH="0" baseline="0" dirty="0">
                          <a:ln>
                            <a:noFill/>
                          </a:ln>
                          <a:solidFill>
                            <a:schemeClr val="tx1"/>
                          </a:solidFill>
                          <a:effectLst/>
                          <a:latin typeface="Times New Roman" charset="0"/>
                          <a:ea typeface="Times New Roman" charset="0"/>
                          <a:cs typeface="Times New Roman" charset="0"/>
                        </a:rPr>
                        <a:t>) </a:t>
                      </a:r>
                      <a:r>
                        <a:rPr kumimoji="0" lang="en-US" sz="1400" b="1" i="0" u="none" strike="noStrike" cap="none" normalizeH="0" baseline="0" dirty="0">
                          <a:ln>
                            <a:noFill/>
                          </a:ln>
                          <a:solidFill>
                            <a:srgbClr val="FF0000"/>
                          </a:solidFill>
                          <a:effectLst/>
                          <a:latin typeface="Times New Roman" charset="0"/>
                          <a:ea typeface="Times New Roman" charset="0"/>
                          <a:cs typeface="Times New Roman" charset="0"/>
                        </a:rPr>
                        <a:t>[70]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bl>
          </a:graphicData>
        </a:graphic>
      </p:graphicFrame>
      <p:sp>
        <p:nvSpPr>
          <p:cNvPr id="2" name="Frame 1">
            <a:extLst>
              <a:ext uri="{FF2B5EF4-FFF2-40B4-BE49-F238E27FC236}">
                <a16:creationId xmlns:a16="http://schemas.microsoft.com/office/drawing/2014/main" id="{68E0C566-7CBC-2747-9C8E-D069F7CDECAF}"/>
              </a:ext>
            </a:extLst>
          </p:cNvPr>
          <p:cNvSpPr/>
          <p:nvPr/>
        </p:nvSpPr>
        <p:spPr bwMode="auto">
          <a:xfrm>
            <a:off x="0" y="4876800"/>
            <a:ext cx="9067800" cy="533400"/>
          </a:xfrm>
          <a:prstGeom prst="frame">
            <a:avLst/>
          </a:prstGeom>
          <a:solidFill>
            <a:schemeClr val="bg1"/>
          </a:solid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charset="0"/>
            </a:endParaRPr>
          </a:p>
        </p:txBody>
      </p:sp>
    </p:spTree>
    <p:extLst>
      <p:ext uri="{BB962C8B-B14F-4D97-AF65-F5344CB8AC3E}">
        <p14:creationId xmlns:p14="http://schemas.microsoft.com/office/powerpoint/2010/main" val="1461250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319F5-CBB0-504B-BD9F-526171234ABC}"/>
              </a:ext>
            </a:extLst>
          </p:cNvPr>
          <p:cNvSpPr>
            <a:spLocks noGrp="1"/>
          </p:cNvSpPr>
          <p:nvPr>
            <p:ph type="title"/>
          </p:nvPr>
        </p:nvSpPr>
        <p:spPr>
          <a:xfrm>
            <a:off x="463627" y="5411787"/>
            <a:ext cx="8229600" cy="762000"/>
          </a:xfrm>
        </p:spPr>
        <p:txBody>
          <a:bodyPr/>
          <a:lstStyle/>
          <a:p>
            <a:r>
              <a:rPr lang="en-US" sz="1200" dirty="0"/>
              <a:t>https://</a:t>
            </a:r>
            <a:r>
              <a:rPr lang="en-US" sz="1200" dirty="0" err="1"/>
              <a:t>www.statista.com</a:t>
            </a:r>
            <a:r>
              <a:rPr lang="en-US" sz="1200" dirty="0"/>
              <a:t>/chart/26439/number-of-nuclear-reactors-currently-in-construction-or-in-preliminary-construction-stages/</a:t>
            </a:r>
          </a:p>
        </p:txBody>
      </p:sp>
      <p:sp>
        <p:nvSpPr>
          <p:cNvPr id="3" name="Content Placeholder 2">
            <a:extLst>
              <a:ext uri="{FF2B5EF4-FFF2-40B4-BE49-F238E27FC236}">
                <a16:creationId xmlns:a16="http://schemas.microsoft.com/office/drawing/2014/main" id="{5DD674D8-C027-2E45-83EB-6C96952BF7E0}"/>
              </a:ext>
            </a:extLst>
          </p:cNvPr>
          <p:cNvSpPr>
            <a:spLocks noGrp="1"/>
          </p:cNvSpPr>
          <p:nvPr>
            <p:ph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D5B4BCA1-ED90-C340-ACA8-B31F30A006E0}"/>
              </a:ext>
            </a:extLst>
          </p:cNvPr>
          <p:cNvSpPr>
            <a:spLocks noGrp="1"/>
          </p:cNvSpPr>
          <p:nvPr>
            <p:ph type="sldNum" sz="quarter" idx="10"/>
          </p:nvPr>
        </p:nvSpPr>
        <p:spPr/>
        <p:txBody>
          <a:bodyPr/>
          <a:lstStyle/>
          <a:p>
            <a:pPr>
              <a:defRPr/>
            </a:pPr>
            <a:fld id="{0D20D9F9-3F01-D245-94C0-7B7EF992B886}" type="slidenum">
              <a:rPr lang="en-US" smtClean="0"/>
              <a:pPr>
                <a:defRPr/>
              </a:pPr>
              <a:t>9</a:t>
            </a:fld>
            <a:endParaRPr lang="en-US" dirty="0"/>
          </a:p>
        </p:txBody>
      </p:sp>
      <p:pic>
        <p:nvPicPr>
          <p:cNvPr id="128002" name="Picture 2" descr="Infographic: Asia's Going Nuclear | Statista">
            <a:hlinkClick r:id="rId2" tooltip="Infographic: Asia's Going Nuclear | Statista"/>
            <a:extLst>
              <a:ext uri="{FF2B5EF4-FFF2-40B4-BE49-F238E27FC236}">
                <a16:creationId xmlns:a16="http://schemas.microsoft.com/office/drawing/2014/main" id="{DEF5B7D8-C6B7-894A-8B96-267E865D3F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0"/>
            <a:ext cx="5537200" cy="553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219495"/>
      </p:ext>
    </p:extLst>
  </p:cSld>
  <p:clrMapOvr>
    <a:masterClrMapping/>
  </p:clrMapOvr>
</p:sld>
</file>

<file path=ppt/theme/theme1.xml><?xml version="1.0" encoding="utf-8"?>
<a:theme xmlns:a="http://schemas.openxmlformats.org/drawingml/2006/main" name="1_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imes"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37179</TotalTime>
  <Words>3658</Words>
  <Application>Microsoft Macintosh PowerPoint</Application>
  <PresentationFormat>On-screen Show (4:3)</PresentationFormat>
  <Paragraphs>374</Paragraphs>
  <Slides>31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ＭＳ Ｐゴシック</vt:lpstr>
      <vt:lpstr>Arial</vt:lpstr>
      <vt:lpstr>Calibri</vt:lpstr>
      <vt:lpstr>Times</vt:lpstr>
      <vt:lpstr>Times New Roman</vt:lpstr>
      <vt:lpstr>1_Microsoft Office 98</vt:lpstr>
      <vt:lpstr>СТАЊЕ НУКЛЕАРНЕ ЕНЕРГЕТИКЕ У СВЕТУ И ПРАВЦИ У РАЗВОЈУ САВРЕМЕНИХ НУКЛЕАРНИХ ТЕХНОЛОГИЈА</vt:lpstr>
      <vt:lpstr>Енергетски проблеми у XXI веку</vt:lpstr>
      <vt:lpstr>Зашто улагати у нуклеарну енегетику?</vt:lpstr>
      <vt:lpstr>Шта може да успори улагања у нуклеарну енергетику?</vt:lpstr>
      <vt:lpstr>Потрошња нуклеарног горива</vt:lpstr>
      <vt:lpstr>Висок степен искоришћења</vt:lpstr>
      <vt:lpstr>Комерцијални реактори у свету  31. децембар 2021.</vt:lpstr>
      <vt:lpstr>Комерцијални реактори у свету 2015 (2019) [2021]</vt:lpstr>
      <vt:lpstr>https://www.statista.com/chart/26439/number-of-nuclear-reactors-currently-in-construction-or-in-preliminary-construction-stages/</vt:lpstr>
      <vt:lpstr>https://www.statista.com/chart/22405/nuclear-powers-share-of-total-electricity-generation/</vt:lpstr>
      <vt:lpstr>Енергетске кризе и хаварије</vt:lpstr>
      <vt:lpstr>Ефекат акцидената на нуклеарним електранама Ref: Nuclear Power in a Clean Energy System, International Energy Agency, May 2019. </vt:lpstr>
      <vt:lpstr>Енергетска криза – 1970 https://www.history.com/topics/1970s/energy-crisis</vt:lpstr>
      <vt:lpstr>Energy Crisis – 1970s - France</vt:lpstr>
      <vt:lpstr>Electricity Mix in Germany in 2020 https://www.dw.com/en/photovoltaic-solar-panel-energy-can-germany-regain-its-solar-power-crown/a-62704103</vt:lpstr>
      <vt:lpstr>Немачке грешке</vt:lpstr>
      <vt:lpstr>Идеална енергетска олуја – Лето 2022.</vt:lpstr>
      <vt:lpstr>Swiss Reversal: “We Cannot Do Without Nuclear Power Plants”</vt:lpstr>
      <vt:lpstr>Baseload Electricity Price in Euros(Dollars)/MWh August 2022 https://cms.zerohedge.com/s3/files/inline-images/image%20-%202022-08-26T122946.468.png?itok=IAzutLss</vt:lpstr>
      <vt:lpstr>Енергетска криза - крај благостања?</vt:lpstr>
      <vt:lpstr>Нуклеарна енергетика у САД (2016 – 2020)</vt:lpstr>
      <vt:lpstr>Реактор мале снаге NuScale у САД  (20 године је трајао развој)</vt:lpstr>
      <vt:lpstr>Министарство за енергетику САД 2020</vt:lpstr>
      <vt:lpstr>Министарство за енегетику (DOE) финасира нове пројекте (Окт 2020)</vt:lpstr>
      <vt:lpstr>TerraPower – Natrium Reactor https://natriumpower.com/</vt:lpstr>
      <vt:lpstr>X-Energy: Xe-100  https://x-energy.com/</vt:lpstr>
      <vt:lpstr>(2) Risk Reduction for Future Demonstration awards (10-14 yrs)</vt:lpstr>
      <vt:lpstr>Dr. Kathryn Huff, </vt:lpstr>
      <vt:lpstr>Руска пловећа нуклеарна платформа ”Академик Ломоносов”</vt:lpstr>
      <vt:lpstr>Препоруке МААЕ</vt:lpstr>
      <vt:lpstr>Закључци</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NE162 Lecture 2</dc:title>
  <dc:creator>Jonathan Dreyer</dc:creator>
  <cp:lastModifiedBy>Jasmina Vujic</cp:lastModifiedBy>
  <cp:revision>403</cp:revision>
  <cp:lastPrinted>2019-11-24T06:59:50Z</cp:lastPrinted>
  <dcterms:created xsi:type="dcterms:W3CDTF">2014-01-21T21:48:10Z</dcterms:created>
  <dcterms:modified xsi:type="dcterms:W3CDTF">2022-11-22T02:52:56Z</dcterms:modified>
</cp:coreProperties>
</file>