
<file path=[Content_Types].xml><?xml version="1.0" encoding="utf-8"?>
<Types xmlns="http://schemas.openxmlformats.org/package/2006/content-types">
  <Default Extension="emf" ContentType="image/x-emf"/>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3.xml" ContentType="application/vnd.openxmlformats-officedocument.presentationml.tags+xml"/>
  <Override PartName="/ppt/notesSlides/notesSlide5.xml" ContentType="application/vnd.openxmlformats-officedocument.presentationml.notesSlide+xml"/>
  <Override PartName="/ppt/tags/tag4.xml" ContentType="application/vnd.openxmlformats-officedocument.presentationml.tags+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6" r:id="rId2"/>
    <p:sldId id="3421" r:id="rId3"/>
    <p:sldId id="3422" r:id="rId4"/>
    <p:sldId id="3427" r:id="rId5"/>
    <p:sldId id="3423" r:id="rId6"/>
    <p:sldId id="3424" r:id="rId7"/>
    <p:sldId id="3425" r:id="rId8"/>
    <p:sldId id="3426" r:id="rId9"/>
    <p:sldId id="3415" r:id="rId10"/>
    <p:sldId id="3418" r:id="rId11"/>
    <p:sldId id="3419" r:id="rId12"/>
    <p:sldId id="895" r:id="rId13"/>
    <p:sldId id="579" r:id="rId14"/>
    <p:sldId id="3413" r:id="rId15"/>
    <p:sldId id="296" r:id="rId16"/>
    <p:sldId id="3420" r:id="rId17"/>
    <p:sldId id="3428" r:id="rId18"/>
    <p:sldId id="3429"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F687C3D3-7348-49A9-B64C-05F033F3D894}">
          <p14:sldIdLst>
            <p14:sldId id="256"/>
            <p14:sldId id="3421"/>
            <p14:sldId id="3422"/>
            <p14:sldId id="3427"/>
            <p14:sldId id="3423"/>
            <p14:sldId id="3424"/>
            <p14:sldId id="3425"/>
            <p14:sldId id="3426"/>
            <p14:sldId id="3415"/>
            <p14:sldId id="3418"/>
            <p14:sldId id="3419"/>
            <p14:sldId id="895"/>
            <p14:sldId id="579"/>
            <p14:sldId id="3413"/>
            <p14:sldId id="296"/>
            <p14:sldId id="3420"/>
            <p14:sldId id="3428"/>
            <p14:sldId id="3429"/>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1" d="100"/>
          <a:sy n="61" d="100"/>
        </p:scale>
        <p:origin x="884"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CB7EF16-F8DF-4753-8933-7AA4AF1CB7BC}" type="doc">
      <dgm:prSet loTypeId="urn:microsoft.com/office/officeart/2005/8/layout/chevron2" loCatId="list" qsTypeId="urn:microsoft.com/office/officeart/2005/8/quickstyle/simple5" qsCatId="simple" csTypeId="urn:microsoft.com/office/officeart/2005/8/colors/colorful4" csCatId="colorful" phldr="1"/>
      <dgm:spPr/>
      <dgm:t>
        <a:bodyPr/>
        <a:lstStyle/>
        <a:p>
          <a:endParaRPr lang="en-GB"/>
        </a:p>
      </dgm:t>
    </dgm:pt>
    <dgm:pt modelId="{DE57C411-CD72-450E-8744-C6E84F011466}">
      <dgm:prSet phldrT="[Text]" custT="1"/>
      <dgm:spPr/>
      <dgm:t>
        <a:bodyPr/>
        <a:lstStyle/>
        <a:p>
          <a:pPr>
            <a:buFont typeface="Arial" panose="020B0604020202020204" pitchFamily="34" charset="0"/>
            <a:buChar char="•"/>
          </a:pPr>
          <a:r>
            <a:rPr lang="ru-RU" sz="1800" b="0" dirty="0"/>
            <a:t>Нуклеарне електране великих снага су валидна опција за снабдевање енергијом</a:t>
          </a:r>
          <a:endParaRPr lang="en-GB" sz="1800" b="0" dirty="0"/>
        </a:p>
      </dgm:t>
    </dgm:pt>
    <dgm:pt modelId="{493B69C3-0008-461E-BB95-F276071DF9F9}" type="parTrans" cxnId="{F8504A60-C4BF-4E7D-88F5-92A5E4DA7AE0}">
      <dgm:prSet/>
      <dgm:spPr/>
      <dgm:t>
        <a:bodyPr/>
        <a:lstStyle/>
        <a:p>
          <a:endParaRPr lang="en-GB"/>
        </a:p>
      </dgm:t>
    </dgm:pt>
    <dgm:pt modelId="{3836F61C-0901-40D3-B39D-B7D31D676FE5}" type="sibTrans" cxnId="{F8504A60-C4BF-4E7D-88F5-92A5E4DA7AE0}">
      <dgm:prSet/>
      <dgm:spPr/>
      <dgm:t>
        <a:bodyPr/>
        <a:lstStyle/>
        <a:p>
          <a:endParaRPr lang="en-GB"/>
        </a:p>
      </dgm:t>
    </dgm:pt>
    <dgm:pt modelId="{25385529-D526-4017-A946-826A4830719D}">
      <dgm:prSet phldrT="[Text]" custT="1"/>
      <dgm:spPr/>
      <dgm:t>
        <a:bodyPr/>
        <a:lstStyle/>
        <a:p>
          <a:r>
            <a:rPr lang="ru-RU" sz="1800" dirty="0"/>
            <a:t>Развој се заснива на побољшањима тормичких реактора и увођењу брзих реактора</a:t>
          </a:r>
          <a:endParaRPr lang="en-GB" sz="1800" dirty="0"/>
        </a:p>
      </dgm:t>
    </dgm:pt>
    <dgm:pt modelId="{556E5F4E-33C2-41AB-B518-370A4BECE750}" type="parTrans" cxnId="{A3FFA584-42F9-43BD-977B-F36BFCF5968F}">
      <dgm:prSet/>
      <dgm:spPr/>
      <dgm:t>
        <a:bodyPr/>
        <a:lstStyle/>
        <a:p>
          <a:endParaRPr lang="en-GB"/>
        </a:p>
      </dgm:t>
    </dgm:pt>
    <dgm:pt modelId="{0335FC66-B5C3-4F4C-99A1-D38BC4B6863C}" type="sibTrans" cxnId="{A3FFA584-42F9-43BD-977B-F36BFCF5968F}">
      <dgm:prSet/>
      <dgm:spPr/>
      <dgm:t>
        <a:bodyPr/>
        <a:lstStyle/>
        <a:p>
          <a:endParaRPr lang="en-GB"/>
        </a:p>
      </dgm:t>
    </dgm:pt>
    <dgm:pt modelId="{0E3BBF3B-2012-498D-AEBF-5B0D315C4A7E}">
      <dgm:prSet phldrT="[Text]"/>
      <dgm:spPr/>
      <dgm:t>
        <a:bodyPr/>
        <a:lstStyle/>
        <a:p>
          <a:endParaRPr lang="en-GB" dirty="0"/>
        </a:p>
      </dgm:t>
    </dgm:pt>
    <dgm:pt modelId="{982E6D0B-31DB-45B7-AC0A-43F153248931}" type="parTrans" cxnId="{350E5FC8-47B7-4F6D-99A8-5C3423843541}">
      <dgm:prSet/>
      <dgm:spPr/>
      <dgm:t>
        <a:bodyPr/>
        <a:lstStyle/>
        <a:p>
          <a:endParaRPr lang="en-GB"/>
        </a:p>
      </dgm:t>
    </dgm:pt>
    <dgm:pt modelId="{DCE3CCC3-F27D-4209-92A7-5EFE12F3D410}" type="sibTrans" cxnId="{350E5FC8-47B7-4F6D-99A8-5C3423843541}">
      <dgm:prSet/>
      <dgm:spPr/>
      <dgm:t>
        <a:bodyPr/>
        <a:lstStyle/>
        <a:p>
          <a:endParaRPr lang="en-GB"/>
        </a:p>
      </dgm:t>
    </dgm:pt>
    <dgm:pt modelId="{F22889A3-1C12-4ACD-A96D-D64502E0E3E2}">
      <dgm:prSet phldrT="[Text]" custT="1"/>
      <dgm:spPr/>
      <dgm:t>
        <a:bodyPr/>
        <a:lstStyle/>
        <a:p>
          <a:r>
            <a:rPr lang="ru-RU" sz="1800" dirty="0"/>
            <a:t>Развој </a:t>
          </a:r>
          <a:r>
            <a:rPr lang="bs-Latn-BA" sz="1800" dirty="0"/>
            <a:t>Back End </a:t>
          </a:r>
          <a:r>
            <a:rPr lang="ru-RU" sz="1800" dirty="0"/>
            <a:t>нуклеарног горивног циклуса је нужан да би се подржала експанзију Ген 3 + и Ген 4 реактора</a:t>
          </a:r>
          <a:endParaRPr lang="en-GB" sz="1800" dirty="0"/>
        </a:p>
      </dgm:t>
    </dgm:pt>
    <dgm:pt modelId="{CB50E002-87DF-4FD2-B219-2DBA786436AE}" type="parTrans" cxnId="{A368CE96-9633-4CA9-AF54-0AB8CDC92F2C}">
      <dgm:prSet/>
      <dgm:spPr/>
      <dgm:t>
        <a:bodyPr/>
        <a:lstStyle/>
        <a:p>
          <a:endParaRPr lang="en-GB"/>
        </a:p>
      </dgm:t>
    </dgm:pt>
    <dgm:pt modelId="{6F2F86B3-353D-44BE-9C8C-C2EB4527BA6D}" type="sibTrans" cxnId="{A368CE96-9633-4CA9-AF54-0AB8CDC92F2C}">
      <dgm:prSet/>
      <dgm:spPr/>
      <dgm:t>
        <a:bodyPr/>
        <a:lstStyle/>
        <a:p>
          <a:endParaRPr lang="en-GB"/>
        </a:p>
      </dgm:t>
    </dgm:pt>
    <dgm:pt modelId="{E4CD72E5-FB9F-47D4-849E-E271FB8CF6EC}">
      <dgm:prSet phldrT="[Text]"/>
      <dgm:spPr/>
      <dgm:t>
        <a:bodyPr/>
        <a:lstStyle/>
        <a:p>
          <a:endParaRPr lang="en-GB" dirty="0"/>
        </a:p>
      </dgm:t>
    </dgm:pt>
    <dgm:pt modelId="{82CCCD5E-A459-4FC9-9F61-69C80B7F5821}" type="sibTrans" cxnId="{B17BFB66-375F-4D8B-BC7D-2DB441FB9BCB}">
      <dgm:prSet/>
      <dgm:spPr/>
      <dgm:t>
        <a:bodyPr/>
        <a:lstStyle/>
        <a:p>
          <a:endParaRPr lang="en-GB"/>
        </a:p>
      </dgm:t>
    </dgm:pt>
    <dgm:pt modelId="{18A66554-9555-4876-AAB8-CC9BFC800AE5}" type="parTrans" cxnId="{B17BFB66-375F-4D8B-BC7D-2DB441FB9BCB}">
      <dgm:prSet/>
      <dgm:spPr/>
      <dgm:t>
        <a:bodyPr/>
        <a:lstStyle/>
        <a:p>
          <a:endParaRPr lang="en-GB"/>
        </a:p>
      </dgm:t>
    </dgm:pt>
    <dgm:pt modelId="{7341A8EC-7040-415C-BE3C-98AADA7510DD}">
      <dgm:prSet phldrT="[Text]"/>
      <dgm:spPr/>
      <dgm:t>
        <a:bodyPr/>
        <a:lstStyle/>
        <a:p>
          <a:endParaRPr lang="en-US" dirty="0"/>
        </a:p>
      </dgm:t>
    </dgm:pt>
    <dgm:pt modelId="{61899D71-E0FD-413F-87BB-ED9C14028B22}" type="sibTrans" cxnId="{48655EE2-4A71-4014-965F-7838E9B9353B}">
      <dgm:prSet/>
      <dgm:spPr/>
      <dgm:t>
        <a:bodyPr/>
        <a:lstStyle/>
        <a:p>
          <a:endParaRPr lang="en-GB"/>
        </a:p>
      </dgm:t>
    </dgm:pt>
    <dgm:pt modelId="{D33C93CF-96D5-4F47-BABB-41D5A0DE7D69}" type="parTrans" cxnId="{48655EE2-4A71-4014-965F-7838E9B9353B}">
      <dgm:prSet/>
      <dgm:spPr/>
      <dgm:t>
        <a:bodyPr/>
        <a:lstStyle/>
        <a:p>
          <a:endParaRPr lang="en-GB"/>
        </a:p>
      </dgm:t>
    </dgm:pt>
    <dgm:pt modelId="{09B79D0D-FD7B-4DF0-BC89-7904579CEB34}">
      <dgm:prSet custT="1"/>
      <dgm:spPr/>
      <dgm:t>
        <a:bodyPr/>
        <a:lstStyle/>
        <a:p>
          <a:pPr>
            <a:buFont typeface="Arial" panose="020B0604020202020204" pitchFamily="34" charset="0"/>
            <a:buChar char="•"/>
          </a:pPr>
          <a:r>
            <a:rPr lang="ru-RU" sz="1800" b="0" dirty="0"/>
            <a:t>Посебно у земљама са високим енергетским потребама - замена постојећих капацитета и изградње нових</a:t>
          </a:r>
          <a:endParaRPr lang="en-US" sz="1800" b="0" dirty="0"/>
        </a:p>
      </dgm:t>
    </dgm:pt>
    <dgm:pt modelId="{D2BAE290-C508-4BBE-8A1C-3D6BE780FC11}" type="parTrans" cxnId="{D4F74D11-934E-4521-B658-DA6A17008561}">
      <dgm:prSet/>
      <dgm:spPr/>
      <dgm:t>
        <a:bodyPr/>
        <a:lstStyle/>
        <a:p>
          <a:endParaRPr lang="en-US"/>
        </a:p>
      </dgm:t>
    </dgm:pt>
    <dgm:pt modelId="{378C13B4-06C3-41A9-B61F-701A6BC9B304}" type="sibTrans" cxnId="{D4F74D11-934E-4521-B658-DA6A17008561}">
      <dgm:prSet/>
      <dgm:spPr/>
      <dgm:t>
        <a:bodyPr/>
        <a:lstStyle/>
        <a:p>
          <a:endParaRPr lang="en-US"/>
        </a:p>
      </dgm:t>
    </dgm:pt>
    <dgm:pt modelId="{98766790-6F71-438F-A667-CC0847BAFB42}">
      <dgm:prSet custT="1"/>
      <dgm:spPr/>
      <dgm:t>
        <a:bodyPr/>
        <a:lstStyle/>
        <a:p>
          <a:pPr>
            <a:buFont typeface="Arial" panose="020B0604020202020204" pitchFamily="34" charset="0"/>
            <a:buChar char="•"/>
          </a:pPr>
          <a:r>
            <a:rPr lang="ru-RU" sz="1800" b="0" dirty="0"/>
            <a:t>У земљама које желе експанзију својих нуклеарних програма</a:t>
          </a:r>
          <a:endParaRPr lang="en-US" sz="1800" b="0" dirty="0"/>
        </a:p>
      </dgm:t>
    </dgm:pt>
    <dgm:pt modelId="{CCE9319E-A547-4D89-854D-6BAB7BA5004E}" type="parTrans" cxnId="{5711236F-3480-4264-9CEA-CA17CB6A4F0F}">
      <dgm:prSet/>
      <dgm:spPr/>
      <dgm:t>
        <a:bodyPr/>
        <a:lstStyle/>
        <a:p>
          <a:endParaRPr lang="en-US"/>
        </a:p>
      </dgm:t>
    </dgm:pt>
    <dgm:pt modelId="{3AA59308-B5C5-41E5-98A9-F4FCBA3AB385}" type="sibTrans" cxnId="{5711236F-3480-4264-9CEA-CA17CB6A4F0F}">
      <dgm:prSet/>
      <dgm:spPr/>
      <dgm:t>
        <a:bodyPr/>
        <a:lstStyle/>
        <a:p>
          <a:endParaRPr lang="en-US"/>
        </a:p>
      </dgm:t>
    </dgm:pt>
    <dgm:pt modelId="{01C8A923-A145-4604-BFE6-C3036FACBA22}">
      <dgm:prSet custT="1"/>
      <dgm:spPr/>
      <dgm:t>
        <a:bodyPr/>
        <a:lstStyle/>
        <a:p>
          <a:pPr>
            <a:buFont typeface="Arial" panose="020B0604020202020204" pitchFamily="34" charset="0"/>
            <a:buNone/>
          </a:pPr>
          <a:endParaRPr lang="en-US" sz="1400" b="0" dirty="0"/>
        </a:p>
      </dgm:t>
    </dgm:pt>
    <dgm:pt modelId="{5C772944-E651-4378-8248-72A50563BEA3}" type="parTrans" cxnId="{5940A104-3EE2-4F14-8878-39D89848136F}">
      <dgm:prSet/>
      <dgm:spPr/>
      <dgm:t>
        <a:bodyPr/>
        <a:lstStyle/>
        <a:p>
          <a:endParaRPr lang="en-US"/>
        </a:p>
      </dgm:t>
    </dgm:pt>
    <dgm:pt modelId="{5726D947-1B12-4664-8922-98B71693855E}" type="sibTrans" cxnId="{5940A104-3EE2-4F14-8878-39D89848136F}">
      <dgm:prSet/>
      <dgm:spPr/>
      <dgm:t>
        <a:bodyPr/>
        <a:lstStyle/>
        <a:p>
          <a:endParaRPr lang="en-US"/>
        </a:p>
      </dgm:t>
    </dgm:pt>
    <dgm:pt modelId="{4716B618-CF0B-4349-9118-6B0CD98A126F}">
      <dgm:prSet custT="1"/>
      <dgm:spPr/>
      <dgm:t>
        <a:bodyPr/>
        <a:lstStyle/>
        <a:p>
          <a:r>
            <a:rPr lang="ru-RU" sz="1800" dirty="0"/>
            <a:t>Развој је фокусиран на увећање безбедносне карактеристика електрана и постројења нукларног горивног циклуса</a:t>
          </a:r>
          <a:endParaRPr lang="en-US" sz="1800" dirty="0"/>
        </a:p>
      </dgm:t>
    </dgm:pt>
    <dgm:pt modelId="{E967D3B3-01E3-43AA-A291-8F75C8DDC7E2}" type="parTrans" cxnId="{CFD2DDA4-AACC-45C7-965C-D17C743F30BA}">
      <dgm:prSet/>
      <dgm:spPr/>
      <dgm:t>
        <a:bodyPr/>
        <a:lstStyle/>
        <a:p>
          <a:endParaRPr lang="en-US"/>
        </a:p>
      </dgm:t>
    </dgm:pt>
    <dgm:pt modelId="{3BF308D6-C5C6-4A29-8B2B-5C00F5E2CA79}" type="sibTrans" cxnId="{CFD2DDA4-AACC-45C7-965C-D17C743F30BA}">
      <dgm:prSet/>
      <dgm:spPr/>
      <dgm:t>
        <a:bodyPr/>
        <a:lstStyle/>
        <a:p>
          <a:endParaRPr lang="en-US"/>
        </a:p>
      </dgm:t>
    </dgm:pt>
    <dgm:pt modelId="{1DA755D6-0D5B-4F8E-A8C5-880B3FE357E8}">
      <dgm:prSet custT="1"/>
      <dgm:spPr/>
      <dgm:t>
        <a:bodyPr/>
        <a:lstStyle/>
        <a:p>
          <a:endParaRPr lang="en-US" sz="1400" dirty="0"/>
        </a:p>
      </dgm:t>
    </dgm:pt>
    <dgm:pt modelId="{BE0FC648-AF89-44CF-8158-229F58CAE884}" type="parTrans" cxnId="{A8F25FE0-D2B7-4DB4-83D1-AFDED1917F53}">
      <dgm:prSet/>
      <dgm:spPr/>
      <dgm:t>
        <a:bodyPr/>
        <a:lstStyle/>
        <a:p>
          <a:endParaRPr lang="en-US"/>
        </a:p>
      </dgm:t>
    </dgm:pt>
    <dgm:pt modelId="{51E8F0FA-6707-4D8B-9112-0E85571E0EAD}" type="sibTrans" cxnId="{A8F25FE0-D2B7-4DB4-83D1-AFDED1917F53}">
      <dgm:prSet/>
      <dgm:spPr/>
      <dgm:t>
        <a:bodyPr/>
        <a:lstStyle/>
        <a:p>
          <a:endParaRPr lang="en-US"/>
        </a:p>
      </dgm:t>
    </dgm:pt>
    <dgm:pt modelId="{CF7EE62A-99D5-4238-B622-5EB715EE82F8}">
      <dgm:prSet custT="1"/>
      <dgm:spPr/>
      <dgm:t>
        <a:bodyPr/>
        <a:lstStyle/>
        <a:p>
          <a:r>
            <a:rPr lang="ru-RU" sz="1800" dirty="0"/>
            <a:t>Управљае нуклеарним отпадом би се значајно побољшало увођењем енергетске комбинације термичких и брзих реактора</a:t>
          </a:r>
          <a:endParaRPr lang="en-US" sz="1800" dirty="0"/>
        </a:p>
      </dgm:t>
    </dgm:pt>
    <dgm:pt modelId="{42393AD7-4113-4FC7-81B4-C875C96E1FC2}" type="parTrans" cxnId="{A6CEF8AE-62A5-4AEF-8EF7-88722A31096F}">
      <dgm:prSet/>
      <dgm:spPr/>
      <dgm:t>
        <a:bodyPr/>
        <a:lstStyle/>
        <a:p>
          <a:endParaRPr lang="en-US"/>
        </a:p>
      </dgm:t>
    </dgm:pt>
    <dgm:pt modelId="{63210E0A-046E-4E60-AC57-EDD8E1212AFA}" type="sibTrans" cxnId="{A6CEF8AE-62A5-4AEF-8EF7-88722A31096F}">
      <dgm:prSet/>
      <dgm:spPr/>
      <dgm:t>
        <a:bodyPr/>
        <a:lstStyle/>
        <a:p>
          <a:endParaRPr lang="en-US"/>
        </a:p>
      </dgm:t>
    </dgm:pt>
    <dgm:pt modelId="{D4DFDFB0-A712-439B-9359-16F3972DC4B0}" type="pres">
      <dgm:prSet presAssocID="{ACB7EF16-F8DF-4753-8933-7AA4AF1CB7BC}" presName="linearFlow" presStyleCnt="0">
        <dgm:presLayoutVars>
          <dgm:dir/>
          <dgm:animLvl val="lvl"/>
          <dgm:resizeHandles val="exact"/>
        </dgm:presLayoutVars>
      </dgm:prSet>
      <dgm:spPr/>
    </dgm:pt>
    <dgm:pt modelId="{82E08AF3-F43A-45C4-AE71-7FB43EB5EB4B}" type="pres">
      <dgm:prSet presAssocID="{7341A8EC-7040-415C-BE3C-98AADA7510DD}" presName="composite" presStyleCnt="0"/>
      <dgm:spPr/>
    </dgm:pt>
    <dgm:pt modelId="{C0573748-297B-4863-9251-71AE6E41835B}" type="pres">
      <dgm:prSet presAssocID="{7341A8EC-7040-415C-BE3C-98AADA7510DD}" presName="parentText" presStyleLbl="alignNode1" presStyleIdx="0" presStyleCnt="3">
        <dgm:presLayoutVars>
          <dgm:chMax val="1"/>
          <dgm:bulletEnabled val="1"/>
        </dgm:presLayoutVars>
      </dgm:prSet>
      <dgm:spPr/>
    </dgm:pt>
    <dgm:pt modelId="{DEBCD03C-5CD3-4D9C-8EC2-CC0CAD81F2AB}" type="pres">
      <dgm:prSet presAssocID="{7341A8EC-7040-415C-BE3C-98AADA7510DD}" presName="descendantText" presStyleLbl="alignAcc1" presStyleIdx="0" presStyleCnt="3" custScaleY="151626">
        <dgm:presLayoutVars>
          <dgm:bulletEnabled val="1"/>
        </dgm:presLayoutVars>
      </dgm:prSet>
      <dgm:spPr/>
    </dgm:pt>
    <dgm:pt modelId="{B648F52D-C9AB-42CA-8223-0A40E6DDCC1B}" type="pres">
      <dgm:prSet presAssocID="{61899D71-E0FD-413F-87BB-ED9C14028B22}" presName="sp" presStyleCnt="0"/>
      <dgm:spPr/>
    </dgm:pt>
    <dgm:pt modelId="{8E5992FE-C8DA-4DFF-BCEA-98485EF1C17F}" type="pres">
      <dgm:prSet presAssocID="{E4CD72E5-FB9F-47D4-849E-E271FB8CF6EC}" presName="composite" presStyleCnt="0"/>
      <dgm:spPr/>
    </dgm:pt>
    <dgm:pt modelId="{2CC9BDCD-0F41-47A9-8D0A-594EA2EA5657}" type="pres">
      <dgm:prSet presAssocID="{E4CD72E5-FB9F-47D4-849E-E271FB8CF6EC}" presName="parentText" presStyleLbl="alignNode1" presStyleIdx="1" presStyleCnt="3">
        <dgm:presLayoutVars>
          <dgm:chMax val="1"/>
          <dgm:bulletEnabled val="1"/>
        </dgm:presLayoutVars>
      </dgm:prSet>
      <dgm:spPr/>
    </dgm:pt>
    <dgm:pt modelId="{7CBA9E11-58C6-44E1-9396-9BB3B266768D}" type="pres">
      <dgm:prSet presAssocID="{E4CD72E5-FB9F-47D4-849E-E271FB8CF6EC}" presName="descendantText" presStyleLbl="alignAcc1" presStyleIdx="1" presStyleCnt="3">
        <dgm:presLayoutVars>
          <dgm:bulletEnabled val="1"/>
        </dgm:presLayoutVars>
      </dgm:prSet>
      <dgm:spPr/>
    </dgm:pt>
    <dgm:pt modelId="{564F2A4A-98B9-46C0-AAFF-CFAF2958765D}" type="pres">
      <dgm:prSet presAssocID="{82CCCD5E-A459-4FC9-9F61-69C80B7F5821}" presName="sp" presStyleCnt="0"/>
      <dgm:spPr/>
    </dgm:pt>
    <dgm:pt modelId="{24BA5011-C409-4FF8-8C9B-7B76484C1E71}" type="pres">
      <dgm:prSet presAssocID="{0E3BBF3B-2012-498D-AEBF-5B0D315C4A7E}" presName="composite" presStyleCnt="0"/>
      <dgm:spPr/>
    </dgm:pt>
    <dgm:pt modelId="{66F03DC2-3E16-4DE0-A219-36416239594B}" type="pres">
      <dgm:prSet presAssocID="{0E3BBF3B-2012-498D-AEBF-5B0D315C4A7E}" presName="parentText" presStyleLbl="alignNode1" presStyleIdx="2" presStyleCnt="3">
        <dgm:presLayoutVars>
          <dgm:chMax val="1"/>
          <dgm:bulletEnabled val="1"/>
        </dgm:presLayoutVars>
      </dgm:prSet>
      <dgm:spPr/>
    </dgm:pt>
    <dgm:pt modelId="{B47EFC5F-8333-4ADC-9634-EF9FEEC672A9}" type="pres">
      <dgm:prSet presAssocID="{0E3BBF3B-2012-498D-AEBF-5B0D315C4A7E}" presName="descendantText" presStyleLbl="alignAcc1" presStyleIdx="2" presStyleCnt="3" custScaleY="136420">
        <dgm:presLayoutVars>
          <dgm:bulletEnabled val="1"/>
        </dgm:presLayoutVars>
      </dgm:prSet>
      <dgm:spPr/>
    </dgm:pt>
  </dgm:ptLst>
  <dgm:cxnLst>
    <dgm:cxn modelId="{5940A104-3EE2-4F14-8878-39D89848136F}" srcId="{7341A8EC-7040-415C-BE3C-98AADA7510DD}" destId="{01C8A923-A145-4604-BFE6-C3036FACBA22}" srcOrd="3" destOrd="0" parTransId="{5C772944-E651-4378-8248-72A50563BEA3}" sibTransId="{5726D947-1B12-4664-8922-98B71693855E}"/>
    <dgm:cxn modelId="{D4F74D11-934E-4521-B658-DA6A17008561}" srcId="{7341A8EC-7040-415C-BE3C-98AADA7510DD}" destId="{09B79D0D-FD7B-4DF0-BC89-7904579CEB34}" srcOrd="1" destOrd="0" parTransId="{D2BAE290-C508-4BBE-8A1C-3D6BE780FC11}" sibTransId="{378C13B4-06C3-41A9-B61F-701A6BC9B304}"/>
    <dgm:cxn modelId="{0A7ADC36-BA3B-46BB-A5A8-B256C290B2E1}" type="presOf" srcId="{1DA755D6-0D5B-4F8E-A8C5-880B3FE357E8}" destId="{7CBA9E11-58C6-44E1-9396-9BB3B266768D}" srcOrd="0" destOrd="2" presId="urn:microsoft.com/office/officeart/2005/8/layout/chevron2"/>
    <dgm:cxn modelId="{F8504A60-C4BF-4E7D-88F5-92A5E4DA7AE0}" srcId="{7341A8EC-7040-415C-BE3C-98AADA7510DD}" destId="{DE57C411-CD72-450E-8744-C6E84F011466}" srcOrd="0" destOrd="0" parTransId="{493B69C3-0008-461E-BB95-F276071DF9F9}" sibTransId="{3836F61C-0901-40D3-B39D-B7D31D676FE5}"/>
    <dgm:cxn modelId="{41E02365-2286-419B-AE42-3919A16A0A22}" type="presOf" srcId="{DE57C411-CD72-450E-8744-C6E84F011466}" destId="{DEBCD03C-5CD3-4D9C-8EC2-CC0CAD81F2AB}" srcOrd="0" destOrd="0" presId="urn:microsoft.com/office/officeart/2005/8/layout/chevron2"/>
    <dgm:cxn modelId="{B17BFB66-375F-4D8B-BC7D-2DB441FB9BCB}" srcId="{ACB7EF16-F8DF-4753-8933-7AA4AF1CB7BC}" destId="{E4CD72E5-FB9F-47D4-849E-E271FB8CF6EC}" srcOrd="1" destOrd="0" parTransId="{18A66554-9555-4876-AAB8-CC9BFC800AE5}" sibTransId="{82CCCD5E-A459-4FC9-9F61-69C80B7F5821}"/>
    <dgm:cxn modelId="{869F0A6A-712A-4FFF-8F2A-D4329E1CA788}" type="presOf" srcId="{01C8A923-A145-4604-BFE6-C3036FACBA22}" destId="{DEBCD03C-5CD3-4D9C-8EC2-CC0CAD81F2AB}" srcOrd="0" destOrd="3" presId="urn:microsoft.com/office/officeart/2005/8/layout/chevron2"/>
    <dgm:cxn modelId="{A98A206A-8836-4C73-B0B4-B363920C87AB}" type="presOf" srcId="{98766790-6F71-438F-A667-CC0847BAFB42}" destId="{DEBCD03C-5CD3-4D9C-8EC2-CC0CAD81F2AB}" srcOrd="0" destOrd="2" presId="urn:microsoft.com/office/officeart/2005/8/layout/chevron2"/>
    <dgm:cxn modelId="{8723136B-04C8-4BF0-B39C-E8A7EBCDB813}" type="presOf" srcId="{ACB7EF16-F8DF-4753-8933-7AA4AF1CB7BC}" destId="{D4DFDFB0-A712-439B-9359-16F3972DC4B0}" srcOrd="0" destOrd="0" presId="urn:microsoft.com/office/officeart/2005/8/layout/chevron2"/>
    <dgm:cxn modelId="{5711236F-3480-4264-9CEA-CA17CB6A4F0F}" srcId="{7341A8EC-7040-415C-BE3C-98AADA7510DD}" destId="{98766790-6F71-438F-A667-CC0847BAFB42}" srcOrd="2" destOrd="0" parTransId="{CCE9319E-A547-4D89-854D-6BAB7BA5004E}" sibTransId="{3AA59308-B5C5-41E5-98A9-F4FCBA3AB385}"/>
    <dgm:cxn modelId="{4ED9447A-82E2-4A6A-8C89-006D21F4E36E}" type="presOf" srcId="{CF7EE62A-99D5-4238-B622-5EB715EE82F8}" destId="{B47EFC5F-8333-4ADC-9634-EF9FEEC672A9}" srcOrd="0" destOrd="1" presId="urn:microsoft.com/office/officeart/2005/8/layout/chevron2"/>
    <dgm:cxn modelId="{37BD2F80-2101-44D7-A9F5-384D8158F2D1}" type="presOf" srcId="{09B79D0D-FD7B-4DF0-BC89-7904579CEB34}" destId="{DEBCD03C-5CD3-4D9C-8EC2-CC0CAD81F2AB}" srcOrd="0" destOrd="1" presId="urn:microsoft.com/office/officeart/2005/8/layout/chevron2"/>
    <dgm:cxn modelId="{A3FFA584-42F9-43BD-977B-F36BFCF5968F}" srcId="{E4CD72E5-FB9F-47D4-849E-E271FB8CF6EC}" destId="{25385529-D526-4017-A946-826A4830719D}" srcOrd="0" destOrd="0" parTransId="{556E5F4E-33C2-41AB-B518-370A4BECE750}" sibTransId="{0335FC66-B5C3-4F4C-99A1-D38BC4B6863C}"/>
    <dgm:cxn modelId="{A368CE96-9633-4CA9-AF54-0AB8CDC92F2C}" srcId="{0E3BBF3B-2012-498D-AEBF-5B0D315C4A7E}" destId="{F22889A3-1C12-4ACD-A96D-D64502E0E3E2}" srcOrd="0" destOrd="0" parTransId="{CB50E002-87DF-4FD2-B219-2DBA786436AE}" sibTransId="{6F2F86B3-353D-44BE-9C8C-C2EB4527BA6D}"/>
    <dgm:cxn modelId="{72DF6499-A4DA-433B-9D1F-4C21F3A092C3}" type="presOf" srcId="{E4CD72E5-FB9F-47D4-849E-E271FB8CF6EC}" destId="{2CC9BDCD-0F41-47A9-8D0A-594EA2EA5657}" srcOrd="0" destOrd="0" presId="urn:microsoft.com/office/officeart/2005/8/layout/chevron2"/>
    <dgm:cxn modelId="{CFD2DDA4-AACC-45C7-965C-D17C743F30BA}" srcId="{E4CD72E5-FB9F-47D4-849E-E271FB8CF6EC}" destId="{4716B618-CF0B-4349-9118-6B0CD98A126F}" srcOrd="1" destOrd="0" parTransId="{E967D3B3-01E3-43AA-A291-8F75C8DDC7E2}" sibTransId="{3BF308D6-C5C6-4A29-8B2B-5C00F5E2CA79}"/>
    <dgm:cxn modelId="{A6CEF8AE-62A5-4AEF-8EF7-88722A31096F}" srcId="{0E3BBF3B-2012-498D-AEBF-5B0D315C4A7E}" destId="{CF7EE62A-99D5-4238-B622-5EB715EE82F8}" srcOrd="1" destOrd="0" parTransId="{42393AD7-4113-4FC7-81B4-C875C96E1FC2}" sibTransId="{63210E0A-046E-4E60-AC57-EDD8E1212AFA}"/>
    <dgm:cxn modelId="{CCAC1CB9-5879-4310-9777-AD3C43A3FC32}" type="presOf" srcId="{25385529-D526-4017-A946-826A4830719D}" destId="{7CBA9E11-58C6-44E1-9396-9BB3B266768D}" srcOrd="0" destOrd="0" presId="urn:microsoft.com/office/officeart/2005/8/layout/chevron2"/>
    <dgm:cxn modelId="{350E5FC8-47B7-4F6D-99A8-5C3423843541}" srcId="{ACB7EF16-F8DF-4753-8933-7AA4AF1CB7BC}" destId="{0E3BBF3B-2012-498D-AEBF-5B0D315C4A7E}" srcOrd="2" destOrd="0" parTransId="{982E6D0B-31DB-45B7-AC0A-43F153248931}" sibTransId="{DCE3CCC3-F27D-4209-92A7-5EFE12F3D410}"/>
    <dgm:cxn modelId="{34A5C7D1-DE96-4F63-8ADC-96928BB05B36}" type="presOf" srcId="{F22889A3-1C12-4ACD-A96D-D64502E0E3E2}" destId="{B47EFC5F-8333-4ADC-9634-EF9FEEC672A9}" srcOrd="0" destOrd="0" presId="urn:microsoft.com/office/officeart/2005/8/layout/chevron2"/>
    <dgm:cxn modelId="{ACA2F6D4-348B-47DC-80D7-2DA3D45E8031}" type="presOf" srcId="{0E3BBF3B-2012-498D-AEBF-5B0D315C4A7E}" destId="{66F03DC2-3E16-4DE0-A219-36416239594B}" srcOrd="0" destOrd="0" presId="urn:microsoft.com/office/officeart/2005/8/layout/chevron2"/>
    <dgm:cxn modelId="{A8F25FE0-D2B7-4DB4-83D1-AFDED1917F53}" srcId="{E4CD72E5-FB9F-47D4-849E-E271FB8CF6EC}" destId="{1DA755D6-0D5B-4F8E-A8C5-880B3FE357E8}" srcOrd="2" destOrd="0" parTransId="{BE0FC648-AF89-44CF-8158-229F58CAE884}" sibTransId="{51E8F0FA-6707-4D8B-9112-0E85571E0EAD}"/>
    <dgm:cxn modelId="{48655EE2-4A71-4014-965F-7838E9B9353B}" srcId="{ACB7EF16-F8DF-4753-8933-7AA4AF1CB7BC}" destId="{7341A8EC-7040-415C-BE3C-98AADA7510DD}" srcOrd="0" destOrd="0" parTransId="{D33C93CF-96D5-4F47-BABB-41D5A0DE7D69}" sibTransId="{61899D71-E0FD-413F-87BB-ED9C14028B22}"/>
    <dgm:cxn modelId="{2F7D48F3-8322-47C9-8C82-5CEE9505448F}" type="presOf" srcId="{7341A8EC-7040-415C-BE3C-98AADA7510DD}" destId="{C0573748-297B-4863-9251-71AE6E41835B}" srcOrd="0" destOrd="0" presId="urn:microsoft.com/office/officeart/2005/8/layout/chevron2"/>
    <dgm:cxn modelId="{3C7C72F8-ACE1-4697-A21D-AA0BEFA43047}" type="presOf" srcId="{4716B618-CF0B-4349-9118-6B0CD98A126F}" destId="{7CBA9E11-58C6-44E1-9396-9BB3B266768D}" srcOrd="0" destOrd="1" presId="urn:microsoft.com/office/officeart/2005/8/layout/chevron2"/>
    <dgm:cxn modelId="{A6616864-0224-4EA2-A6F5-0CF433FC0B13}" type="presParOf" srcId="{D4DFDFB0-A712-439B-9359-16F3972DC4B0}" destId="{82E08AF3-F43A-45C4-AE71-7FB43EB5EB4B}" srcOrd="0" destOrd="0" presId="urn:microsoft.com/office/officeart/2005/8/layout/chevron2"/>
    <dgm:cxn modelId="{7E97675E-4003-43DA-8D02-11B67A56B227}" type="presParOf" srcId="{82E08AF3-F43A-45C4-AE71-7FB43EB5EB4B}" destId="{C0573748-297B-4863-9251-71AE6E41835B}" srcOrd="0" destOrd="0" presId="urn:microsoft.com/office/officeart/2005/8/layout/chevron2"/>
    <dgm:cxn modelId="{8C06309A-9A12-4FDF-AD60-B8D8BF441C94}" type="presParOf" srcId="{82E08AF3-F43A-45C4-AE71-7FB43EB5EB4B}" destId="{DEBCD03C-5CD3-4D9C-8EC2-CC0CAD81F2AB}" srcOrd="1" destOrd="0" presId="urn:microsoft.com/office/officeart/2005/8/layout/chevron2"/>
    <dgm:cxn modelId="{C35AF66F-1A65-48A8-9CCA-4F77B8F43C70}" type="presParOf" srcId="{D4DFDFB0-A712-439B-9359-16F3972DC4B0}" destId="{B648F52D-C9AB-42CA-8223-0A40E6DDCC1B}" srcOrd="1" destOrd="0" presId="urn:microsoft.com/office/officeart/2005/8/layout/chevron2"/>
    <dgm:cxn modelId="{9A16DFC5-20F1-415D-8853-4572BB6AB900}" type="presParOf" srcId="{D4DFDFB0-A712-439B-9359-16F3972DC4B0}" destId="{8E5992FE-C8DA-4DFF-BCEA-98485EF1C17F}" srcOrd="2" destOrd="0" presId="urn:microsoft.com/office/officeart/2005/8/layout/chevron2"/>
    <dgm:cxn modelId="{DD51B477-5F16-4E88-905B-0B591F825643}" type="presParOf" srcId="{8E5992FE-C8DA-4DFF-BCEA-98485EF1C17F}" destId="{2CC9BDCD-0F41-47A9-8D0A-594EA2EA5657}" srcOrd="0" destOrd="0" presId="urn:microsoft.com/office/officeart/2005/8/layout/chevron2"/>
    <dgm:cxn modelId="{E20E37D0-68BC-4097-8494-8B2FD0820039}" type="presParOf" srcId="{8E5992FE-C8DA-4DFF-BCEA-98485EF1C17F}" destId="{7CBA9E11-58C6-44E1-9396-9BB3B266768D}" srcOrd="1" destOrd="0" presId="urn:microsoft.com/office/officeart/2005/8/layout/chevron2"/>
    <dgm:cxn modelId="{DE5BC5E3-026E-4BE7-910B-06E0E3527B89}" type="presParOf" srcId="{D4DFDFB0-A712-439B-9359-16F3972DC4B0}" destId="{564F2A4A-98B9-46C0-AAFF-CFAF2958765D}" srcOrd="3" destOrd="0" presId="urn:microsoft.com/office/officeart/2005/8/layout/chevron2"/>
    <dgm:cxn modelId="{4D6107D2-42AB-4D8C-9AA1-47232D3D5735}" type="presParOf" srcId="{D4DFDFB0-A712-439B-9359-16F3972DC4B0}" destId="{24BA5011-C409-4FF8-8C9B-7B76484C1E71}" srcOrd="4" destOrd="0" presId="urn:microsoft.com/office/officeart/2005/8/layout/chevron2"/>
    <dgm:cxn modelId="{0EA4034E-E554-4BC5-BA0B-4BDED0A0C743}" type="presParOf" srcId="{24BA5011-C409-4FF8-8C9B-7B76484C1E71}" destId="{66F03DC2-3E16-4DE0-A219-36416239594B}" srcOrd="0" destOrd="0" presId="urn:microsoft.com/office/officeart/2005/8/layout/chevron2"/>
    <dgm:cxn modelId="{89167116-532A-4572-AFC3-EC3FBE4EDD12}" type="presParOf" srcId="{24BA5011-C409-4FF8-8C9B-7B76484C1E71}" destId="{B47EFC5F-8333-4ADC-9634-EF9FEEC672A9}"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573748-297B-4863-9251-71AE6E41835B}">
      <dsp:nvSpPr>
        <dsp:cNvPr id="0" name=""/>
        <dsp:cNvSpPr/>
      </dsp:nvSpPr>
      <dsp:spPr>
        <a:xfrm rot="5400000">
          <a:off x="-248786" y="532129"/>
          <a:ext cx="1658578" cy="1161004"/>
        </a:xfrm>
        <a:prstGeom prst="chevron">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w="6350" cap="flat" cmpd="sng" algn="ctr">
          <a:solidFill>
            <a:schemeClr val="accent4">
              <a:hueOff val="0"/>
              <a:satOff val="0"/>
              <a:lumOff val="0"/>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1422400">
            <a:lnSpc>
              <a:spcPct val="90000"/>
            </a:lnSpc>
            <a:spcBef>
              <a:spcPct val="0"/>
            </a:spcBef>
            <a:spcAft>
              <a:spcPct val="35000"/>
            </a:spcAft>
            <a:buNone/>
          </a:pPr>
          <a:endParaRPr lang="en-US" sz="3200" kern="1200" dirty="0"/>
        </a:p>
      </dsp:txBody>
      <dsp:txXfrm rot="-5400000">
        <a:off x="1" y="863844"/>
        <a:ext cx="1161004" cy="497574"/>
      </dsp:txXfrm>
    </dsp:sp>
    <dsp:sp modelId="{DEBCD03C-5CD3-4D9C-8EC2-CC0CAD81F2AB}">
      <dsp:nvSpPr>
        <dsp:cNvPr id="0" name=""/>
        <dsp:cNvSpPr/>
      </dsp:nvSpPr>
      <dsp:spPr>
        <a:xfrm rot="5400000">
          <a:off x="4263680" y="-3097616"/>
          <a:ext cx="1634643" cy="7839994"/>
        </a:xfrm>
        <a:prstGeom prst="round2SameRect">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Font typeface="Arial" panose="020B0604020202020204" pitchFamily="34" charset="0"/>
            <a:buChar char="•"/>
          </a:pPr>
          <a:r>
            <a:rPr lang="ru-RU" sz="1800" b="0" kern="1200" dirty="0"/>
            <a:t>Нуклеарне електране великих снага су валидна опција за снабдевање енергијом</a:t>
          </a:r>
          <a:endParaRPr lang="en-GB" sz="1800" b="0" kern="1200" dirty="0"/>
        </a:p>
        <a:p>
          <a:pPr marL="171450" lvl="1" indent="-171450" algn="l" defTabSz="800100">
            <a:lnSpc>
              <a:spcPct val="90000"/>
            </a:lnSpc>
            <a:spcBef>
              <a:spcPct val="0"/>
            </a:spcBef>
            <a:spcAft>
              <a:spcPct val="15000"/>
            </a:spcAft>
            <a:buFont typeface="Arial" panose="020B0604020202020204" pitchFamily="34" charset="0"/>
            <a:buChar char="•"/>
          </a:pPr>
          <a:r>
            <a:rPr lang="ru-RU" sz="1800" b="0" kern="1200" dirty="0"/>
            <a:t>Посебно у земљама са високим енергетским потребама - замена постојећих капацитета и изградње нових</a:t>
          </a:r>
          <a:endParaRPr lang="en-US" sz="1800" b="0" kern="1200" dirty="0"/>
        </a:p>
        <a:p>
          <a:pPr marL="171450" lvl="1" indent="-171450" algn="l" defTabSz="800100">
            <a:lnSpc>
              <a:spcPct val="90000"/>
            </a:lnSpc>
            <a:spcBef>
              <a:spcPct val="0"/>
            </a:spcBef>
            <a:spcAft>
              <a:spcPct val="15000"/>
            </a:spcAft>
            <a:buFont typeface="Arial" panose="020B0604020202020204" pitchFamily="34" charset="0"/>
            <a:buChar char="•"/>
          </a:pPr>
          <a:r>
            <a:rPr lang="ru-RU" sz="1800" b="0" kern="1200" dirty="0"/>
            <a:t>У земљама које желе експанзију својих нуклеарних програма</a:t>
          </a:r>
          <a:endParaRPr lang="en-US" sz="1800" b="0" kern="1200" dirty="0"/>
        </a:p>
        <a:p>
          <a:pPr marL="114300" lvl="1" indent="-114300" algn="l" defTabSz="622300">
            <a:lnSpc>
              <a:spcPct val="90000"/>
            </a:lnSpc>
            <a:spcBef>
              <a:spcPct val="0"/>
            </a:spcBef>
            <a:spcAft>
              <a:spcPct val="15000"/>
            </a:spcAft>
            <a:buFont typeface="Arial" panose="020B0604020202020204" pitchFamily="34" charset="0"/>
            <a:buNone/>
          </a:pPr>
          <a:endParaRPr lang="en-US" sz="1400" b="0" kern="1200" dirty="0"/>
        </a:p>
      </dsp:txBody>
      <dsp:txXfrm rot="-5400000">
        <a:off x="1161005" y="84856"/>
        <a:ext cx="7760197" cy="1475049"/>
      </dsp:txXfrm>
    </dsp:sp>
    <dsp:sp modelId="{2CC9BDCD-0F41-47A9-8D0A-594EA2EA5657}">
      <dsp:nvSpPr>
        <dsp:cNvPr id="0" name=""/>
        <dsp:cNvSpPr/>
      </dsp:nvSpPr>
      <dsp:spPr>
        <a:xfrm rot="5400000">
          <a:off x="-248786" y="2016938"/>
          <a:ext cx="1658578" cy="1161004"/>
        </a:xfrm>
        <a:prstGeom prst="chevron">
          <a:avLst/>
        </a:prstGeom>
        <a:gradFill rotWithShape="0">
          <a:gsLst>
            <a:gs pos="0">
              <a:schemeClr val="accent4">
                <a:hueOff val="4900445"/>
                <a:satOff val="-20388"/>
                <a:lumOff val="4804"/>
                <a:alphaOff val="0"/>
                <a:satMod val="103000"/>
                <a:lumMod val="102000"/>
                <a:tint val="94000"/>
              </a:schemeClr>
            </a:gs>
            <a:gs pos="50000">
              <a:schemeClr val="accent4">
                <a:hueOff val="4900445"/>
                <a:satOff val="-20388"/>
                <a:lumOff val="4804"/>
                <a:alphaOff val="0"/>
                <a:satMod val="110000"/>
                <a:lumMod val="100000"/>
                <a:shade val="100000"/>
              </a:schemeClr>
            </a:gs>
            <a:gs pos="100000">
              <a:schemeClr val="accent4">
                <a:hueOff val="4900445"/>
                <a:satOff val="-20388"/>
                <a:lumOff val="4804"/>
                <a:alphaOff val="0"/>
                <a:lumMod val="99000"/>
                <a:satMod val="120000"/>
                <a:shade val="78000"/>
              </a:schemeClr>
            </a:gs>
          </a:gsLst>
          <a:lin ang="5400000" scaled="0"/>
        </a:gradFill>
        <a:ln w="6350" cap="flat" cmpd="sng" algn="ctr">
          <a:solidFill>
            <a:schemeClr val="accent4">
              <a:hueOff val="4900445"/>
              <a:satOff val="-20388"/>
              <a:lumOff val="4804"/>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1422400">
            <a:lnSpc>
              <a:spcPct val="90000"/>
            </a:lnSpc>
            <a:spcBef>
              <a:spcPct val="0"/>
            </a:spcBef>
            <a:spcAft>
              <a:spcPct val="35000"/>
            </a:spcAft>
            <a:buNone/>
          </a:pPr>
          <a:endParaRPr lang="en-GB" sz="3200" kern="1200" dirty="0"/>
        </a:p>
      </dsp:txBody>
      <dsp:txXfrm rot="-5400000">
        <a:off x="1" y="2348653"/>
        <a:ext cx="1161004" cy="497574"/>
      </dsp:txXfrm>
    </dsp:sp>
    <dsp:sp modelId="{7CBA9E11-58C6-44E1-9396-9BB3B266768D}">
      <dsp:nvSpPr>
        <dsp:cNvPr id="0" name=""/>
        <dsp:cNvSpPr/>
      </dsp:nvSpPr>
      <dsp:spPr>
        <a:xfrm rot="5400000">
          <a:off x="4541963" y="-1612807"/>
          <a:ext cx="1078076" cy="7839994"/>
        </a:xfrm>
        <a:prstGeom prst="round2SameRect">
          <a:avLst/>
        </a:prstGeom>
        <a:solidFill>
          <a:schemeClr val="lt1">
            <a:alpha val="90000"/>
            <a:hueOff val="0"/>
            <a:satOff val="0"/>
            <a:lumOff val="0"/>
            <a:alphaOff val="0"/>
          </a:schemeClr>
        </a:solidFill>
        <a:ln w="6350" cap="flat" cmpd="sng" algn="ctr">
          <a:solidFill>
            <a:schemeClr val="accent4">
              <a:hueOff val="4900445"/>
              <a:satOff val="-20388"/>
              <a:lumOff val="4804"/>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ru-RU" sz="1800" kern="1200" dirty="0"/>
            <a:t>Развој се заснива на побољшањима тормичких реактора и увођењу брзих реактора</a:t>
          </a:r>
          <a:endParaRPr lang="en-GB" sz="1800" kern="1200" dirty="0"/>
        </a:p>
        <a:p>
          <a:pPr marL="171450" lvl="1" indent="-171450" algn="l" defTabSz="800100">
            <a:lnSpc>
              <a:spcPct val="90000"/>
            </a:lnSpc>
            <a:spcBef>
              <a:spcPct val="0"/>
            </a:spcBef>
            <a:spcAft>
              <a:spcPct val="15000"/>
            </a:spcAft>
            <a:buChar char="•"/>
          </a:pPr>
          <a:r>
            <a:rPr lang="ru-RU" sz="1800" kern="1200" dirty="0"/>
            <a:t>Развој је фокусиран на увећање безбедносне карактеристика електрана и постројења нукларног горивног циклуса</a:t>
          </a:r>
          <a:endParaRPr lang="en-US" sz="1800" kern="1200" dirty="0"/>
        </a:p>
        <a:p>
          <a:pPr marL="114300" lvl="1" indent="-114300" algn="l" defTabSz="622300">
            <a:lnSpc>
              <a:spcPct val="90000"/>
            </a:lnSpc>
            <a:spcBef>
              <a:spcPct val="0"/>
            </a:spcBef>
            <a:spcAft>
              <a:spcPct val="15000"/>
            </a:spcAft>
            <a:buChar char="•"/>
          </a:pPr>
          <a:endParaRPr lang="en-US" sz="1400" kern="1200" dirty="0"/>
        </a:p>
      </dsp:txBody>
      <dsp:txXfrm rot="-5400000">
        <a:off x="1161005" y="1820778"/>
        <a:ext cx="7787367" cy="972822"/>
      </dsp:txXfrm>
    </dsp:sp>
    <dsp:sp modelId="{66F03DC2-3E16-4DE0-A219-36416239594B}">
      <dsp:nvSpPr>
        <dsp:cNvPr id="0" name=""/>
        <dsp:cNvSpPr/>
      </dsp:nvSpPr>
      <dsp:spPr>
        <a:xfrm rot="5400000">
          <a:off x="-248786" y="3698065"/>
          <a:ext cx="1658578" cy="1161004"/>
        </a:xfrm>
        <a:prstGeom prst="chevron">
          <a:avLst/>
        </a:prstGeom>
        <a:gradFill rotWithShape="0">
          <a:gsLst>
            <a:gs pos="0">
              <a:schemeClr val="accent4">
                <a:hueOff val="9800891"/>
                <a:satOff val="-40777"/>
                <a:lumOff val="9608"/>
                <a:alphaOff val="0"/>
                <a:satMod val="103000"/>
                <a:lumMod val="102000"/>
                <a:tint val="94000"/>
              </a:schemeClr>
            </a:gs>
            <a:gs pos="50000">
              <a:schemeClr val="accent4">
                <a:hueOff val="9800891"/>
                <a:satOff val="-40777"/>
                <a:lumOff val="9608"/>
                <a:alphaOff val="0"/>
                <a:satMod val="110000"/>
                <a:lumMod val="100000"/>
                <a:shade val="100000"/>
              </a:schemeClr>
            </a:gs>
            <a:gs pos="100000">
              <a:schemeClr val="accent4">
                <a:hueOff val="9800891"/>
                <a:satOff val="-40777"/>
                <a:lumOff val="9608"/>
                <a:alphaOff val="0"/>
                <a:lumMod val="99000"/>
                <a:satMod val="120000"/>
                <a:shade val="78000"/>
              </a:schemeClr>
            </a:gs>
          </a:gsLst>
          <a:lin ang="5400000" scaled="0"/>
        </a:gradFill>
        <a:ln w="6350" cap="flat" cmpd="sng" algn="ctr">
          <a:solidFill>
            <a:schemeClr val="accent4">
              <a:hueOff val="9800891"/>
              <a:satOff val="-40777"/>
              <a:lumOff val="9608"/>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1422400">
            <a:lnSpc>
              <a:spcPct val="90000"/>
            </a:lnSpc>
            <a:spcBef>
              <a:spcPct val="0"/>
            </a:spcBef>
            <a:spcAft>
              <a:spcPct val="35000"/>
            </a:spcAft>
            <a:buNone/>
          </a:pPr>
          <a:endParaRPr lang="en-GB" sz="3200" kern="1200" dirty="0"/>
        </a:p>
      </dsp:txBody>
      <dsp:txXfrm rot="-5400000">
        <a:off x="1" y="4029780"/>
        <a:ext cx="1161004" cy="497574"/>
      </dsp:txXfrm>
    </dsp:sp>
    <dsp:sp modelId="{B47EFC5F-8333-4ADC-9634-EF9FEEC672A9}">
      <dsp:nvSpPr>
        <dsp:cNvPr id="0" name=""/>
        <dsp:cNvSpPr/>
      </dsp:nvSpPr>
      <dsp:spPr>
        <a:xfrm rot="5400000">
          <a:off x="4345646" y="68319"/>
          <a:ext cx="1470711" cy="7839994"/>
        </a:xfrm>
        <a:prstGeom prst="round2SameRect">
          <a:avLst/>
        </a:prstGeom>
        <a:solidFill>
          <a:schemeClr val="lt1">
            <a:alpha val="90000"/>
            <a:hueOff val="0"/>
            <a:satOff val="0"/>
            <a:lumOff val="0"/>
            <a:alphaOff val="0"/>
          </a:schemeClr>
        </a:solidFill>
        <a:ln w="6350" cap="flat" cmpd="sng" algn="ctr">
          <a:solidFill>
            <a:schemeClr val="accent4">
              <a:hueOff val="9800891"/>
              <a:satOff val="-40777"/>
              <a:lumOff val="9608"/>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ru-RU" sz="1800" kern="1200" dirty="0"/>
            <a:t>Развој </a:t>
          </a:r>
          <a:r>
            <a:rPr lang="bs-Latn-BA" sz="1800" kern="1200" dirty="0"/>
            <a:t>Back End </a:t>
          </a:r>
          <a:r>
            <a:rPr lang="ru-RU" sz="1800" kern="1200" dirty="0"/>
            <a:t>нуклеарног горивног циклуса је нужан да би се подржала експанзију Ген 3 + и Ген 4 реактора</a:t>
          </a:r>
          <a:endParaRPr lang="en-GB" sz="1800" kern="1200" dirty="0"/>
        </a:p>
        <a:p>
          <a:pPr marL="171450" lvl="1" indent="-171450" algn="l" defTabSz="800100">
            <a:lnSpc>
              <a:spcPct val="90000"/>
            </a:lnSpc>
            <a:spcBef>
              <a:spcPct val="0"/>
            </a:spcBef>
            <a:spcAft>
              <a:spcPct val="15000"/>
            </a:spcAft>
            <a:buChar char="•"/>
          </a:pPr>
          <a:r>
            <a:rPr lang="ru-RU" sz="1800" kern="1200" dirty="0"/>
            <a:t>Управљае нуклеарним отпадом би се значајно побољшало увођењем енергетске комбинације термичких и брзих реактора</a:t>
          </a:r>
          <a:endParaRPr lang="en-US" sz="1800" kern="1200" dirty="0"/>
        </a:p>
      </dsp:txBody>
      <dsp:txXfrm rot="-5400000">
        <a:off x="1161005" y="3324754"/>
        <a:ext cx="7768200" cy="1327123"/>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A871503-C74A-4ED1-95F0-B52DCF242503}" type="datetimeFigureOut">
              <a:rPr lang="en-US" smtClean="0"/>
              <a:t>11/22/2022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D2AFD0A-8E40-469E-A4AA-40F1DE2D6E68}" type="slidenum">
              <a:rPr lang="en-US" smtClean="0"/>
              <a:t>‹#›</a:t>
            </a:fld>
            <a:endParaRPr lang="en-US"/>
          </a:p>
        </p:txBody>
      </p:sp>
    </p:spTree>
    <p:extLst>
      <p:ext uri="{BB962C8B-B14F-4D97-AF65-F5344CB8AC3E}">
        <p14:creationId xmlns:p14="http://schemas.microsoft.com/office/powerpoint/2010/main" val="30144484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GB" dirty="0"/>
          </a:p>
        </p:txBody>
      </p:sp>
      <p:sp>
        <p:nvSpPr>
          <p:cNvPr id="4" name="Slide Number Placeholder 3"/>
          <p:cNvSpPr>
            <a:spLocks noGrp="1"/>
          </p:cNvSpPr>
          <p:nvPr>
            <p:ph type="sldNum" sz="quarter" idx="10"/>
          </p:nvPr>
        </p:nvSpPr>
        <p:spPr/>
        <p:txBody>
          <a:bodyPr/>
          <a:lstStyle/>
          <a:p>
            <a:fld id="{DDFABBEF-46B8-439B-B732-FBADDA46C734}" type="slidenum">
              <a:rPr lang="en-GB" smtClean="0"/>
              <a:pPr/>
              <a:t>12</a:t>
            </a:fld>
            <a:endParaRPr lang="en-GB"/>
          </a:p>
        </p:txBody>
      </p:sp>
    </p:spTree>
    <p:extLst>
      <p:ext uri="{BB962C8B-B14F-4D97-AF65-F5344CB8AC3E}">
        <p14:creationId xmlns:p14="http://schemas.microsoft.com/office/powerpoint/2010/main" val="31000725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latin typeface="+mn-lt"/>
                <a:cs typeface="+mn-cs"/>
              </a:rPr>
              <a:t>The benefits of innovations in technology could be amplified through collaboration among technology holder and technology user countries.</a:t>
            </a:r>
          </a:p>
          <a:p>
            <a:r>
              <a:rPr lang="en-GB" dirty="0">
                <a:latin typeface="+mn-lt"/>
                <a:cs typeface="+mn-cs"/>
              </a:rPr>
              <a:t> Nuclear related trade is, however, more complex </a:t>
            </a:r>
            <a:r>
              <a:rPr lang="en-GB" sz="1200" dirty="0">
                <a:solidFill>
                  <a:schemeClr val="tx1"/>
                </a:solidFill>
              </a:rPr>
              <a:t>compared to that involving conventional goods </a:t>
            </a:r>
            <a:r>
              <a:rPr lang="en-GB" dirty="0">
                <a:latin typeface="+mn-lt"/>
                <a:cs typeface="+mn-cs"/>
              </a:rPr>
              <a:t>and requires special agreements between countries which may be a bilateral agreement, multiple bilateral agreements, or a multilateral agreement.</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dirty="0">
                <a:solidFill>
                  <a:schemeClr val="tx1"/>
                </a:solidFill>
              </a:rPr>
              <a:t>Preparing and signing agreements on nuclear trade may require changing national laws and carrying out lengthy negotiations with targeted partners  -  it can take considerable time.</a:t>
            </a:r>
          </a:p>
          <a:p>
            <a:endParaRPr lang="en-GB" dirty="0">
              <a:latin typeface="+mn-lt"/>
              <a:cs typeface="+mn-cs"/>
            </a:endParaRPr>
          </a:p>
          <a:p>
            <a:endParaRPr lang="en-US" dirty="0">
              <a:latin typeface="+mn-lt"/>
              <a:cs typeface="+mn-cs"/>
            </a:endParaRP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DDFABBEF-46B8-439B-B732-FBADDA46C734}" type="slidenum">
              <a:rPr kumimoji="0" lang="en-GB"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13</a:t>
            </a:fld>
            <a:endParaRPr kumimoji="0" lang="en-GB"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6914212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750A1E1-C8D9-4447-9192-37BA973CD27A}" type="slidenum">
              <a:rPr lang="en-GB" smtClean="0"/>
              <a:t>14</a:t>
            </a:fld>
            <a:endParaRPr lang="en-GB"/>
          </a:p>
        </p:txBody>
      </p:sp>
    </p:spTree>
    <p:extLst>
      <p:ext uri="{BB962C8B-B14F-4D97-AF65-F5344CB8AC3E}">
        <p14:creationId xmlns:p14="http://schemas.microsoft.com/office/powerpoint/2010/main" val="5603368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2EA1D98-2154-444C-A156-C53856F6DB8F}" type="slidenum">
              <a:rPr lang="en-GB" smtClean="0"/>
              <a:pPr/>
              <a:t>15</a:t>
            </a:fld>
            <a:endParaRPr lang="en-GB"/>
          </a:p>
        </p:txBody>
      </p:sp>
    </p:spTree>
    <p:extLst>
      <p:ext uri="{BB962C8B-B14F-4D97-AF65-F5344CB8AC3E}">
        <p14:creationId xmlns:p14="http://schemas.microsoft.com/office/powerpoint/2010/main" val="15059668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latin typeface="+mn-lt"/>
                <a:cs typeface="+mn-cs"/>
              </a:rPr>
              <a:t>The benefits of innovations in technology could be amplified through collaboration among technology holder and technology user countries.</a:t>
            </a:r>
          </a:p>
          <a:p>
            <a:r>
              <a:rPr lang="en-GB" dirty="0">
                <a:latin typeface="+mn-lt"/>
                <a:cs typeface="+mn-cs"/>
              </a:rPr>
              <a:t> Nuclear related trade is, however, more complex </a:t>
            </a:r>
            <a:r>
              <a:rPr lang="en-GB" sz="1200" dirty="0">
                <a:solidFill>
                  <a:schemeClr val="tx1"/>
                </a:solidFill>
              </a:rPr>
              <a:t>compared to that involving conventional goods </a:t>
            </a:r>
            <a:r>
              <a:rPr lang="en-GB" dirty="0">
                <a:latin typeface="+mn-lt"/>
                <a:cs typeface="+mn-cs"/>
              </a:rPr>
              <a:t>and requires special agreements between countries which may be a bilateral agreement, multiple bilateral agreements, or a multilateral agreement.</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dirty="0">
                <a:solidFill>
                  <a:schemeClr val="tx1"/>
                </a:solidFill>
              </a:rPr>
              <a:t>Preparing and signing agreements on nuclear trade may require changing national laws and carrying out lengthy negotiations with targeted partners  -  it can take considerable time.</a:t>
            </a:r>
          </a:p>
          <a:p>
            <a:endParaRPr lang="en-GB" dirty="0">
              <a:latin typeface="+mn-lt"/>
              <a:cs typeface="+mn-cs"/>
            </a:endParaRPr>
          </a:p>
          <a:p>
            <a:endParaRPr lang="en-US" dirty="0">
              <a:latin typeface="+mn-lt"/>
              <a:cs typeface="+mn-cs"/>
            </a:endParaRP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DDFABBEF-46B8-439B-B732-FBADDA46C734}" type="slidenum">
              <a:rPr kumimoji="0" lang="en-GB"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17</a:t>
            </a:fld>
            <a:endParaRPr kumimoji="0" lang="en-GB"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1080423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latin typeface="+mn-lt"/>
                <a:cs typeface="+mn-cs"/>
              </a:rPr>
              <a:t>The benefits of innovations in technology could be amplified through collaboration among technology holder and technology user countries.</a:t>
            </a:r>
          </a:p>
          <a:p>
            <a:r>
              <a:rPr lang="en-GB" dirty="0">
                <a:latin typeface="+mn-lt"/>
                <a:cs typeface="+mn-cs"/>
              </a:rPr>
              <a:t> Nuclear related trade is, however, more complex </a:t>
            </a:r>
            <a:r>
              <a:rPr lang="en-GB" sz="1200" dirty="0">
                <a:solidFill>
                  <a:schemeClr val="tx1"/>
                </a:solidFill>
              </a:rPr>
              <a:t>compared to that involving conventional goods </a:t>
            </a:r>
            <a:r>
              <a:rPr lang="en-GB" dirty="0">
                <a:latin typeface="+mn-lt"/>
                <a:cs typeface="+mn-cs"/>
              </a:rPr>
              <a:t>and requires special agreements between countries which may be a bilateral agreement, multiple bilateral agreements, or a multilateral agreement.</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dirty="0">
                <a:solidFill>
                  <a:schemeClr val="tx1"/>
                </a:solidFill>
              </a:rPr>
              <a:t>Preparing and signing agreements on nuclear trade may require changing national laws and carrying out lengthy negotiations with targeted partners  -  it can take considerable time.</a:t>
            </a:r>
          </a:p>
          <a:p>
            <a:endParaRPr lang="en-GB" dirty="0">
              <a:latin typeface="+mn-lt"/>
              <a:cs typeface="+mn-cs"/>
            </a:endParaRPr>
          </a:p>
          <a:p>
            <a:endParaRPr lang="en-US" dirty="0">
              <a:latin typeface="+mn-lt"/>
              <a:cs typeface="+mn-cs"/>
            </a:endParaRP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DDFABBEF-46B8-439B-B732-FBADDA46C734}" type="slidenum">
              <a:rPr kumimoji="0" lang="en-GB"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18</a:t>
            </a:fld>
            <a:endParaRPr kumimoji="0" lang="en-GB"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6624443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13FE19-3CCE-2BE3-C093-340593A907B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02C82A7-649F-840E-17E3-FE79FB33245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CD29D32-66EE-F75D-0BA3-4934736227D9}"/>
              </a:ext>
            </a:extLst>
          </p:cNvPr>
          <p:cNvSpPr>
            <a:spLocks noGrp="1"/>
          </p:cNvSpPr>
          <p:nvPr>
            <p:ph type="dt" sz="half" idx="10"/>
          </p:nvPr>
        </p:nvSpPr>
        <p:spPr/>
        <p:txBody>
          <a:bodyPr/>
          <a:lstStyle/>
          <a:p>
            <a:fld id="{31ACA4A6-7710-49DD-A066-98189CD378C7}" type="datetimeFigureOut">
              <a:rPr lang="en-US" smtClean="0"/>
              <a:t>11/22/2022</a:t>
            </a:fld>
            <a:endParaRPr lang="en-US"/>
          </a:p>
        </p:txBody>
      </p:sp>
      <p:sp>
        <p:nvSpPr>
          <p:cNvPr id="5" name="Footer Placeholder 4">
            <a:extLst>
              <a:ext uri="{FF2B5EF4-FFF2-40B4-BE49-F238E27FC236}">
                <a16:creationId xmlns:a16="http://schemas.microsoft.com/office/drawing/2014/main" id="{ECB012C7-FA9D-3DC0-7362-B55DD8B87B6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2D4BCE6-6D6A-9492-4218-86ED9BECE235}"/>
              </a:ext>
            </a:extLst>
          </p:cNvPr>
          <p:cNvSpPr>
            <a:spLocks noGrp="1"/>
          </p:cNvSpPr>
          <p:nvPr>
            <p:ph type="sldNum" sz="quarter" idx="12"/>
          </p:nvPr>
        </p:nvSpPr>
        <p:spPr/>
        <p:txBody>
          <a:bodyPr/>
          <a:lstStyle/>
          <a:p>
            <a:fld id="{E7260B41-AA37-4589-AA47-F2E419CA9CF8}" type="slidenum">
              <a:rPr lang="en-US" smtClean="0"/>
              <a:t>‹#›</a:t>
            </a:fld>
            <a:endParaRPr lang="en-US"/>
          </a:p>
        </p:txBody>
      </p:sp>
    </p:spTree>
    <p:extLst>
      <p:ext uri="{BB962C8B-B14F-4D97-AF65-F5344CB8AC3E}">
        <p14:creationId xmlns:p14="http://schemas.microsoft.com/office/powerpoint/2010/main" val="18988234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EF9336-FAC4-55AC-1850-3F973FF203F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8D63AC8-BA60-EDB9-EBB2-706CEBFBB6D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330AA1A-1016-B35D-D3D1-C980A87C244D}"/>
              </a:ext>
            </a:extLst>
          </p:cNvPr>
          <p:cNvSpPr>
            <a:spLocks noGrp="1"/>
          </p:cNvSpPr>
          <p:nvPr>
            <p:ph type="dt" sz="half" idx="10"/>
          </p:nvPr>
        </p:nvSpPr>
        <p:spPr/>
        <p:txBody>
          <a:bodyPr/>
          <a:lstStyle/>
          <a:p>
            <a:fld id="{31ACA4A6-7710-49DD-A066-98189CD378C7}" type="datetimeFigureOut">
              <a:rPr lang="en-US" smtClean="0"/>
              <a:t>11/22/2022</a:t>
            </a:fld>
            <a:endParaRPr lang="en-US"/>
          </a:p>
        </p:txBody>
      </p:sp>
      <p:sp>
        <p:nvSpPr>
          <p:cNvPr id="5" name="Footer Placeholder 4">
            <a:extLst>
              <a:ext uri="{FF2B5EF4-FFF2-40B4-BE49-F238E27FC236}">
                <a16:creationId xmlns:a16="http://schemas.microsoft.com/office/drawing/2014/main" id="{FFE7445D-B21F-A571-2C65-5A5F0924938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C669A7C-9CE7-088F-0333-0B9DF090F61C}"/>
              </a:ext>
            </a:extLst>
          </p:cNvPr>
          <p:cNvSpPr>
            <a:spLocks noGrp="1"/>
          </p:cNvSpPr>
          <p:nvPr>
            <p:ph type="sldNum" sz="quarter" idx="12"/>
          </p:nvPr>
        </p:nvSpPr>
        <p:spPr/>
        <p:txBody>
          <a:bodyPr/>
          <a:lstStyle/>
          <a:p>
            <a:fld id="{E7260B41-AA37-4589-AA47-F2E419CA9CF8}" type="slidenum">
              <a:rPr lang="en-US" smtClean="0"/>
              <a:t>‹#›</a:t>
            </a:fld>
            <a:endParaRPr lang="en-US"/>
          </a:p>
        </p:txBody>
      </p:sp>
    </p:spTree>
    <p:extLst>
      <p:ext uri="{BB962C8B-B14F-4D97-AF65-F5344CB8AC3E}">
        <p14:creationId xmlns:p14="http://schemas.microsoft.com/office/powerpoint/2010/main" val="6178304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43EAE03-D8E2-977F-735D-C42DCC75F4E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D46ECB0-4E05-BA40-9EE1-95F623BE736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21B80FD-B34F-0B7F-ABF4-F9A463D02C2E}"/>
              </a:ext>
            </a:extLst>
          </p:cNvPr>
          <p:cNvSpPr>
            <a:spLocks noGrp="1"/>
          </p:cNvSpPr>
          <p:nvPr>
            <p:ph type="dt" sz="half" idx="10"/>
          </p:nvPr>
        </p:nvSpPr>
        <p:spPr/>
        <p:txBody>
          <a:bodyPr/>
          <a:lstStyle/>
          <a:p>
            <a:fld id="{31ACA4A6-7710-49DD-A066-98189CD378C7}" type="datetimeFigureOut">
              <a:rPr lang="en-US" smtClean="0"/>
              <a:t>11/22/2022</a:t>
            </a:fld>
            <a:endParaRPr lang="en-US"/>
          </a:p>
        </p:txBody>
      </p:sp>
      <p:sp>
        <p:nvSpPr>
          <p:cNvPr id="5" name="Footer Placeholder 4">
            <a:extLst>
              <a:ext uri="{FF2B5EF4-FFF2-40B4-BE49-F238E27FC236}">
                <a16:creationId xmlns:a16="http://schemas.microsoft.com/office/drawing/2014/main" id="{E2D36EAB-37B3-6D74-5A9E-9CCD9164E7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19A9842-915B-006F-85F1-13E003C3F453}"/>
              </a:ext>
            </a:extLst>
          </p:cNvPr>
          <p:cNvSpPr>
            <a:spLocks noGrp="1"/>
          </p:cNvSpPr>
          <p:nvPr>
            <p:ph type="sldNum" sz="quarter" idx="12"/>
          </p:nvPr>
        </p:nvSpPr>
        <p:spPr/>
        <p:txBody>
          <a:bodyPr/>
          <a:lstStyle/>
          <a:p>
            <a:fld id="{E7260B41-AA37-4589-AA47-F2E419CA9CF8}" type="slidenum">
              <a:rPr lang="en-US" smtClean="0"/>
              <a:t>‹#›</a:t>
            </a:fld>
            <a:endParaRPr lang="en-US"/>
          </a:p>
        </p:txBody>
      </p:sp>
    </p:spTree>
    <p:extLst>
      <p:ext uri="{BB962C8B-B14F-4D97-AF65-F5344CB8AC3E}">
        <p14:creationId xmlns:p14="http://schemas.microsoft.com/office/powerpoint/2010/main" val="7273448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898154-DDF0-B515-F6D4-BD7EC08CAF7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51F0C47-7803-2D7D-BEF5-2F3047C56D3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4985DF2-0706-3907-96A2-AE5EBC824A0E}"/>
              </a:ext>
            </a:extLst>
          </p:cNvPr>
          <p:cNvSpPr>
            <a:spLocks noGrp="1"/>
          </p:cNvSpPr>
          <p:nvPr>
            <p:ph type="dt" sz="half" idx="10"/>
          </p:nvPr>
        </p:nvSpPr>
        <p:spPr/>
        <p:txBody>
          <a:bodyPr/>
          <a:lstStyle/>
          <a:p>
            <a:fld id="{31ACA4A6-7710-49DD-A066-98189CD378C7}" type="datetimeFigureOut">
              <a:rPr lang="en-US" smtClean="0"/>
              <a:t>11/22/2022</a:t>
            </a:fld>
            <a:endParaRPr lang="en-US"/>
          </a:p>
        </p:txBody>
      </p:sp>
      <p:sp>
        <p:nvSpPr>
          <p:cNvPr id="5" name="Footer Placeholder 4">
            <a:extLst>
              <a:ext uri="{FF2B5EF4-FFF2-40B4-BE49-F238E27FC236}">
                <a16:creationId xmlns:a16="http://schemas.microsoft.com/office/drawing/2014/main" id="{6BECEBE7-230A-2411-E823-42FC10DFA81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E9994A5-1194-BE3F-0811-3C2F7B68C383}"/>
              </a:ext>
            </a:extLst>
          </p:cNvPr>
          <p:cNvSpPr>
            <a:spLocks noGrp="1"/>
          </p:cNvSpPr>
          <p:nvPr>
            <p:ph type="sldNum" sz="quarter" idx="12"/>
          </p:nvPr>
        </p:nvSpPr>
        <p:spPr/>
        <p:txBody>
          <a:bodyPr/>
          <a:lstStyle/>
          <a:p>
            <a:fld id="{E7260B41-AA37-4589-AA47-F2E419CA9CF8}" type="slidenum">
              <a:rPr lang="en-US" smtClean="0"/>
              <a:t>‹#›</a:t>
            </a:fld>
            <a:endParaRPr lang="en-US"/>
          </a:p>
        </p:txBody>
      </p:sp>
    </p:spTree>
    <p:extLst>
      <p:ext uri="{BB962C8B-B14F-4D97-AF65-F5344CB8AC3E}">
        <p14:creationId xmlns:p14="http://schemas.microsoft.com/office/powerpoint/2010/main" val="41666241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F4526B-9085-D758-7955-C90B4881CD1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D8C76DD-897B-5746-48D4-6455989911F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734318D-0EFE-1A55-6F7F-629A570AEEAC}"/>
              </a:ext>
            </a:extLst>
          </p:cNvPr>
          <p:cNvSpPr>
            <a:spLocks noGrp="1"/>
          </p:cNvSpPr>
          <p:nvPr>
            <p:ph type="dt" sz="half" idx="10"/>
          </p:nvPr>
        </p:nvSpPr>
        <p:spPr/>
        <p:txBody>
          <a:bodyPr/>
          <a:lstStyle/>
          <a:p>
            <a:fld id="{31ACA4A6-7710-49DD-A066-98189CD378C7}" type="datetimeFigureOut">
              <a:rPr lang="en-US" smtClean="0"/>
              <a:t>11/22/2022</a:t>
            </a:fld>
            <a:endParaRPr lang="en-US"/>
          </a:p>
        </p:txBody>
      </p:sp>
      <p:sp>
        <p:nvSpPr>
          <p:cNvPr id="5" name="Footer Placeholder 4">
            <a:extLst>
              <a:ext uri="{FF2B5EF4-FFF2-40B4-BE49-F238E27FC236}">
                <a16:creationId xmlns:a16="http://schemas.microsoft.com/office/drawing/2014/main" id="{89842029-72B6-DA93-D4C4-E438515E16E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5492897-9F65-B47C-784B-5B4DD45743DD}"/>
              </a:ext>
            </a:extLst>
          </p:cNvPr>
          <p:cNvSpPr>
            <a:spLocks noGrp="1"/>
          </p:cNvSpPr>
          <p:nvPr>
            <p:ph type="sldNum" sz="quarter" idx="12"/>
          </p:nvPr>
        </p:nvSpPr>
        <p:spPr/>
        <p:txBody>
          <a:bodyPr/>
          <a:lstStyle/>
          <a:p>
            <a:fld id="{E7260B41-AA37-4589-AA47-F2E419CA9CF8}" type="slidenum">
              <a:rPr lang="en-US" smtClean="0"/>
              <a:t>‹#›</a:t>
            </a:fld>
            <a:endParaRPr lang="en-US"/>
          </a:p>
        </p:txBody>
      </p:sp>
    </p:spTree>
    <p:extLst>
      <p:ext uri="{BB962C8B-B14F-4D97-AF65-F5344CB8AC3E}">
        <p14:creationId xmlns:p14="http://schemas.microsoft.com/office/powerpoint/2010/main" val="1181115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366D41-E464-2E61-B6A4-5232B391E6B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40E6850-9CDD-9A7C-1433-AE3E07145B6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C4ADAE1-E3DB-4A49-57AC-63D2106DC04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9E6AC23-3646-8EF4-E6DF-25D9AC4C5397}"/>
              </a:ext>
            </a:extLst>
          </p:cNvPr>
          <p:cNvSpPr>
            <a:spLocks noGrp="1"/>
          </p:cNvSpPr>
          <p:nvPr>
            <p:ph type="dt" sz="half" idx="10"/>
          </p:nvPr>
        </p:nvSpPr>
        <p:spPr/>
        <p:txBody>
          <a:bodyPr/>
          <a:lstStyle/>
          <a:p>
            <a:fld id="{31ACA4A6-7710-49DD-A066-98189CD378C7}" type="datetimeFigureOut">
              <a:rPr lang="en-US" smtClean="0"/>
              <a:t>11/22/2022</a:t>
            </a:fld>
            <a:endParaRPr lang="en-US"/>
          </a:p>
        </p:txBody>
      </p:sp>
      <p:sp>
        <p:nvSpPr>
          <p:cNvPr id="6" name="Footer Placeholder 5">
            <a:extLst>
              <a:ext uri="{FF2B5EF4-FFF2-40B4-BE49-F238E27FC236}">
                <a16:creationId xmlns:a16="http://schemas.microsoft.com/office/drawing/2014/main" id="{448E847D-592B-48D9-1B8B-B4EF04FACB1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E1B9E46-62FA-B46F-1ECE-CC0A58BFDC9C}"/>
              </a:ext>
            </a:extLst>
          </p:cNvPr>
          <p:cNvSpPr>
            <a:spLocks noGrp="1"/>
          </p:cNvSpPr>
          <p:nvPr>
            <p:ph type="sldNum" sz="quarter" idx="12"/>
          </p:nvPr>
        </p:nvSpPr>
        <p:spPr/>
        <p:txBody>
          <a:bodyPr/>
          <a:lstStyle/>
          <a:p>
            <a:fld id="{E7260B41-AA37-4589-AA47-F2E419CA9CF8}" type="slidenum">
              <a:rPr lang="en-US" smtClean="0"/>
              <a:t>‹#›</a:t>
            </a:fld>
            <a:endParaRPr lang="en-US"/>
          </a:p>
        </p:txBody>
      </p:sp>
    </p:spTree>
    <p:extLst>
      <p:ext uri="{BB962C8B-B14F-4D97-AF65-F5344CB8AC3E}">
        <p14:creationId xmlns:p14="http://schemas.microsoft.com/office/powerpoint/2010/main" val="6049476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A9E1E6-08C7-BE44-4FEE-263EEF9C868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C71DF3A-3A38-C625-DEB7-987D7EDD927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1464208-51FC-FDC3-5570-B485533B701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2DE8AD5-4407-76D8-FF74-6AF31E42C56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3B7B9E0-8CFD-E101-4539-E21876ED75D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1293E7F-D99A-75D6-9A87-6581F92DD3AE}"/>
              </a:ext>
            </a:extLst>
          </p:cNvPr>
          <p:cNvSpPr>
            <a:spLocks noGrp="1"/>
          </p:cNvSpPr>
          <p:nvPr>
            <p:ph type="dt" sz="half" idx="10"/>
          </p:nvPr>
        </p:nvSpPr>
        <p:spPr/>
        <p:txBody>
          <a:bodyPr/>
          <a:lstStyle/>
          <a:p>
            <a:fld id="{31ACA4A6-7710-49DD-A066-98189CD378C7}" type="datetimeFigureOut">
              <a:rPr lang="en-US" smtClean="0"/>
              <a:t>11/22/2022</a:t>
            </a:fld>
            <a:endParaRPr lang="en-US"/>
          </a:p>
        </p:txBody>
      </p:sp>
      <p:sp>
        <p:nvSpPr>
          <p:cNvPr id="8" name="Footer Placeholder 7">
            <a:extLst>
              <a:ext uri="{FF2B5EF4-FFF2-40B4-BE49-F238E27FC236}">
                <a16:creationId xmlns:a16="http://schemas.microsoft.com/office/drawing/2014/main" id="{94EAC7A8-6359-92FB-1B85-CF17E08DD27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3DECE19-7CCA-045D-9F48-54915CF54876}"/>
              </a:ext>
            </a:extLst>
          </p:cNvPr>
          <p:cNvSpPr>
            <a:spLocks noGrp="1"/>
          </p:cNvSpPr>
          <p:nvPr>
            <p:ph type="sldNum" sz="quarter" idx="12"/>
          </p:nvPr>
        </p:nvSpPr>
        <p:spPr/>
        <p:txBody>
          <a:bodyPr/>
          <a:lstStyle/>
          <a:p>
            <a:fld id="{E7260B41-AA37-4589-AA47-F2E419CA9CF8}" type="slidenum">
              <a:rPr lang="en-US" smtClean="0"/>
              <a:t>‹#›</a:t>
            </a:fld>
            <a:endParaRPr lang="en-US"/>
          </a:p>
        </p:txBody>
      </p:sp>
    </p:spTree>
    <p:extLst>
      <p:ext uri="{BB962C8B-B14F-4D97-AF65-F5344CB8AC3E}">
        <p14:creationId xmlns:p14="http://schemas.microsoft.com/office/powerpoint/2010/main" val="11781682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4A9549-F70F-FB8E-AB62-B596AC653FC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574FB79-A580-F5EE-1C08-F38A0AF1E175}"/>
              </a:ext>
            </a:extLst>
          </p:cNvPr>
          <p:cNvSpPr>
            <a:spLocks noGrp="1"/>
          </p:cNvSpPr>
          <p:nvPr>
            <p:ph type="dt" sz="half" idx="10"/>
          </p:nvPr>
        </p:nvSpPr>
        <p:spPr/>
        <p:txBody>
          <a:bodyPr/>
          <a:lstStyle/>
          <a:p>
            <a:fld id="{31ACA4A6-7710-49DD-A066-98189CD378C7}" type="datetimeFigureOut">
              <a:rPr lang="en-US" smtClean="0"/>
              <a:t>11/22/2022</a:t>
            </a:fld>
            <a:endParaRPr lang="en-US"/>
          </a:p>
        </p:txBody>
      </p:sp>
      <p:sp>
        <p:nvSpPr>
          <p:cNvPr id="4" name="Footer Placeholder 3">
            <a:extLst>
              <a:ext uri="{FF2B5EF4-FFF2-40B4-BE49-F238E27FC236}">
                <a16:creationId xmlns:a16="http://schemas.microsoft.com/office/drawing/2014/main" id="{2551807A-79E3-6A47-C61C-3677001A3C9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B4EAC2B-7514-AA9C-0390-1C7479C89F2D}"/>
              </a:ext>
            </a:extLst>
          </p:cNvPr>
          <p:cNvSpPr>
            <a:spLocks noGrp="1"/>
          </p:cNvSpPr>
          <p:nvPr>
            <p:ph type="sldNum" sz="quarter" idx="12"/>
          </p:nvPr>
        </p:nvSpPr>
        <p:spPr/>
        <p:txBody>
          <a:bodyPr/>
          <a:lstStyle/>
          <a:p>
            <a:fld id="{E7260B41-AA37-4589-AA47-F2E419CA9CF8}" type="slidenum">
              <a:rPr lang="en-US" smtClean="0"/>
              <a:t>‹#›</a:t>
            </a:fld>
            <a:endParaRPr lang="en-US"/>
          </a:p>
        </p:txBody>
      </p:sp>
    </p:spTree>
    <p:extLst>
      <p:ext uri="{BB962C8B-B14F-4D97-AF65-F5344CB8AC3E}">
        <p14:creationId xmlns:p14="http://schemas.microsoft.com/office/powerpoint/2010/main" val="32946367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E0AB57A-5B0E-17B0-8A4F-FD44CE118677}"/>
              </a:ext>
            </a:extLst>
          </p:cNvPr>
          <p:cNvSpPr>
            <a:spLocks noGrp="1"/>
          </p:cNvSpPr>
          <p:nvPr>
            <p:ph type="dt" sz="half" idx="10"/>
          </p:nvPr>
        </p:nvSpPr>
        <p:spPr/>
        <p:txBody>
          <a:bodyPr/>
          <a:lstStyle/>
          <a:p>
            <a:fld id="{31ACA4A6-7710-49DD-A066-98189CD378C7}" type="datetimeFigureOut">
              <a:rPr lang="en-US" smtClean="0"/>
              <a:t>11/22/2022</a:t>
            </a:fld>
            <a:endParaRPr lang="en-US"/>
          </a:p>
        </p:txBody>
      </p:sp>
      <p:sp>
        <p:nvSpPr>
          <p:cNvPr id="3" name="Footer Placeholder 2">
            <a:extLst>
              <a:ext uri="{FF2B5EF4-FFF2-40B4-BE49-F238E27FC236}">
                <a16:creationId xmlns:a16="http://schemas.microsoft.com/office/drawing/2014/main" id="{39168810-AE6E-CA23-995D-3E3EB85A2CB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6107A70-B3D4-7917-2BB8-D1C63A2145D5}"/>
              </a:ext>
            </a:extLst>
          </p:cNvPr>
          <p:cNvSpPr>
            <a:spLocks noGrp="1"/>
          </p:cNvSpPr>
          <p:nvPr>
            <p:ph type="sldNum" sz="quarter" idx="12"/>
          </p:nvPr>
        </p:nvSpPr>
        <p:spPr/>
        <p:txBody>
          <a:bodyPr/>
          <a:lstStyle/>
          <a:p>
            <a:fld id="{E7260B41-AA37-4589-AA47-F2E419CA9CF8}" type="slidenum">
              <a:rPr lang="en-US" smtClean="0"/>
              <a:t>‹#›</a:t>
            </a:fld>
            <a:endParaRPr lang="en-US"/>
          </a:p>
        </p:txBody>
      </p:sp>
    </p:spTree>
    <p:extLst>
      <p:ext uri="{BB962C8B-B14F-4D97-AF65-F5344CB8AC3E}">
        <p14:creationId xmlns:p14="http://schemas.microsoft.com/office/powerpoint/2010/main" val="4568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770047-FF98-3CD0-0B9B-923FE81ECF6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65B42A7-2858-7973-40C7-6B7D6AA16CE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36F9396-FF3A-DADA-D28C-E5B9B4BEFF9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FFEF742-A757-FE52-22A8-BF1D6D8BBDC4}"/>
              </a:ext>
            </a:extLst>
          </p:cNvPr>
          <p:cNvSpPr>
            <a:spLocks noGrp="1"/>
          </p:cNvSpPr>
          <p:nvPr>
            <p:ph type="dt" sz="half" idx="10"/>
          </p:nvPr>
        </p:nvSpPr>
        <p:spPr/>
        <p:txBody>
          <a:bodyPr/>
          <a:lstStyle/>
          <a:p>
            <a:fld id="{31ACA4A6-7710-49DD-A066-98189CD378C7}" type="datetimeFigureOut">
              <a:rPr lang="en-US" smtClean="0"/>
              <a:t>11/22/2022</a:t>
            </a:fld>
            <a:endParaRPr lang="en-US"/>
          </a:p>
        </p:txBody>
      </p:sp>
      <p:sp>
        <p:nvSpPr>
          <p:cNvPr id="6" name="Footer Placeholder 5">
            <a:extLst>
              <a:ext uri="{FF2B5EF4-FFF2-40B4-BE49-F238E27FC236}">
                <a16:creationId xmlns:a16="http://schemas.microsoft.com/office/drawing/2014/main" id="{3586A426-64F5-8DCB-30DB-C8E49587505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6AD2BC6-04E3-0DBD-D7C8-4435DB979310}"/>
              </a:ext>
            </a:extLst>
          </p:cNvPr>
          <p:cNvSpPr>
            <a:spLocks noGrp="1"/>
          </p:cNvSpPr>
          <p:nvPr>
            <p:ph type="sldNum" sz="quarter" idx="12"/>
          </p:nvPr>
        </p:nvSpPr>
        <p:spPr/>
        <p:txBody>
          <a:bodyPr/>
          <a:lstStyle/>
          <a:p>
            <a:fld id="{E7260B41-AA37-4589-AA47-F2E419CA9CF8}" type="slidenum">
              <a:rPr lang="en-US" smtClean="0"/>
              <a:t>‹#›</a:t>
            </a:fld>
            <a:endParaRPr lang="en-US"/>
          </a:p>
        </p:txBody>
      </p:sp>
    </p:spTree>
    <p:extLst>
      <p:ext uri="{BB962C8B-B14F-4D97-AF65-F5344CB8AC3E}">
        <p14:creationId xmlns:p14="http://schemas.microsoft.com/office/powerpoint/2010/main" val="30797082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EA3B4F-A13D-BE42-B38F-4C2607948F1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48119A9-23D5-BD79-7B22-B7E84622DE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AB9299F-8CAC-49B2-4286-97A0D048554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A0E26C2-2D2F-6D0F-7D07-53D1474F848C}"/>
              </a:ext>
            </a:extLst>
          </p:cNvPr>
          <p:cNvSpPr>
            <a:spLocks noGrp="1"/>
          </p:cNvSpPr>
          <p:nvPr>
            <p:ph type="dt" sz="half" idx="10"/>
          </p:nvPr>
        </p:nvSpPr>
        <p:spPr/>
        <p:txBody>
          <a:bodyPr/>
          <a:lstStyle/>
          <a:p>
            <a:fld id="{31ACA4A6-7710-49DD-A066-98189CD378C7}" type="datetimeFigureOut">
              <a:rPr lang="en-US" smtClean="0"/>
              <a:t>11/22/2022</a:t>
            </a:fld>
            <a:endParaRPr lang="en-US"/>
          </a:p>
        </p:txBody>
      </p:sp>
      <p:sp>
        <p:nvSpPr>
          <p:cNvPr id="6" name="Footer Placeholder 5">
            <a:extLst>
              <a:ext uri="{FF2B5EF4-FFF2-40B4-BE49-F238E27FC236}">
                <a16:creationId xmlns:a16="http://schemas.microsoft.com/office/drawing/2014/main" id="{736EC175-788F-9A0F-BA2B-10DC54E307C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A60BDBF-764F-3B1A-24F9-F54ECC55F05C}"/>
              </a:ext>
            </a:extLst>
          </p:cNvPr>
          <p:cNvSpPr>
            <a:spLocks noGrp="1"/>
          </p:cNvSpPr>
          <p:nvPr>
            <p:ph type="sldNum" sz="quarter" idx="12"/>
          </p:nvPr>
        </p:nvSpPr>
        <p:spPr/>
        <p:txBody>
          <a:bodyPr/>
          <a:lstStyle/>
          <a:p>
            <a:fld id="{E7260B41-AA37-4589-AA47-F2E419CA9CF8}" type="slidenum">
              <a:rPr lang="en-US" smtClean="0"/>
              <a:t>‹#›</a:t>
            </a:fld>
            <a:endParaRPr lang="en-US"/>
          </a:p>
        </p:txBody>
      </p:sp>
    </p:spTree>
    <p:extLst>
      <p:ext uri="{BB962C8B-B14F-4D97-AF65-F5344CB8AC3E}">
        <p14:creationId xmlns:p14="http://schemas.microsoft.com/office/powerpoint/2010/main" val="41061216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EA77901-2759-F5A7-12B1-AA627454F7B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616FAF7-B726-0489-3D25-63ABF1626EA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53BBABE-AEB6-061B-3068-C4ED351DEA6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ACA4A6-7710-49DD-A066-98189CD378C7}" type="datetimeFigureOut">
              <a:rPr lang="en-US" smtClean="0"/>
              <a:t>11/22/2022</a:t>
            </a:fld>
            <a:endParaRPr lang="en-US"/>
          </a:p>
        </p:txBody>
      </p:sp>
      <p:sp>
        <p:nvSpPr>
          <p:cNvPr id="5" name="Footer Placeholder 4">
            <a:extLst>
              <a:ext uri="{FF2B5EF4-FFF2-40B4-BE49-F238E27FC236}">
                <a16:creationId xmlns:a16="http://schemas.microsoft.com/office/drawing/2014/main" id="{590D9D33-8437-B139-D429-095B47D5F64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0E9BCB8-F003-ED5E-7BA5-1281764C8B0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7260B41-AA37-4589-AA47-F2E419CA9CF8}" type="slidenum">
              <a:rPr lang="en-US" smtClean="0"/>
              <a:t>‹#›</a:t>
            </a:fld>
            <a:endParaRPr lang="en-US"/>
          </a:p>
        </p:txBody>
      </p:sp>
    </p:spTree>
    <p:extLst>
      <p:ext uri="{BB962C8B-B14F-4D97-AF65-F5344CB8AC3E}">
        <p14:creationId xmlns:p14="http://schemas.microsoft.com/office/powerpoint/2010/main" val="12214233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4.png"/><Relationship Id="rId5" Type="http://schemas.openxmlformats.org/officeDocument/2006/relationships/image" Target="../media/image3.emf"/><Relationship Id="rId4" Type="http://schemas.openxmlformats.org/officeDocument/2006/relationships/image" Target="../media/image2.jpeg"/></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1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8" Type="http://schemas.openxmlformats.org/officeDocument/2006/relationships/image" Target="../media/image9.jpeg"/><Relationship Id="rId13" Type="http://schemas.openxmlformats.org/officeDocument/2006/relationships/image" Target="../media/image14.jpeg"/><Relationship Id="rId3" Type="http://schemas.openxmlformats.org/officeDocument/2006/relationships/slideLayout" Target="../slideLayouts/slideLayout2.xml"/><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7.png"/><Relationship Id="rId11" Type="http://schemas.openxmlformats.org/officeDocument/2006/relationships/image" Target="../media/image12.jpeg"/><Relationship Id="rId5" Type="http://schemas.openxmlformats.org/officeDocument/2006/relationships/image" Target="../media/image4.png"/><Relationship Id="rId10" Type="http://schemas.openxmlformats.org/officeDocument/2006/relationships/image" Target="../media/image11.emf"/><Relationship Id="rId4" Type="http://schemas.openxmlformats.org/officeDocument/2006/relationships/notesSlide" Target="../notesSlides/notesSlide4.xml"/><Relationship Id="rId9" Type="http://schemas.openxmlformats.org/officeDocument/2006/relationships/image" Target="../media/image10.emf"/><Relationship Id="rId14" Type="http://schemas.openxmlformats.org/officeDocument/2006/relationships/image" Target="../media/image15.jpeg"/></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D08C021-7D9C-32B3-1AE9-32F33ED97918}"/>
              </a:ext>
            </a:extLst>
          </p:cNvPr>
          <p:cNvSpPr txBox="1"/>
          <p:nvPr/>
        </p:nvSpPr>
        <p:spPr>
          <a:xfrm>
            <a:off x="704193" y="1019503"/>
            <a:ext cx="10657490" cy="5564344"/>
          </a:xfrm>
          <a:prstGeom prst="rect">
            <a:avLst/>
          </a:prstGeom>
          <a:noFill/>
        </p:spPr>
        <p:txBody>
          <a:bodyPr wrap="square">
            <a:spAutoFit/>
          </a:bodyPr>
          <a:lstStyle/>
          <a:p>
            <a:pPr marL="0" marR="0">
              <a:lnSpc>
                <a:spcPct val="107000"/>
              </a:lnSpc>
              <a:spcBef>
                <a:spcPts val="0"/>
              </a:spcBef>
              <a:spcAft>
                <a:spcPts val="0"/>
              </a:spcAft>
            </a:pPr>
            <a:r>
              <a:rPr lang="en-US" sz="2800" b="1" dirty="0">
                <a:effectLst/>
                <a:latin typeface="Candara-Bold"/>
                <a:ea typeface="Calibri" panose="020F0502020204030204" pitchFamily="34" charset="0"/>
                <a:cs typeface="Candara-Bold"/>
              </a:rPr>
              <a:t>KОНТРОВЕРЗНЕ ТЕМЕ НУКЛЕАРНЕ ЕНЕРГЕТИКЕ</a:t>
            </a:r>
            <a:endParaRPr lang="en-US" sz="2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sz="2800" dirty="0">
                <a:effectLst/>
                <a:latin typeface="TimesNewRomanPSMT"/>
                <a:ea typeface="Calibri" panose="020F0502020204030204" pitchFamily="34" charset="0"/>
                <a:cs typeface="TimesNewRomanPSMT"/>
              </a:rPr>
              <a:t> </a:t>
            </a:r>
            <a:endParaRPr lang="en-US" sz="2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sz="2800" dirty="0">
                <a:effectLst/>
                <a:latin typeface="TimesNewRomanPSMT"/>
                <a:ea typeface="Calibri" panose="020F0502020204030204" pitchFamily="34" charset="0"/>
                <a:cs typeface="TimesNewRomanPSMT"/>
              </a:rPr>
              <a:t>• </a:t>
            </a:r>
            <a:r>
              <a:rPr lang="en-US" sz="2800" dirty="0" err="1">
                <a:effectLst/>
                <a:latin typeface="TimesNewRomanPSMT"/>
                <a:ea typeface="Calibri" panose="020F0502020204030204" pitchFamily="34" charset="0"/>
                <a:cs typeface="TimesNewRomanPSMT"/>
              </a:rPr>
              <a:t>Сигурност</a:t>
            </a:r>
            <a:r>
              <a:rPr lang="en-US" sz="2800" dirty="0">
                <a:effectLst/>
                <a:latin typeface="TimesNewRomanPSMT"/>
                <a:ea typeface="Calibri" panose="020F0502020204030204" pitchFamily="34" charset="0"/>
                <a:cs typeface="TimesNewRomanPSMT"/>
              </a:rPr>
              <a:t> и </a:t>
            </a:r>
            <a:r>
              <a:rPr lang="en-US" sz="2800" dirty="0" err="1">
                <a:effectLst/>
                <a:latin typeface="TimesNewRomanPSMT"/>
                <a:ea typeface="Calibri" panose="020F0502020204030204" pitchFamily="34" charset="0"/>
                <a:cs typeface="TimesNewRomanPSMT"/>
              </a:rPr>
              <a:t>заштита</a:t>
            </a:r>
            <a:r>
              <a:rPr lang="en-US" sz="2800" dirty="0">
                <a:effectLst/>
                <a:latin typeface="TimesNewRomanPSMT"/>
                <a:ea typeface="Calibri" panose="020F0502020204030204" pitchFamily="34" charset="0"/>
                <a:cs typeface="TimesNewRomanPSMT"/>
              </a:rPr>
              <a:t> </a:t>
            </a:r>
            <a:r>
              <a:rPr lang="en-US" sz="2800" dirty="0" err="1">
                <a:effectLst/>
                <a:latin typeface="TimesNewRomanPSMT"/>
                <a:ea typeface="Calibri" panose="020F0502020204030204" pitchFamily="34" charset="0"/>
                <a:cs typeface="TimesNewRomanPSMT"/>
              </a:rPr>
              <a:t>од</a:t>
            </a:r>
            <a:r>
              <a:rPr lang="en-US" sz="2800" dirty="0">
                <a:effectLst/>
                <a:latin typeface="TimesNewRomanPSMT"/>
                <a:ea typeface="Calibri" panose="020F0502020204030204" pitchFamily="34" charset="0"/>
                <a:cs typeface="TimesNewRomanPSMT"/>
              </a:rPr>
              <a:t> </a:t>
            </a:r>
            <a:r>
              <a:rPr lang="en-US" sz="2800" dirty="0" err="1">
                <a:effectLst/>
                <a:latin typeface="TimesNewRomanPSMT"/>
                <a:ea typeface="Calibri" panose="020F0502020204030204" pitchFamily="34" charset="0"/>
                <a:cs typeface="TimesNewRomanPSMT"/>
              </a:rPr>
              <a:t>зрачења</a:t>
            </a:r>
            <a:r>
              <a:rPr lang="en-US" sz="2800" dirty="0">
                <a:effectLst/>
                <a:latin typeface="TimesNewRomanPSMT"/>
                <a:ea typeface="Calibri" panose="020F0502020204030204" pitchFamily="34" charset="0"/>
                <a:cs typeface="TimesNewRomanPSMT"/>
              </a:rPr>
              <a:t>:</a:t>
            </a:r>
            <a:endParaRPr lang="en-US" sz="2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sz="2800" i="1" dirty="0">
                <a:effectLst/>
                <a:latin typeface="TimesNewRomanPS-ItalicMT"/>
                <a:ea typeface="Calibri" panose="020F0502020204030204" pitchFamily="34" charset="0"/>
                <a:cs typeface="TimesNewRomanPS-ItalicMT"/>
              </a:rPr>
              <a:t> </a:t>
            </a:r>
            <a:endParaRPr lang="en-US" sz="2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sz="2800" i="1" dirty="0">
                <a:effectLst/>
                <a:latin typeface="TimesNewRomanPS-ItalicMT"/>
                <a:ea typeface="Calibri" panose="020F0502020204030204" pitchFamily="34" charset="0"/>
                <a:cs typeface="TimesNewRomanPS-ItalicMT"/>
              </a:rPr>
              <a:t>• Back-end </a:t>
            </a:r>
            <a:r>
              <a:rPr lang="en-US" sz="2800" dirty="0" err="1">
                <a:effectLst/>
                <a:latin typeface="TimesNewRomanPSMT"/>
                <a:ea typeface="Calibri" panose="020F0502020204030204" pitchFamily="34" charset="0"/>
                <a:cs typeface="TimesNewRomanPSMT"/>
              </a:rPr>
              <a:t>нуклеарног</a:t>
            </a:r>
            <a:r>
              <a:rPr lang="en-US" sz="2800" dirty="0">
                <a:effectLst/>
                <a:latin typeface="TimesNewRomanPSMT"/>
                <a:ea typeface="Calibri" panose="020F0502020204030204" pitchFamily="34" charset="0"/>
                <a:cs typeface="TimesNewRomanPSMT"/>
              </a:rPr>
              <a:t> </a:t>
            </a:r>
            <a:r>
              <a:rPr lang="en-US" sz="2800" dirty="0" err="1">
                <a:effectLst/>
                <a:latin typeface="TimesNewRomanPSMT"/>
                <a:ea typeface="Calibri" panose="020F0502020204030204" pitchFamily="34" charset="0"/>
                <a:cs typeface="TimesNewRomanPSMT"/>
              </a:rPr>
              <a:t>горивног</a:t>
            </a:r>
            <a:r>
              <a:rPr lang="en-US" sz="2800" dirty="0">
                <a:effectLst/>
                <a:latin typeface="TimesNewRomanPSMT"/>
                <a:ea typeface="Calibri" panose="020F0502020204030204" pitchFamily="34" charset="0"/>
                <a:cs typeface="TimesNewRomanPSMT"/>
              </a:rPr>
              <a:t> </a:t>
            </a:r>
            <a:r>
              <a:rPr lang="en-US" sz="2800" dirty="0" err="1">
                <a:effectLst/>
                <a:latin typeface="TimesNewRomanPSMT"/>
                <a:ea typeface="Calibri" panose="020F0502020204030204" pitchFamily="34" charset="0"/>
                <a:cs typeface="TimesNewRomanPSMT"/>
              </a:rPr>
              <a:t>циклуса</a:t>
            </a:r>
            <a:r>
              <a:rPr lang="en-US" sz="2800" dirty="0">
                <a:effectLst/>
                <a:latin typeface="TimesNewRomanPSMT"/>
                <a:ea typeface="Calibri" panose="020F0502020204030204" pitchFamily="34" charset="0"/>
                <a:cs typeface="TimesNewRomanPSMT"/>
              </a:rPr>
              <a:t>:</a:t>
            </a:r>
            <a:endParaRPr lang="en-US" sz="2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sz="2800" dirty="0">
                <a:effectLst/>
                <a:latin typeface="TimesNewRomanPSMT"/>
                <a:ea typeface="Calibri" panose="020F0502020204030204" pitchFamily="34" charset="0"/>
                <a:cs typeface="TimesNewRomanPSMT"/>
              </a:rPr>
              <a:t> </a:t>
            </a:r>
            <a:endParaRPr lang="en-US" sz="2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sz="2800" dirty="0">
                <a:effectLst/>
                <a:latin typeface="TimesNewRomanPSMT"/>
                <a:ea typeface="Calibri" panose="020F0502020204030204" pitchFamily="34" charset="0"/>
                <a:cs typeface="TimesNewRomanPSMT"/>
              </a:rPr>
              <a:t>• </a:t>
            </a:r>
            <a:r>
              <a:rPr lang="en-US" sz="2800" dirty="0" err="1">
                <a:effectLst/>
                <a:latin typeface="TimesNewRomanPSMT"/>
                <a:ea typeface="Calibri" panose="020F0502020204030204" pitchFamily="34" charset="0"/>
                <a:cs typeface="TimesNewRomanPSMT"/>
              </a:rPr>
              <a:t>Одрживост</a:t>
            </a:r>
            <a:r>
              <a:rPr lang="en-US" sz="2800" dirty="0">
                <a:effectLst/>
                <a:latin typeface="TimesNewRomanPSMT"/>
                <a:ea typeface="Calibri" panose="020F0502020204030204" pitchFamily="34" charset="0"/>
                <a:cs typeface="TimesNewRomanPSMT"/>
              </a:rPr>
              <a:t> </a:t>
            </a:r>
            <a:r>
              <a:rPr lang="en-US" sz="2800" dirty="0" err="1">
                <a:effectLst/>
                <a:latin typeface="TimesNewRomanPSMT"/>
                <a:ea typeface="Calibri" panose="020F0502020204030204" pitchFamily="34" charset="0"/>
                <a:cs typeface="TimesNewRomanPSMT"/>
              </a:rPr>
              <a:t>развоја</a:t>
            </a:r>
            <a:r>
              <a:rPr lang="en-US" sz="2800" dirty="0">
                <a:effectLst/>
                <a:latin typeface="TimesNewRomanPSMT"/>
                <a:ea typeface="Calibri" panose="020F0502020204030204" pitchFamily="34" charset="0"/>
                <a:cs typeface="TimesNewRomanPSMT"/>
              </a:rPr>
              <a:t> </a:t>
            </a:r>
            <a:r>
              <a:rPr lang="en-US" sz="2800" dirty="0" err="1">
                <a:effectLst/>
                <a:latin typeface="TimesNewRomanPSMT"/>
                <a:ea typeface="Calibri" panose="020F0502020204030204" pitchFamily="34" charset="0"/>
                <a:cs typeface="TimesNewRomanPSMT"/>
              </a:rPr>
              <a:t>нуклеарне</a:t>
            </a:r>
            <a:r>
              <a:rPr lang="en-US" sz="2800" dirty="0">
                <a:effectLst/>
                <a:latin typeface="TimesNewRomanPSMT"/>
                <a:ea typeface="Calibri" panose="020F0502020204030204" pitchFamily="34" charset="0"/>
                <a:cs typeface="TimesNewRomanPSMT"/>
              </a:rPr>
              <a:t> </a:t>
            </a:r>
            <a:r>
              <a:rPr lang="en-US" sz="2800" dirty="0" err="1">
                <a:effectLst/>
                <a:latin typeface="TimesNewRomanPSMT"/>
                <a:ea typeface="Calibri" panose="020F0502020204030204" pitchFamily="34" charset="0"/>
                <a:cs typeface="TimesNewRomanPSMT"/>
              </a:rPr>
              <a:t>енергетике</a:t>
            </a:r>
            <a:r>
              <a:rPr lang="en-US" sz="2800" dirty="0">
                <a:effectLst/>
                <a:latin typeface="TimesNewRomanPSMT"/>
                <a:ea typeface="Calibri" panose="020F0502020204030204" pitchFamily="34" charset="0"/>
                <a:cs typeface="TimesNewRomanPSMT"/>
              </a:rPr>
              <a:t>:</a:t>
            </a:r>
            <a:endParaRPr lang="en-US" sz="2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sz="2800" dirty="0">
                <a:effectLst/>
                <a:latin typeface="TimesNewRomanPSMT"/>
                <a:ea typeface="Calibri" panose="020F0502020204030204" pitchFamily="34" charset="0"/>
                <a:cs typeface="TimesNewRomanPSMT"/>
              </a:rPr>
              <a:t> </a:t>
            </a:r>
            <a:endParaRPr lang="en-US" sz="2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sz="2800" dirty="0">
                <a:effectLst/>
                <a:latin typeface="TimesNewRomanPSMT"/>
                <a:ea typeface="Calibri" panose="020F0502020204030204" pitchFamily="34" charset="0"/>
                <a:cs typeface="TimesNewRomanPSMT"/>
              </a:rPr>
              <a:t>• </a:t>
            </a:r>
            <a:r>
              <a:rPr lang="en-US" sz="2800" dirty="0" err="1">
                <a:effectLst/>
                <a:latin typeface="TimesNewRomanPSMT"/>
                <a:ea typeface="Calibri" panose="020F0502020204030204" pitchFamily="34" charset="0"/>
                <a:cs typeface="TimesNewRomanPSMT"/>
              </a:rPr>
              <a:t>Ризици</a:t>
            </a:r>
            <a:r>
              <a:rPr lang="en-US" sz="2800" dirty="0">
                <a:effectLst/>
                <a:latin typeface="TimesNewRomanPSMT"/>
                <a:ea typeface="Calibri" panose="020F0502020204030204" pitchFamily="34" charset="0"/>
                <a:cs typeface="TimesNewRomanPSMT"/>
              </a:rPr>
              <a:t> </a:t>
            </a:r>
            <a:r>
              <a:rPr lang="en-US" sz="2800" dirty="0" err="1">
                <a:effectLst/>
                <a:latin typeface="TimesNewRomanPSMT"/>
                <a:ea typeface="Calibri" panose="020F0502020204030204" pitchFamily="34" charset="0"/>
                <a:cs typeface="TimesNewRomanPSMT"/>
              </a:rPr>
              <a:t>при</a:t>
            </a:r>
            <a:r>
              <a:rPr lang="en-US" sz="2800" dirty="0">
                <a:effectLst/>
                <a:latin typeface="TimesNewRomanPSMT"/>
                <a:ea typeface="Calibri" panose="020F0502020204030204" pitchFamily="34" charset="0"/>
                <a:cs typeface="TimesNewRomanPSMT"/>
              </a:rPr>
              <a:t> </a:t>
            </a:r>
            <a:r>
              <a:rPr lang="en-US" sz="2800" dirty="0" err="1">
                <a:effectLst/>
                <a:latin typeface="TimesNewRomanPSMT"/>
                <a:ea typeface="Calibri" panose="020F0502020204030204" pitchFamily="34" charset="0"/>
                <a:cs typeface="TimesNewRomanPSMT"/>
              </a:rPr>
              <a:t>изградњи</a:t>
            </a:r>
            <a:r>
              <a:rPr lang="en-US" sz="2800" dirty="0">
                <a:effectLst/>
                <a:latin typeface="TimesNewRomanPSMT"/>
                <a:ea typeface="Calibri" panose="020F0502020204030204" pitchFamily="34" charset="0"/>
                <a:cs typeface="TimesNewRomanPSMT"/>
              </a:rPr>
              <a:t> </a:t>
            </a:r>
            <a:r>
              <a:rPr lang="en-US" sz="2800" dirty="0" err="1">
                <a:effectLst/>
                <a:latin typeface="TimesNewRomanPSMT"/>
                <a:ea typeface="Calibri" panose="020F0502020204030204" pitchFamily="34" charset="0"/>
                <a:cs typeface="TimesNewRomanPSMT"/>
              </a:rPr>
              <a:t>нуклеарно-енергетских</a:t>
            </a:r>
            <a:r>
              <a:rPr lang="en-US" sz="2800" dirty="0">
                <a:effectLst/>
                <a:latin typeface="TimesNewRomanPSMT"/>
                <a:ea typeface="Calibri" panose="020F0502020204030204" pitchFamily="34" charset="0"/>
                <a:cs typeface="TimesNewRomanPSMT"/>
              </a:rPr>
              <a:t> </a:t>
            </a:r>
            <a:r>
              <a:rPr lang="en-US" sz="2800" dirty="0" err="1">
                <a:effectLst/>
                <a:latin typeface="TimesNewRomanPSMT"/>
                <a:ea typeface="Calibri" panose="020F0502020204030204" pitchFamily="34" charset="0"/>
                <a:cs typeface="TimesNewRomanPSMT"/>
              </a:rPr>
              <a:t>постројења</a:t>
            </a:r>
            <a:r>
              <a:rPr lang="en-US" sz="2800" dirty="0">
                <a:effectLst/>
                <a:latin typeface="TimesNewRomanPSMT"/>
                <a:ea typeface="Calibri" panose="020F0502020204030204" pitchFamily="34" charset="0"/>
                <a:cs typeface="TimesNewRomanPSMT"/>
              </a:rPr>
              <a:t>:</a:t>
            </a:r>
            <a:endParaRPr lang="en-US" sz="2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sz="2800" dirty="0">
                <a:effectLst/>
                <a:latin typeface="TimesNewRomanPSMT"/>
                <a:ea typeface="Calibri" panose="020F0502020204030204" pitchFamily="34" charset="0"/>
                <a:cs typeface="TimesNewRomanPSMT"/>
              </a:rPr>
              <a:t> </a:t>
            </a:r>
            <a:endParaRPr lang="en-US" sz="2800" dirty="0">
              <a:effectLst/>
              <a:latin typeface="Calibri" panose="020F0502020204030204" pitchFamily="34" charset="0"/>
              <a:ea typeface="Calibri" panose="020F0502020204030204" pitchFamily="34" charset="0"/>
              <a:cs typeface="Arial" panose="020B0604020202020204" pitchFamily="34" charset="0"/>
            </a:endParaRPr>
          </a:p>
          <a:p>
            <a:r>
              <a:rPr lang="en-US" sz="2800" dirty="0">
                <a:effectLst/>
                <a:latin typeface="TimesNewRomanPSMT"/>
                <a:ea typeface="Calibri" panose="020F0502020204030204" pitchFamily="34" charset="0"/>
                <a:cs typeface="TimesNewRomanPSMT"/>
              </a:rPr>
              <a:t>• </a:t>
            </a:r>
            <a:r>
              <a:rPr lang="en-US" sz="2800" dirty="0" err="1">
                <a:effectLst/>
                <a:latin typeface="TimesNewRomanPSMT"/>
                <a:ea typeface="Calibri" panose="020F0502020204030204" pitchFamily="34" charset="0"/>
                <a:cs typeface="TimesNewRomanPSMT"/>
              </a:rPr>
              <a:t>Значај</a:t>
            </a:r>
            <a:r>
              <a:rPr lang="en-US" sz="2800" dirty="0">
                <a:effectLst/>
                <a:latin typeface="TimesNewRomanPSMT"/>
                <a:ea typeface="Calibri" panose="020F0502020204030204" pitchFamily="34" charset="0"/>
                <a:cs typeface="TimesNewRomanPSMT"/>
              </a:rPr>
              <a:t> </a:t>
            </a:r>
            <a:r>
              <a:rPr lang="en-US" sz="2800" dirty="0" err="1">
                <a:effectLst/>
                <a:latin typeface="TimesNewRomanPSMT"/>
                <a:ea typeface="Calibri" panose="020F0502020204030204" pitchFamily="34" charset="0"/>
                <a:cs typeface="TimesNewRomanPSMT"/>
              </a:rPr>
              <a:t>избора</a:t>
            </a:r>
            <a:r>
              <a:rPr lang="en-US" sz="2800" dirty="0">
                <a:effectLst/>
                <a:latin typeface="TimesNewRomanPSMT"/>
                <a:ea typeface="Calibri" panose="020F0502020204030204" pitchFamily="34" charset="0"/>
                <a:cs typeface="TimesNewRomanPSMT"/>
              </a:rPr>
              <a:t> </a:t>
            </a:r>
            <a:r>
              <a:rPr lang="en-US" sz="2800" dirty="0" err="1">
                <a:effectLst/>
                <a:latin typeface="TimesNewRomanPSMT"/>
                <a:ea typeface="Calibri" panose="020F0502020204030204" pitchFamily="34" charset="0"/>
                <a:cs typeface="TimesNewRomanPSMT"/>
              </a:rPr>
              <a:t>испоручиоца</a:t>
            </a:r>
            <a:r>
              <a:rPr lang="en-US" sz="2800" dirty="0">
                <a:effectLst/>
                <a:latin typeface="TimesNewRomanPSMT"/>
                <a:ea typeface="Calibri" panose="020F0502020204030204" pitchFamily="34" charset="0"/>
                <a:cs typeface="TimesNewRomanPSMT"/>
              </a:rPr>
              <a:t> </a:t>
            </a:r>
            <a:r>
              <a:rPr lang="en-US" sz="2800" dirty="0" err="1">
                <a:effectLst/>
                <a:latin typeface="TimesNewRomanPSMT"/>
                <a:ea typeface="Calibri" panose="020F0502020204030204" pitchFamily="34" charset="0"/>
                <a:cs typeface="TimesNewRomanPSMT"/>
              </a:rPr>
              <a:t>нуклеарног</a:t>
            </a:r>
            <a:r>
              <a:rPr lang="en-US" sz="2800" dirty="0">
                <a:effectLst/>
                <a:latin typeface="TimesNewRomanPSMT"/>
                <a:ea typeface="Calibri" panose="020F0502020204030204" pitchFamily="34" charset="0"/>
                <a:cs typeface="TimesNewRomanPSMT"/>
              </a:rPr>
              <a:t> </a:t>
            </a:r>
            <a:r>
              <a:rPr lang="en-US" sz="2800" dirty="0" err="1">
                <a:effectLst/>
                <a:latin typeface="TimesNewRomanPSMT"/>
                <a:ea typeface="Calibri" panose="020F0502020204030204" pitchFamily="34" charset="0"/>
                <a:cs typeface="TimesNewRomanPSMT"/>
              </a:rPr>
              <a:t>постројења</a:t>
            </a:r>
            <a:r>
              <a:rPr lang="en-US" sz="2800" dirty="0">
                <a:effectLst/>
                <a:latin typeface="TimesNewRomanPSMT"/>
                <a:ea typeface="Calibri" panose="020F0502020204030204" pitchFamily="34" charset="0"/>
                <a:cs typeface="TimesNewRomanPSMT"/>
              </a:rPr>
              <a:t>/</a:t>
            </a:r>
            <a:r>
              <a:rPr lang="en-US" sz="2800" dirty="0" err="1">
                <a:effectLst/>
                <a:latin typeface="TimesNewRomanPSMT"/>
                <a:ea typeface="Calibri" panose="020F0502020204030204" pitchFamily="34" charset="0"/>
                <a:cs typeface="TimesNewRomanPSMT"/>
              </a:rPr>
              <a:t>нуклеарне</a:t>
            </a:r>
            <a:r>
              <a:rPr lang="en-US" sz="2800" dirty="0">
                <a:effectLst/>
                <a:latin typeface="TimesNewRomanPSMT"/>
                <a:ea typeface="Calibri" panose="020F0502020204030204" pitchFamily="34" charset="0"/>
                <a:cs typeface="TimesNewRomanPSMT"/>
              </a:rPr>
              <a:t> </a:t>
            </a:r>
            <a:r>
              <a:rPr lang="en-US" sz="2800" dirty="0" err="1">
                <a:effectLst/>
                <a:latin typeface="TimesNewRomanPSMT"/>
                <a:ea typeface="Calibri" panose="020F0502020204030204" pitchFamily="34" charset="0"/>
                <a:cs typeface="TimesNewRomanPSMT"/>
              </a:rPr>
              <a:t>технологије</a:t>
            </a:r>
            <a:endParaRPr lang="en-US" sz="2800" dirty="0"/>
          </a:p>
        </p:txBody>
      </p:sp>
    </p:spTree>
    <p:extLst>
      <p:ext uri="{BB962C8B-B14F-4D97-AF65-F5344CB8AC3E}">
        <p14:creationId xmlns:p14="http://schemas.microsoft.com/office/powerpoint/2010/main" val="15257349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E2065D71-0BA5-4208-95EF-0AC3A5CFFF09}"/>
              </a:ext>
            </a:extLst>
          </p:cNvPr>
          <p:cNvSpPr>
            <a:spLocks noGrp="1"/>
          </p:cNvSpPr>
          <p:nvPr>
            <p:ph type="sldNum" sz="quarter" idx="12"/>
          </p:nvPr>
        </p:nvSpPr>
        <p:spPr/>
        <p:txBody>
          <a:bodyPr/>
          <a:lstStyle/>
          <a:p>
            <a:fld id="{23A0628E-C12F-4F8C-9895-BCD5E30100D3}" type="slidenum">
              <a:rPr lang="en-US" smtClean="0"/>
              <a:pPr/>
              <a:t>10</a:t>
            </a:fld>
            <a:endParaRPr lang="en-US" dirty="0"/>
          </a:p>
        </p:txBody>
      </p:sp>
      <p:pic>
        <p:nvPicPr>
          <p:cNvPr id="7" name="Picture 6">
            <a:extLst>
              <a:ext uri="{FF2B5EF4-FFF2-40B4-BE49-F238E27FC236}">
                <a16:creationId xmlns:a16="http://schemas.microsoft.com/office/drawing/2014/main" id="{58E7EE26-BC4E-4EF5-AE44-02B01B0E3C3F}"/>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2063552" y="870786"/>
            <a:ext cx="7272808" cy="2370753"/>
          </a:xfrm>
          <a:prstGeom prst="rect">
            <a:avLst/>
          </a:prstGeom>
          <a:noFill/>
        </p:spPr>
      </p:pic>
      <p:pic>
        <p:nvPicPr>
          <p:cNvPr id="8" name="Image 51318">
            <a:extLst>
              <a:ext uri="{FF2B5EF4-FFF2-40B4-BE49-F238E27FC236}">
                <a16:creationId xmlns:a16="http://schemas.microsoft.com/office/drawing/2014/main" id="{59374244-9B9A-4AEB-A5BF-6ED856CA631E}"/>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63552" y="3568048"/>
            <a:ext cx="7128792" cy="2870852"/>
          </a:xfrm>
          <a:prstGeom prst="rect">
            <a:avLst/>
          </a:prstGeom>
          <a:noFill/>
          <a:ln>
            <a:noFill/>
          </a:ln>
        </p:spPr>
      </p:pic>
      <p:sp>
        <p:nvSpPr>
          <p:cNvPr id="9" name="TextBox 8">
            <a:extLst>
              <a:ext uri="{FF2B5EF4-FFF2-40B4-BE49-F238E27FC236}">
                <a16:creationId xmlns:a16="http://schemas.microsoft.com/office/drawing/2014/main" id="{77A71D45-B690-4887-A44A-EEBFA75D0276}"/>
              </a:ext>
            </a:extLst>
          </p:cNvPr>
          <p:cNvSpPr txBox="1"/>
          <p:nvPr/>
        </p:nvSpPr>
        <p:spPr>
          <a:xfrm>
            <a:off x="7664501" y="3198716"/>
            <a:ext cx="4762399" cy="400110"/>
          </a:xfrm>
          <a:prstGeom prst="rect">
            <a:avLst/>
          </a:prstGeom>
          <a:noFill/>
        </p:spPr>
        <p:txBody>
          <a:bodyPr wrap="square" rtlCol="0">
            <a:spAutoFit/>
          </a:bodyPr>
          <a:lstStyle/>
          <a:p>
            <a:r>
              <a:rPr lang="en-US" sz="2000" dirty="0"/>
              <a:t>REMIX </a:t>
            </a:r>
            <a:r>
              <a:rPr lang="sr-Cyrl-RS" dirty="0"/>
              <a:t>Русија</a:t>
            </a:r>
            <a:endParaRPr lang="en-US" dirty="0"/>
          </a:p>
        </p:txBody>
      </p:sp>
      <p:sp>
        <p:nvSpPr>
          <p:cNvPr id="10" name="TextBox 9">
            <a:extLst>
              <a:ext uri="{FF2B5EF4-FFF2-40B4-BE49-F238E27FC236}">
                <a16:creationId xmlns:a16="http://schemas.microsoft.com/office/drawing/2014/main" id="{4D986C99-7EF3-4CC5-A7BC-2C74732A11CD}"/>
              </a:ext>
            </a:extLst>
          </p:cNvPr>
          <p:cNvSpPr txBox="1"/>
          <p:nvPr/>
        </p:nvSpPr>
        <p:spPr>
          <a:xfrm>
            <a:off x="7464152" y="6407081"/>
            <a:ext cx="4608512" cy="369332"/>
          </a:xfrm>
          <a:prstGeom prst="rect">
            <a:avLst/>
          </a:prstGeom>
          <a:noFill/>
        </p:spPr>
        <p:txBody>
          <a:bodyPr wrap="square" rtlCol="0">
            <a:spAutoFit/>
          </a:bodyPr>
          <a:lstStyle/>
          <a:p>
            <a:r>
              <a:rPr lang="en-US" dirty="0"/>
              <a:t>CORAIL – </a:t>
            </a:r>
            <a:r>
              <a:rPr lang="sr-Cyrl-RS" dirty="0"/>
              <a:t>Француска</a:t>
            </a:r>
            <a:endParaRPr lang="en-US" dirty="0"/>
          </a:p>
        </p:txBody>
      </p:sp>
      <p:sp>
        <p:nvSpPr>
          <p:cNvPr id="11" name="TextBox 10">
            <a:extLst>
              <a:ext uri="{FF2B5EF4-FFF2-40B4-BE49-F238E27FC236}">
                <a16:creationId xmlns:a16="http://schemas.microsoft.com/office/drawing/2014/main" id="{BBF29553-6F22-4C55-8771-062D50A0D190}"/>
              </a:ext>
            </a:extLst>
          </p:cNvPr>
          <p:cNvSpPr txBox="1"/>
          <p:nvPr/>
        </p:nvSpPr>
        <p:spPr>
          <a:xfrm>
            <a:off x="2207568" y="116633"/>
            <a:ext cx="8298511" cy="710707"/>
          </a:xfrm>
          <a:prstGeom prst="rect">
            <a:avLst/>
          </a:prstGeom>
          <a:noFill/>
        </p:spPr>
        <p:txBody>
          <a:bodyPr wrap="square" rtlCol="0">
            <a:spAutoFit/>
          </a:bodyPr>
          <a:lstStyle/>
          <a:p>
            <a:pPr indent="269875" algn="just">
              <a:lnSpc>
                <a:spcPct val="115000"/>
              </a:lnSpc>
            </a:pPr>
            <a:r>
              <a:rPr lang="sr-Cyrl-RS" dirty="0">
                <a:latin typeface="Calibri" panose="020F0502020204030204" pitchFamily="34" charset="0"/>
                <a:ea typeface="Calibri" panose="020F0502020204030204" pitchFamily="34" charset="0"/>
                <a:cs typeface="Arial" panose="020B0604020202020204" pitchFamily="34" charset="0"/>
              </a:rPr>
              <a:t>Нуклеарно енегртски систем са термичким реакторима и вишекратним рециклирањем плутонијума и репроцесираног урана</a:t>
            </a:r>
            <a:endParaRPr lang="en-US" b="1" dirty="0">
              <a:latin typeface="Calibri" panose="020F0502020204030204" pitchFamily="34" charset="0"/>
              <a:ea typeface="Calibri" panose="020F0502020204030204" pitchFamily="34" charset="0"/>
              <a:cs typeface="Times New Roman" panose="02020603050405020304" pitchFamily="18" charset="0"/>
            </a:endParaRPr>
          </a:p>
        </p:txBody>
      </p:sp>
      <p:pic>
        <p:nvPicPr>
          <p:cNvPr id="2" name="Audio 1">
            <a:hlinkClick r:id="" action="ppaction://media"/>
            <a:extLst>
              <a:ext uri="{FF2B5EF4-FFF2-40B4-BE49-F238E27FC236}">
                <a16:creationId xmlns:a16="http://schemas.microsoft.com/office/drawing/2014/main" id="{358AFBB6-8E0B-425D-8A4A-B100B1184BE5}"/>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045700" y="6235700"/>
            <a:ext cx="406400" cy="406400"/>
          </a:xfrm>
          <a:prstGeom prst="rect">
            <a:avLst/>
          </a:prstGeom>
        </p:spPr>
      </p:pic>
    </p:spTree>
    <p:extLst>
      <p:ext uri="{BB962C8B-B14F-4D97-AF65-F5344CB8AC3E}">
        <p14:creationId xmlns:p14="http://schemas.microsoft.com/office/powerpoint/2010/main" val="1476709835"/>
      </p:ext>
    </p:extLst>
  </p:cSld>
  <p:clrMapOvr>
    <a:masterClrMapping/>
  </p:clrMapOvr>
  <mc:AlternateContent xmlns:mc="http://schemas.openxmlformats.org/markup-compatibility/2006" xmlns:p14="http://schemas.microsoft.com/office/powerpoint/2010/main">
    <mc:Choice Requires="p14">
      <p:transition spd="slow" p14:dur="2000" advTm="120789"/>
    </mc:Choice>
    <mc:Fallback xmlns="">
      <p:transition spd="slow" advTm="12078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B66CE2A-694E-4C59-9E4A-559D631752CF}"/>
              </a:ext>
            </a:extLst>
          </p:cNvPr>
          <p:cNvSpPr>
            <a:spLocks noGrp="1"/>
          </p:cNvSpPr>
          <p:nvPr>
            <p:ph type="sldNum" sz="quarter" idx="12"/>
          </p:nvPr>
        </p:nvSpPr>
        <p:spPr/>
        <p:txBody>
          <a:bodyPr/>
          <a:lstStyle/>
          <a:p>
            <a:fld id="{23A0628E-C12F-4F8C-9895-BCD5E30100D3}" type="slidenum">
              <a:rPr lang="en-US" smtClean="0"/>
              <a:pPr/>
              <a:t>11</a:t>
            </a:fld>
            <a:endParaRPr lang="en-US" dirty="0"/>
          </a:p>
        </p:txBody>
      </p:sp>
      <p:pic>
        <p:nvPicPr>
          <p:cNvPr id="7" name="Picture 6">
            <a:extLst>
              <a:ext uri="{FF2B5EF4-FFF2-40B4-BE49-F238E27FC236}">
                <a16:creationId xmlns:a16="http://schemas.microsoft.com/office/drawing/2014/main" id="{BDA02EAA-A0A2-4B49-B63F-3284C635CFEC}"/>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2495600" y="1268760"/>
            <a:ext cx="6984776" cy="2664296"/>
          </a:xfrm>
          <a:prstGeom prst="rect">
            <a:avLst/>
          </a:prstGeom>
          <a:noFill/>
        </p:spPr>
      </p:pic>
      <p:sp>
        <p:nvSpPr>
          <p:cNvPr id="8" name="TextBox 7">
            <a:extLst>
              <a:ext uri="{FF2B5EF4-FFF2-40B4-BE49-F238E27FC236}">
                <a16:creationId xmlns:a16="http://schemas.microsoft.com/office/drawing/2014/main" id="{0DB4296D-8862-4EAD-9C16-DD711986626A}"/>
              </a:ext>
            </a:extLst>
          </p:cNvPr>
          <p:cNvSpPr txBox="1"/>
          <p:nvPr/>
        </p:nvSpPr>
        <p:spPr>
          <a:xfrm>
            <a:off x="2131879" y="476673"/>
            <a:ext cx="8446287" cy="703911"/>
          </a:xfrm>
          <a:prstGeom prst="rect">
            <a:avLst/>
          </a:prstGeom>
          <a:noFill/>
        </p:spPr>
        <p:txBody>
          <a:bodyPr wrap="none" rtlCol="0">
            <a:spAutoFit/>
          </a:bodyPr>
          <a:lstStyle/>
          <a:p>
            <a:pPr indent="274320" algn="just">
              <a:lnSpc>
                <a:spcPct val="115000"/>
              </a:lnSpc>
            </a:pPr>
            <a:r>
              <a:rPr lang="sr-Cyrl-RS" dirty="0">
                <a:latin typeface="Times New Roman" panose="02020603050405020304" pitchFamily="18" charset="0"/>
                <a:ea typeface="Times New Roman" panose="02020603050405020304" pitchFamily="18" charset="0"/>
              </a:rPr>
              <a:t>Нуклеарно енегртски систем са термичким и брзим реакторима са вишекратним </a:t>
            </a:r>
          </a:p>
          <a:p>
            <a:pPr indent="274320" algn="just">
              <a:lnSpc>
                <a:spcPct val="115000"/>
              </a:lnSpc>
            </a:pPr>
            <a:r>
              <a:rPr lang="sr-Cyrl-RS" dirty="0">
                <a:latin typeface="Times New Roman" panose="02020603050405020304" pitchFamily="18" charset="0"/>
                <a:ea typeface="Times New Roman" panose="02020603050405020304" pitchFamily="18" charset="0"/>
              </a:rPr>
              <a:t>рециклирањем истрошеног горива</a:t>
            </a:r>
            <a:endParaRPr lang="en-US" dirty="0">
              <a:latin typeface="Times New Roman" panose="02020603050405020304" pitchFamily="18" charset="0"/>
              <a:ea typeface="Times New Roman" panose="02020603050405020304" pitchFamily="18" charset="0"/>
            </a:endParaRPr>
          </a:p>
        </p:txBody>
      </p:sp>
      <p:sp>
        <p:nvSpPr>
          <p:cNvPr id="9" name="TextBox 8">
            <a:extLst>
              <a:ext uri="{FF2B5EF4-FFF2-40B4-BE49-F238E27FC236}">
                <a16:creationId xmlns:a16="http://schemas.microsoft.com/office/drawing/2014/main" id="{197491B5-770D-4487-9F4F-6D2BE73D1303}"/>
              </a:ext>
            </a:extLst>
          </p:cNvPr>
          <p:cNvSpPr txBox="1"/>
          <p:nvPr/>
        </p:nvSpPr>
        <p:spPr>
          <a:xfrm>
            <a:off x="2495600" y="4509120"/>
            <a:ext cx="6840760" cy="1978106"/>
          </a:xfrm>
          <a:prstGeom prst="rect">
            <a:avLst/>
          </a:prstGeom>
          <a:noFill/>
        </p:spPr>
        <p:txBody>
          <a:bodyPr wrap="square" rtlCol="0">
            <a:spAutoFit/>
          </a:bodyPr>
          <a:lstStyle/>
          <a:p>
            <a:pPr indent="274320" algn="just">
              <a:lnSpc>
                <a:spcPct val="115000"/>
              </a:lnSpc>
            </a:pPr>
            <a:r>
              <a:rPr lang="sr-Cyrl-RS" dirty="0">
                <a:latin typeface="Times New Roman" panose="02020603050405020304" pitchFamily="18" charset="0"/>
                <a:ea typeface="Times New Roman" panose="02020603050405020304" pitchFamily="18" charset="0"/>
              </a:rPr>
              <a:t>Двокомпонентни нуклеарни енергетски систем са термичким и брзим реакторима који раде у комбинованом затвореном горивном циклусу. Посебност овог модела је да предлаже  коришћење постојећих и демонстрираних технологија термичких и брзих реактора за решавање проблема истрошеног горива и вишка плутонијума.</a:t>
            </a:r>
            <a:endParaRPr lang="en-US"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790893792"/>
      </p:ext>
    </p:extLst>
  </p:cSld>
  <p:clrMapOvr>
    <a:masterClrMapping/>
  </p:clrMapOvr>
  <mc:AlternateContent xmlns:mc="http://schemas.openxmlformats.org/markup-compatibility/2006" xmlns:p14="http://schemas.microsoft.com/office/powerpoint/2010/main">
    <mc:Choice Requires="p14">
      <p:transition spd="slow" p14:dur="2000" advTm="65629"/>
    </mc:Choice>
    <mc:Fallback xmlns="">
      <p:transition spd="slow" advTm="65629"/>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75520" y="260648"/>
            <a:ext cx="7632848" cy="864096"/>
          </a:xfrm>
        </p:spPr>
        <p:txBody>
          <a:bodyPr>
            <a:normAutofit fontScale="90000"/>
          </a:bodyPr>
          <a:lstStyle/>
          <a:p>
            <a:r>
              <a:rPr lang="sr-Cyrl-RS" sz="3100" dirty="0">
                <a:latin typeface="Times New Roman" panose="02020603050405020304" pitchFamily="18" charset="0"/>
                <a:ea typeface="Times New Roman" panose="02020603050405020304" pitchFamily="18" charset="0"/>
              </a:rPr>
              <a:t>Увећавање одрживости путем технолошког иновација (у реакторима и нуклеарно горивним циклусима)</a:t>
            </a:r>
            <a:br>
              <a:rPr lang="en-US" sz="2400" dirty="0">
                <a:latin typeface="Times New Roman" panose="02020603050405020304" pitchFamily="18" charset="0"/>
                <a:ea typeface="Times New Roman" panose="02020603050405020304" pitchFamily="18" charset="0"/>
              </a:rPr>
            </a:br>
            <a:endParaRPr lang="en-GB" sz="2400" dirty="0"/>
          </a:p>
        </p:txBody>
      </p:sp>
      <p:sp>
        <p:nvSpPr>
          <p:cNvPr id="3" name="Content Placeholder 2"/>
          <p:cNvSpPr>
            <a:spLocks noGrp="1"/>
          </p:cNvSpPr>
          <p:nvPr>
            <p:ph idx="1"/>
          </p:nvPr>
        </p:nvSpPr>
        <p:spPr>
          <a:xfrm>
            <a:off x="1703511" y="1412777"/>
            <a:ext cx="9920929" cy="4857403"/>
          </a:xfrm>
        </p:spPr>
        <p:txBody>
          <a:bodyPr>
            <a:noAutofit/>
          </a:bodyPr>
          <a:lstStyle/>
          <a:p>
            <a:pPr marL="0" indent="274320" algn="just">
              <a:lnSpc>
                <a:spcPct val="115000"/>
              </a:lnSpc>
            </a:pPr>
            <a:r>
              <a:rPr lang="sr-Cyrl-RS" sz="2400" dirty="0">
                <a:latin typeface="Times New Roman" panose="02020603050405020304" pitchFamily="18" charset="0"/>
                <a:ea typeface="Times New Roman" panose="02020603050405020304" pitchFamily="18" charset="0"/>
              </a:rPr>
              <a:t>Једнократни отворени горивни циклус (сада)</a:t>
            </a:r>
            <a:endParaRPr lang="en-US" sz="2400" dirty="0">
              <a:latin typeface="Times New Roman" panose="02020603050405020304" pitchFamily="18" charset="0"/>
              <a:ea typeface="Times New Roman" panose="02020603050405020304" pitchFamily="18" charset="0"/>
            </a:endParaRPr>
          </a:p>
          <a:p>
            <a:pPr marL="0" indent="274320" algn="just">
              <a:lnSpc>
                <a:spcPct val="115000"/>
              </a:lnSpc>
            </a:pPr>
            <a:r>
              <a:rPr lang="sr-Cyrl-RS" sz="2400" dirty="0">
                <a:latin typeface="Times New Roman" panose="02020603050405020304" pitchFamily="18" charset="0"/>
                <a:ea typeface="Times New Roman" panose="02020603050405020304" pitchFamily="18" charset="0"/>
              </a:rPr>
              <a:t>Ограничено рециклирање истрошеног горива (сада у неким нуклерно енергетским системима)</a:t>
            </a:r>
            <a:endParaRPr lang="en-US" sz="2400" dirty="0">
              <a:latin typeface="Times New Roman" panose="02020603050405020304" pitchFamily="18" charset="0"/>
              <a:ea typeface="Times New Roman" panose="02020603050405020304" pitchFamily="18" charset="0"/>
            </a:endParaRPr>
          </a:p>
          <a:p>
            <a:pPr marL="0" indent="274320" algn="just">
              <a:lnSpc>
                <a:spcPct val="115000"/>
              </a:lnSpc>
            </a:pPr>
            <a:r>
              <a:rPr lang="sr-Cyrl-RS" sz="2400" dirty="0">
                <a:latin typeface="Times New Roman" panose="02020603050405020304" pitchFamily="18" charset="0"/>
                <a:ea typeface="Times New Roman" panose="02020603050405020304" pitchFamily="18" charset="0"/>
              </a:rPr>
              <a:t>Комплетно рециклирање истрошеног горива у више пролаза</a:t>
            </a:r>
            <a:endParaRPr lang="en-US" sz="2400" dirty="0">
              <a:latin typeface="Times New Roman" panose="02020603050405020304" pitchFamily="18" charset="0"/>
              <a:ea typeface="Times New Roman" panose="02020603050405020304" pitchFamily="18" charset="0"/>
            </a:endParaRPr>
          </a:p>
          <a:p>
            <a:pPr marL="0" indent="274320" algn="just">
              <a:lnSpc>
                <a:spcPct val="115000"/>
              </a:lnSpc>
            </a:pPr>
            <a:r>
              <a:rPr lang="sr-Cyrl-RS" sz="2400" dirty="0">
                <a:latin typeface="Times New Roman" panose="02020603050405020304" pitchFamily="18" charset="0"/>
                <a:ea typeface="Times New Roman" panose="02020603050405020304" pitchFamily="18" charset="0"/>
              </a:rPr>
              <a:t>Издвајање минорних актинида и трансмутација актинида и фисионих продулата</a:t>
            </a:r>
            <a:endParaRPr lang="en-US" sz="2400" dirty="0">
              <a:latin typeface="Times New Roman" panose="02020603050405020304" pitchFamily="18" charset="0"/>
              <a:ea typeface="Times New Roman" panose="02020603050405020304" pitchFamily="18" charset="0"/>
            </a:endParaRPr>
          </a:p>
          <a:p>
            <a:pPr marL="0" indent="274320" algn="just">
              <a:lnSpc>
                <a:spcPct val="115000"/>
              </a:lnSpc>
              <a:spcBef>
                <a:spcPts val="0"/>
              </a:spcBef>
            </a:pPr>
            <a:r>
              <a:rPr lang="sr-Cyrl-RS" sz="2400" dirty="0">
                <a:latin typeface="Times New Roman" panose="02020603050405020304" pitchFamily="18" charset="0"/>
                <a:ea typeface="Times New Roman" panose="02020603050405020304" pitchFamily="18" charset="0"/>
              </a:rPr>
              <a:t>Коначно геолошко одлагање свих отпада (обавезно за све горе наведене опције)</a:t>
            </a:r>
            <a:endParaRPr lang="bs-Latn-BA" sz="2400" dirty="0">
              <a:latin typeface="Times New Roman" panose="02020603050405020304" pitchFamily="18" charset="0"/>
              <a:ea typeface="Times New Roman" panose="02020603050405020304" pitchFamily="18" charset="0"/>
            </a:endParaRPr>
          </a:p>
          <a:p>
            <a:pPr marL="0" indent="274320" algn="just">
              <a:lnSpc>
                <a:spcPct val="115000"/>
              </a:lnSpc>
              <a:spcBef>
                <a:spcPts val="0"/>
              </a:spcBef>
            </a:pPr>
            <a:r>
              <a:rPr lang="ru-RU" sz="2400" dirty="0">
                <a:latin typeface="Times New Roman" panose="02020603050405020304" pitchFamily="18" charset="0"/>
                <a:cs typeface="Times New Roman" panose="02020603050405020304" pitchFamily="18" charset="0"/>
              </a:rPr>
              <a:t>Развој </a:t>
            </a:r>
            <a:r>
              <a:rPr lang="bs-Latn-BA" sz="2400" dirty="0">
                <a:latin typeface="Times New Roman" panose="02020603050405020304" pitchFamily="18" charset="0"/>
                <a:cs typeface="Times New Roman" panose="02020603050405020304" pitchFamily="18" charset="0"/>
              </a:rPr>
              <a:t>Back End </a:t>
            </a:r>
            <a:r>
              <a:rPr lang="ru-RU" sz="2400" dirty="0">
                <a:latin typeface="Times New Roman" panose="02020603050405020304" pitchFamily="18" charset="0"/>
                <a:cs typeface="Times New Roman" panose="02020603050405020304" pitchFamily="18" charset="0"/>
              </a:rPr>
              <a:t>нуклеарног горивног циклуса је нужан </a:t>
            </a:r>
            <a:r>
              <a:rPr lang="bs-Latn-BA" sz="2400" dirty="0">
                <a:latin typeface="Times New Roman" panose="02020603050405020304" pitchFamily="18" charset="0"/>
                <a:cs typeface="Times New Roman" panose="02020603050405020304" pitchFamily="18" charset="0"/>
              </a:rPr>
              <a:t> </a:t>
            </a:r>
            <a:r>
              <a:rPr lang="sr-Cyrl-RS" sz="2400" dirty="0">
                <a:latin typeface="Times New Roman" panose="02020603050405020304" pitchFamily="18" charset="0"/>
                <a:cs typeface="Times New Roman" panose="02020603050405020304" pitchFamily="18" charset="0"/>
              </a:rPr>
              <a:t> предуслов </a:t>
            </a:r>
            <a:r>
              <a:rPr lang="ru-RU" sz="2400" dirty="0">
                <a:latin typeface="Times New Roman" panose="02020603050405020304" pitchFamily="18" charset="0"/>
                <a:cs typeface="Times New Roman" panose="02020603050405020304" pitchFamily="18" charset="0"/>
              </a:rPr>
              <a:t>да би се подржала експанзија Ген 3 + и Ген 4 реактора</a:t>
            </a:r>
            <a:endParaRPr lang="en-GB" sz="2400" dirty="0">
              <a:latin typeface="Times New Roman" panose="02020603050405020304" pitchFamily="18" charset="0"/>
              <a:cs typeface="Times New Roman" panose="02020603050405020304" pitchFamily="18" charset="0"/>
            </a:endParaRPr>
          </a:p>
          <a:p>
            <a:pPr marL="0" indent="274320" algn="just">
              <a:lnSpc>
                <a:spcPct val="115000"/>
              </a:lnSpc>
              <a:spcBef>
                <a:spcPts val="0"/>
              </a:spcBef>
            </a:pPr>
            <a:endParaRPr lang="en-US" sz="2400" dirty="0">
              <a:latin typeface="Times New Roman" panose="02020603050405020304" pitchFamily="18" charset="0"/>
              <a:ea typeface="Times New Roman" panose="02020603050405020304" pitchFamily="18" charset="0"/>
            </a:endParaRPr>
          </a:p>
        </p:txBody>
      </p:sp>
      <p:sp>
        <p:nvSpPr>
          <p:cNvPr id="4" name="Rectangle 2"/>
          <p:cNvSpPr>
            <a:spLocks noChangeArrowheads="1"/>
          </p:cNvSpPr>
          <p:nvPr/>
        </p:nvSpPr>
        <p:spPr bwMode="auto">
          <a:xfrm>
            <a:off x="1524001"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6" name="Slide Number Placeholder 5"/>
          <p:cNvSpPr>
            <a:spLocks noGrp="1"/>
          </p:cNvSpPr>
          <p:nvPr>
            <p:ph type="sldNum" sz="quarter" idx="12"/>
          </p:nvPr>
        </p:nvSpPr>
        <p:spPr/>
        <p:txBody>
          <a:bodyPr/>
          <a:lstStyle/>
          <a:p>
            <a:fld id="{5CAB8D6E-C8C6-4410-9E29-3BCB5B64D2DB}" type="slidenum">
              <a:rPr lang="en-GB" smtClean="0"/>
              <a:pPr/>
              <a:t>12</a:t>
            </a:fld>
            <a:endParaRPr lang="en-GB"/>
          </a:p>
        </p:txBody>
      </p:sp>
    </p:spTree>
    <p:custDataLst>
      <p:tags r:id="rId1"/>
    </p:custDataLst>
    <p:extLst>
      <p:ext uri="{BB962C8B-B14F-4D97-AF65-F5344CB8AC3E}">
        <p14:creationId xmlns:p14="http://schemas.microsoft.com/office/powerpoint/2010/main" val="3814409814"/>
      </p:ext>
    </p:extLst>
  </p:cSld>
  <p:clrMapOvr>
    <a:masterClrMapping/>
  </p:clrMapOvr>
  <mc:AlternateContent xmlns:mc="http://schemas.openxmlformats.org/markup-compatibility/2006" xmlns:p14="http://schemas.microsoft.com/office/powerpoint/2010/main">
    <mc:Choice Requires="p14">
      <p:transition spd="slow" p14:dur="2000" advTm="78989"/>
    </mc:Choice>
    <mc:Fallback xmlns="">
      <p:transition spd="slow" advTm="78989"/>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31504" y="81587"/>
            <a:ext cx="7848872" cy="864096"/>
          </a:xfrm>
        </p:spPr>
        <p:txBody>
          <a:bodyPr>
            <a:normAutofit/>
          </a:bodyPr>
          <a:lstStyle/>
          <a:p>
            <a:pPr algn="just"/>
            <a:r>
              <a:rPr lang="sr-Cyrl-RS" sz="3200" dirty="0"/>
              <a:t>Иновације и међународна сарадња</a:t>
            </a:r>
            <a:endParaRPr lang="en-GB" sz="3200" dirty="0"/>
          </a:p>
        </p:txBody>
      </p:sp>
      <p:sp>
        <p:nvSpPr>
          <p:cNvPr id="3" name="Content Placeholder 2"/>
          <p:cNvSpPr>
            <a:spLocks noGrp="1"/>
          </p:cNvSpPr>
          <p:nvPr>
            <p:ph idx="1"/>
          </p:nvPr>
        </p:nvSpPr>
        <p:spPr>
          <a:xfrm>
            <a:off x="1775520" y="1052737"/>
            <a:ext cx="8712968" cy="5723677"/>
          </a:xfrm>
        </p:spPr>
        <p:txBody>
          <a:bodyPr>
            <a:normAutofit/>
          </a:bodyPr>
          <a:lstStyle/>
          <a:p>
            <a:pPr marL="0" indent="274320" algn="just">
              <a:lnSpc>
                <a:spcPct val="115000"/>
              </a:lnSpc>
            </a:pPr>
            <a:r>
              <a:rPr lang="sr-Cyrl-RS" sz="1800" dirty="0">
                <a:latin typeface="Times New Roman" panose="02020603050405020304" pitchFamily="18" charset="0"/>
                <a:ea typeface="Times New Roman" panose="02020603050405020304" pitchFamily="18" charset="0"/>
              </a:rPr>
              <a:t>Сарадња међу државама власницима технологије и земаљама корисницима технологије може постицати примену иновација у технологији</a:t>
            </a:r>
            <a:endParaRPr lang="en-US" sz="1800" dirty="0">
              <a:latin typeface="Times New Roman" panose="02020603050405020304" pitchFamily="18" charset="0"/>
              <a:ea typeface="Times New Roman" panose="02020603050405020304" pitchFamily="18" charset="0"/>
            </a:endParaRPr>
          </a:p>
          <a:p>
            <a:pPr marL="0" indent="274320" algn="just">
              <a:lnSpc>
                <a:spcPct val="115000"/>
              </a:lnSpc>
            </a:pPr>
            <a:r>
              <a:rPr lang="sr-Cyrl-RS" sz="1800" dirty="0">
                <a:latin typeface="Times New Roman" panose="02020603050405020304" pitchFamily="18" charset="0"/>
                <a:ea typeface="Times New Roman" panose="02020603050405020304" pitchFamily="18" charset="0"/>
              </a:rPr>
              <a:t>Нуклеарна трговина је сложенија у поређењу разменом конвенционалне робе. Пре него што се успостави уговор у нуклеарној трговини, морају се закључити споразуми између земаља, што може бити:</a:t>
            </a:r>
            <a:endParaRPr lang="en-US" sz="1800" dirty="0">
              <a:latin typeface="Times New Roman" panose="02020603050405020304" pitchFamily="18" charset="0"/>
              <a:ea typeface="Times New Roman" panose="02020603050405020304" pitchFamily="18" charset="0"/>
            </a:endParaRPr>
          </a:p>
          <a:p>
            <a:pPr marL="400050" lvl="1" indent="274320" algn="just">
              <a:lnSpc>
                <a:spcPct val="115000"/>
              </a:lnSpc>
            </a:pPr>
            <a:r>
              <a:rPr lang="sr-Cyrl-RS" sz="1600" dirty="0">
                <a:latin typeface="Times New Roman" panose="02020603050405020304" pitchFamily="18" charset="0"/>
                <a:ea typeface="Times New Roman" panose="02020603050405020304" pitchFamily="18" charset="0"/>
              </a:rPr>
              <a:t>Билатерални споразум</a:t>
            </a:r>
            <a:endParaRPr lang="en-US" sz="1600" dirty="0">
              <a:latin typeface="Times New Roman" panose="02020603050405020304" pitchFamily="18" charset="0"/>
              <a:ea typeface="Times New Roman" panose="02020603050405020304" pitchFamily="18" charset="0"/>
            </a:endParaRPr>
          </a:p>
          <a:p>
            <a:pPr marL="400050" lvl="1" indent="274320" algn="just">
              <a:lnSpc>
                <a:spcPct val="115000"/>
              </a:lnSpc>
            </a:pPr>
            <a:r>
              <a:rPr lang="sr-Cyrl-RS" sz="1600" dirty="0">
                <a:latin typeface="Times New Roman" panose="02020603050405020304" pitchFamily="18" charset="0"/>
                <a:ea typeface="Times New Roman" panose="02020603050405020304" pitchFamily="18" charset="0"/>
              </a:rPr>
              <a:t>Вишеструки билатерални споразуми</a:t>
            </a:r>
            <a:endParaRPr lang="en-US" sz="1600" dirty="0">
              <a:latin typeface="Times New Roman" panose="02020603050405020304" pitchFamily="18" charset="0"/>
              <a:ea typeface="Times New Roman" panose="02020603050405020304" pitchFamily="18" charset="0"/>
            </a:endParaRPr>
          </a:p>
          <a:p>
            <a:pPr marL="400050" lvl="1" indent="274320" algn="just">
              <a:lnSpc>
                <a:spcPct val="115000"/>
              </a:lnSpc>
            </a:pPr>
            <a:r>
              <a:rPr lang="sr-Cyrl-RS" sz="1600" dirty="0">
                <a:latin typeface="Times New Roman" panose="02020603050405020304" pitchFamily="18" charset="0"/>
                <a:ea typeface="Times New Roman" panose="02020603050405020304" pitchFamily="18" charset="0"/>
              </a:rPr>
              <a:t>Мултилатерални споразум</a:t>
            </a:r>
            <a:endParaRPr lang="en-US" sz="1600" dirty="0">
              <a:latin typeface="Times New Roman" panose="02020603050405020304" pitchFamily="18" charset="0"/>
              <a:ea typeface="Times New Roman" panose="02020603050405020304" pitchFamily="18" charset="0"/>
            </a:endParaRPr>
          </a:p>
          <a:p>
            <a:pPr marL="0" indent="274320" algn="just">
              <a:lnSpc>
                <a:spcPct val="115000"/>
              </a:lnSpc>
            </a:pPr>
            <a:r>
              <a:rPr lang="sr-Cyrl-RS" sz="1800" dirty="0">
                <a:latin typeface="Times New Roman" panose="02020603050405020304" pitchFamily="18" charset="0"/>
                <a:ea typeface="Times New Roman" panose="02020603050405020304" pitchFamily="18" charset="0"/>
              </a:rPr>
              <a:t>Припрема и потписивање споразума о нуклеарној трговини могу захтевати промене у националном законодавствуе и спровођење дугих преговора са циљаним партнерима - може да захтева дуго времена</a:t>
            </a:r>
          </a:p>
          <a:p>
            <a:pPr marL="0" indent="274320" algn="just">
              <a:lnSpc>
                <a:spcPct val="115000"/>
              </a:lnSpc>
            </a:pPr>
            <a:r>
              <a:rPr lang="sr-Cyrl-RS" sz="1800" dirty="0">
                <a:latin typeface="Times New Roman" panose="02020603050405020304" pitchFamily="18" charset="0"/>
                <a:ea typeface="Times New Roman" panose="02020603050405020304" pitchFamily="18" charset="0"/>
              </a:rPr>
              <a:t>Сарадња у оквиру преднјег дела горивног циклуса је у доброј мери отворена уз поштивање рестрикција везаних за нуклеарну трговину</a:t>
            </a:r>
          </a:p>
          <a:p>
            <a:pPr marL="0" indent="274320" algn="just">
              <a:lnSpc>
                <a:spcPct val="115000"/>
              </a:lnSpc>
            </a:pPr>
            <a:r>
              <a:rPr lang="sr-Cyrl-RS" sz="1800" dirty="0">
                <a:latin typeface="Times New Roman" panose="02020603050405020304" pitchFamily="18" charset="0"/>
                <a:ea typeface="Times New Roman" panose="02020603050405020304" pitchFamily="18" charset="0"/>
              </a:rPr>
              <a:t>  Потребно је пратити  и разумети детаљније студије мотива и баријера у погледу сарадње у</a:t>
            </a:r>
            <a:r>
              <a:rPr lang="bs-Latn-BA" sz="1800" dirty="0">
                <a:latin typeface="Times New Roman" panose="02020603050405020304" pitchFamily="18" charset="0"/>
                <a:ea typeface="Times New Roman" panose="02020603050405020304" pitchFamily="18" charset="0"/>
              </a:rPr>
              <a:t> </a:t>
            </a:r>
            <a:r>
              <a:rPr lang="sr-Cyrl-RS" sz="1800" dirty="0">
                <a:latin typeface="Times New Roman" panose="02020603050405020304" pitchFamily="18" charset="0"/>
                <a:ea typeface="Times New Roman" panose="02020603050405020304" pitchFamily="18" charset="0"/>
              </a:rPr>
              <a:t>задњем делу нуклеарног горивног циклуса (рецирклажа истрошеног горива и коначно одлагање отпада из прераде)</a:t>
            </a:r>
            <a:endParaRPr lang="en-US" sz="1800" dirty="0">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12"/>
          </p:nvPr>
        </p:nvSpPr>
        <p:spPr/>
        <p:txBody>
          <a:bodyPr/>
          <a:lstStyle/>
          <a:p>
            <a:pPr eaLnBrk="0" fontAlgn="base" hangingPunct="0">
              <a:spcBef>
                <a:spcPct val="0"/>
              </a:spcBef>
              <a:spcAft>
                <a:spcPct val="0"/>
              </a:spcAft>
              <a:defRPr/>
            </a:pPr>
            <a:fld id="{5CAB8D6E-C8C6-4410-9E29-3BCB5B64D2DB}" type="slidenum">
              <a:rPr lang="en-GB" sz="1000">
                <a:solidFill>
                  <a:srgbClr val="3366CC"/>
                </a:solidFill>
                <a:latin typeface="Arial"/>
                <a:cs typeface="Arial" panose="020B0604020202020204" pitchFamily="34" charset="0"/>
              </a:rPr>
              <a:pPr eaLnBrk="0" fontAlgn="base" hangingPunct="0">
                <a:spcBef>
                  <a:spcPct val="0"/>
                </a:spcBef>
                <a:spcAft>
                  <a:spcPct val="0"/>
                </a:spcAft>
                <a:defRPr/>
              </a:pPr>
              <a:t>13</a:t>
            </a:fld>
            <a:endParaRPr lang="en-GB" sz="1000">
              <a:solidFill>
                <a:srgbClr val="3366CC"/>
              </a:solidFill>
              <a:latin typeface="Arial"/>
              <a:cs typeface="Arial" panose="020B0604020202020204" pitchFamily="34" charset="0"/>
            </a:endParaRPr>
          </a:p>
        </p:txBody>
      </p:sp>
    </p:spTree>
    <p:custDataLst>
      <p:tags r:id="rId1"/>
    </p:custDataLst>
    <p:extLst>
      <p:ext uri="{BB962C8B-B14F-4D97-AF65-F5344CB8AC3E}">
        <p14:creationId xmlns:p14="http://schemas.microsoft.com/office/powerpoint/2010/main" val="2525905415"/>
      </p:ext>
    </p:extLst>
  </p:cSld>
  <p:clrMapOvr>
    <a:masterClrMapping/>
  </p:clrMapOvr>
  <mc:AlternateContent xmlns:mc="http://schemas.openxmlformats.org/markup-compatibility/2006" xmlns:p14="http://schemas.microsoft.com/office/powerpoint/2010/main">
    <mc:Choice Requires="p14">
      <p:transition spd="slow" p14:dur="2000" advTm="138094"/>
    </mc:Choice>
    <mc:Fallback xmlns="">
      <p:transition spd="slow" advTm="138094"/>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8A949B-A33C-461D-B24D-D12537980635}"/>
              </a:ext>
            </a:extLst>
          </p:cNvPr>
          <p:cNvSpPr>
            <a:spLocks noGrp="1"/>
          </p:cNvSpPr>
          <p:nvPr>
            <p:ph type="title"/>
          </p:nvPr>
        </p:nvSpPr>
        <p:spPr>
          <a:xfrm>
            <a:off x="1775521" y="4694"/>
            <a:ext cx="8658551" cy="864096"/>
          </a:xfrm>
        </p:spPr>
        <p:txBody>
          <a:bodyPr>
            <a:noAutofit/>
          </a:bodyPr>
          <a:lstStyle/>
          <a:p>
            <a:pPr>
              <a:lnSpc>
                <a:spcPct val="107000"/>
              </a:lnSpc>
              <a:spcBef>
                <a:spcPts val="0"/>
              </a:spcBef>
              <a:spcAft>
                <a:spcPts val="800"/>
              </a:spcAft>
            </a:pPr>
            <a:r>
              <a:rPr lang="sr-Cyrl-RS" sz="2800" dirty="0">
                <a:latin typeface="Calibri" panose="020F0502020204030204" pitchFamily="34" charset="0"/>
                <a:ea typeface="Calibri" panose="020F0502020204030204" pitchFamily="34" charset="0"/>
                <a:cs typeface="Arial" panose="020B0604020202020204" pitchFamily="34" charset="0"/>
              </a:rPr>
              <a:t>Смањење и  контрола ризика нових нуклеарних пројеката</a:t>
            </a:r>
            <a:endParaRPr lang="en-US" sz="2800" dirty="0">
              <a:latin typeface="Calibri" panose="020F0502020204030204" pitchFamily="34" charset="0"/>
              <a:ea typeface="Calibri" panose="020F0502020204030204" pitchFamily="34" charset="0"/>
              <a:cs typeface="Arial" panose="020B0604020202020204" pitchFamily="34" charset="0"/>
            </a:endParaRPr>
          </a:p>
        </p:txBody>
      </p:sp>
      <p:sp>
        <p:nvSpPr>
          <p:cNvPr id="4" name="Content Placeholder 3">
            <a:extLst>
              <a:ext uri="{FF2B5EF4-FFF2-40B4-BE49-F238E27FC236}">
                <a16:creationId xmlns:a16="http://schemas.microsoft.com/office/drawing/2014/main" id="{DF159243-302F-479C-A993-ECCEDBF69461}"/>
              </a:ext>
            </a:extLst>
          </p:cNvPr>
          <p:cNvSpPr>
            <a:spLocks noGrp="1"/>
          </p:cNvSpPr>
          <p:nvPr>
            <p:ph sz="half" idx="2"/>
          </p:nvPr>
        </p:nvSpPr>
        <p:spPr>
          <a:xfrm>
            <a:off x="6096001" y="2060848"/>
            <a:ext cx="4532373" cy="4368864"/>
          </a:xfrm>
        </p:spPr>
        <p:style>
          <a:lnRef idx="3">
            <a:schemeClr val="lt1"/>
          </a:lnRef>
          <a:fillRef idx="1">
            <a:schemeClr val="accent5"/>
          </a:fillRef>
          <a:effectRef idx="1">
            <a:schemeClr val="accent5"/>
          </a:effectRef>
          <a:fontRef idx="minor">
            <a:schemeClr val="lt1"/>
          </a:fontRef>
        </p:style>
        <p:txBody>
          <a:bodyPr>
            <a:noAutofit/>
          </a:bodyPr>
          <a:lstStyle/>
          <a:p>
            <a:pPr marL="0" indent="0">
              <a:buNone/>
            </a:pPr>
            <a:r>
              <a:rPr lang="ru-RU" sz="1800" b="1" dirty="0">
                <a:solidFill>
                  <a:schemeClr val="bg1"/>
                </a:solidFill>
              </a:rPr>
              <a:t>Кључни фактори успеха:</a:t>
            </a:r>
            <a:endParaRPr lang="en-US" sz="1800" b="1" dirty="0">
              <a:solidFill>
                <a:schemeClr val="bg1"/>
              </a:solidFill>
            </a:endParaRPr>
          </a:p>
          <a:p>
            <a:pPr marL="0" indent="0">
              <a:buNone/>
            </a:pPr>
            <a:r>
              <a:rPr lang="ru-RU" sz="1800" b="1" dirty="0">
                <a:solidFill>
                  <a:schemeClr val="bg1"/>
                </a:solidFill>
              </a:rPr>
              <a:t>Робустан ланца снабдевања,</a:t>
            </a:r>
            <a:endParaRPr lang="en-US" sz="1800" b="1" dirty="0">
              <a:solidFill>
                <a:schemeClr val="bg1"/>
              </a:solidFill>
            </a:endParaRPr>
          </a:p>
          <a:p>
            <a:pPr marL="0" indent="0">
              <a:buNone/>
            </a:pPr>
            <a:r>
              <a:rPr lang="en-US" sz="1800" b="1" dirty="0">
                <a:solidFill>
                  <a:schemeClr val="bg1"/>
                </a:solidFill>
              </a:rPr>
              <a:t> </a:t>
            </a:r>
            <a:r>
              <a:rPr lang="ru-RU" sz="1800" b="1" dirty="0">
                <a:solidFill>
                  <a:schemeClr val="bg1"/>
                </a:solidFill>
              </a:rPr>
              <a:t>Једноставан и доказан дизајн (са оперативним "референтним постројењем");</a:t>
            </a:r>
            <a:endParaRPr lang="en-US" sz="1800" b="1" dirty="0">
              <a:solidFill>
                <a:schemeClr val="bg1"/>
              </a:solidFill>
            </a:endParaRPr>
          </a:p>
          <a:p>
            <a:pPr marL="0" indent="0">
              <a:buNone/>
            </a:pPr>
            <a:r>
              <a:rPr lang="ru-RU" sz="1800" b="1" dirty="0">
                <a:solidFill>
                  <a:schemeClr val="bg1"/>
                </a:solidFill>
              </a:rPr>
              <a:t>Блиска сарадња са регулатором;</a:t>
            </a:r>
            <a:endParaRPr lang="en-US" sz="1800" b="1" dirty="0">
              <a:solidFill>
                <a:schemeClr val="bg1"/>
              </a:solidFill>
            </a:endParaRPr>
          </a:p>
          <a:p>
            <a:pPr marL="0" indent="0">
              <a:buNone/>
            </a:pPr>
            <a:r>
              <a:rPr lang="ru-RU" sz="1800" b="1" dirty="0">
                <a:solidFill>
                  <a:schemeClr val="bg1"/>
                </a:solidFill>
              </a:rPr>
              <a:t>Разумни, информисани уговарачки модели уговора;</a:t>
            </a:r>
            <a:endParaRPr lang="en-US" sz="1800" b="1" dirty="0">
              <a:solidFill>
                <a:schemeClr val="bg1"/>
              </a:solidFill>
            </a:endParaRPr>
          </a:p>
          <a:p>
            <a:pPr marL="0" indent="0">
              <a:buNone/>
            </a:pPr>
            <a:r>
              <a:rPr lang="ru-RU" sz="1800" b="1" dirty="0">
                <a:solidFill>
                  <a:schemeClr val="bg1"/>
                </a:solidFill>
              </a:rPr>
              <a:t>Доказани извођачи радова са искусним тимовима;’</a:t>
            </a:r>
            <a:endParaRPr lang="en-US" sz="1800" b="1" dirty="0">
              <a:solidFill>
                <a:schemeClr val="bg1"/>
              </a:solidFill>
            </a:endParaRPr>
          </a:p>
          <a:p>
            <a:pPr marL="0" indent="0">
              <a:buNone/>
            </a:pPr>
            <a:r>
              <a:rPr lang="ru-RU" sz="1800" b="1" dirty="0">
                <a:solidFill>
                  <a:schemeClr val="bg1"/>
                </a:solidFill>
              </a:rPr>
              <a:t>Научене лекције' из других  пројеката;</a:t>
            </a:r>
            <a:endParaRPr lang="en-US" sz="1800" b="1" dirty="0">
              <a:solidFill>
                <a:schemeClr val="bg1"/>
              </a:solidFill>
            </a:endParaRPr>
          </a:p>
          <a:p>
            <a:pPr marL="0" indent="0">
              <a:buNone/>
            </a:pPr>
            <a:r>
              <a:rPr lang="ru-RU" sz="1800" b="1" dirty="0">
                <a:solidFill>
                  <a:schemeClr val="bg1"/>
                </a:solidFill>
              </a:rPr>
              <a:t>Проверен приступ пројекту и управљању ризиком;</a:t>
            </a:r>
            <a:endParaRPr lang="en-GB" sz="1800" dirty="0">
              <a:solidFill>
                <a:schemeClr val="bg1"/>
              </a:solidFill>
            </a:endParaRPr>
          </a:p>
        </p:txBody>
      </p:sp>
      <p:sp>
        <p:nvSpPr>
          <p:cNvPr id="6" name="Slide Number Placeholder 5">
            <a:extLst>
              <a:ext uri="{FF2B5EF4-FFF2-40B4-BE49-F238E27FC236}">
                <a16:creationId xmlns:a16="http://schemas.microsoft.com/office/drawing/2014/main" id="{76307D82-D1BB-49E3-930A-7E665BA2E8A2}"/>
              </a:ext>
            </a:extLst>
          </p:cNvPr>
          <p:cNvSpPr>
            <a:spLocks noGrp="1"/>
          </p:cNvSpPr>
          <p:nvPr>
            <p:ph type="sldNum" sz="quarter" idx="12"/>
          </p:nvPr>
        </p:nvSpPr>
        <p:spPr/>
        <p:txBody>
          <a:bodyPr/>
          <a:lstStyle/>
          <a:p>
            <a:fld id="{23A0628E-C12F-4F8C-9895-BCD5E30100D3}" type="slidenum">
              <a:rPr lang="en-US" smtClean="0"/>
              <a:pPr/>
              <a:t>14</a:t>
            </a:fld>
            <a:endParaRPr lang="en-US" dirty="0"/>
          </a:p>
        </p:txBody>
      </p:sp>
      <p:pic>
        <p:nvPicPr>
          <p:cNvPr id="7" name="Picture 6">
            <a:extLst>
              <a:ext uri="{FF2B5EF4-FFF2-40B4-BE49-F238E27FC236}">
                <a16:creationId xmlns:a16="http://schemas.microsoft.com/office/drawing/2014/main" id="{25AB5581-A616-4055-9250-5223FB460C88}"/>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24000" y="1874932"/>
            <a:ext cx="4572000" cy="2576448"/>
          </a:xfrm>
          <a:prstGeom prst="rect">
            <a:avLst/>
          </a:prstGeom>
          <a:noFill/>
          <a:ln>
            <a:noFill/>
          </a:ln>
        </p:spPr>
      </p:pic>
      <p:sp>
        <p:nvSpPr>
          <p:cNvPr id="8" name="TextBox 7">
            <a:extLst>
              <a:ext uri="{FF2B5EF4-FFF2-40B4-BE49-F238E27FC236}">
                <a16:creationId xmlns:a16="http://schemas.microsoft.com/office/drawing/2014/main" id="{E508E26E-86D4-417C-BB57-982C4492A2A3}"/>
              </a:ext>
            </a:extLst>
          </p:cNvPr>
          <p:cNvSpPr txBox="1"/>
          <p:nvPr/>
        </p:nvSpPr>
        <p:spPr>
          <a:xfrm>
            <a:off x="1631505" y="4539164"/>
            <a:ext cx="4388296" cy="1754326"/>
          </a:xfrm>
          <a:prstGeom prst="rect">
            <a:avLst/>
          </a:prstGeom>
          <a:noFill/>
        </p:spPr>
        <p:txBody>
          <a:bodyPr wrap="square" rtlCol="0">
            <a:spAutoFit/>
          </a:bodyPr>
          <a:lstStyle/>
          <a:p>
            <a:r>
              <a:rPr lang="sr-Cyrl-RS" dirty="0">
                <a:latin typeface="Calibri" panose="020F0502020204030204" pitchFamily="34" charset="0"/>
                <a:ea typeface="Calibri" panose="020F0502020204030204" pitchFamily="34" charset="0"/>
                <a:cs typeface="Arial" panose="020B0604020202020204" pitchFamily="34" charset="0"/>
              </a:rPr>
              <a:t>Т</a:t>
            </a:r>
            <a:r>
              <a:rPr lang="en-US" dirty="0" err="1">
                <a:latin typeface="Calibri" panose="020F0502020204030204" pitchFamily="34" charset="0"/>
                <a:ea typeface="Calibri" panose="020F0502020204030204" pitchFamily="34" charset="0"/>
                <a:cs typeface="Arial" panose="020B0604020202020204" pitchFamily="34" charset="0"/>
              </a:rPr>
              <a:t>рошкови</a:t>
            </a:r>
            <a:r>
              <a:rPr lang="en-US" dirty="0">
                <a:latin typeface="Calibri" panose="020F0502020204030204" pitchFamily="34" charset="0"/>
                <a:ea typeface="Calibri" panose="020F0502020204030204" pitchFamily="34" charset="0"/>
                <a:cs typeface="Arial" panose="020B0604020202020204" pitchFamily="34" charset="0"/>
              </a:rPr>
              <a:t> </a:t>
            </a:r>
            <a:r>
              <a:rPr lang="sr-Cyrl-RS" dirty="0">
                <a:latin typeface="Calibri" panose="020F0502020204030204" pitchFamily="34" charset="0"/>
                <a:ea typeface="Calibri" panose="020F0502020204030204" pitchFamily="34" charset="0"/>
                <a:cs typeface="Arial" panose="020B0604020202020204" pitchFamily="34" charset="0"/>
              </a:rPr>
              <a:t>извођења нових нуклеарних електрана</a:t>
            </a:r>
            <a:r>
              <a:rPr lang="en-US" dirty="0">
                <a:latin typeface="Calibri" panose="020F0502020204030204" pitchFamily="34" charset="0"/>
                <a:ea typeface="Calibri" panose="020F0502020204030204" pitchFamily="34" charset="0"/>
                <a:cs typeface="Arial" panose="020B0604020202020204" pitchFamily="34" charset="0"/>
              </a:rPr>
              <a:t> у </a:t>
            </a:r>
            <a:r>
              <a:rPr lang="en-US" dirty="0" err="1">
                <a:latin typeface="Calibri" panose="020F0502020204030204" pitchFamily="34" charset="0"/>
                <a:ea typeface="Calibri" panose="020F0502020204030204" pitchFamily="34" charset="0"/>
                <a:cs typeface="Arial" panose="020B0604020202020204" pitchFamily="34" charset="0"/>
              </a:rPr>
              <a:t>западној</a:t>
            </a:r>
            <a:r>
              <a:rPr lang="en-US" dirty="0">
                <a:latin typeface="Calibri" panose="020F0502020204030204" pitchFamily="34" charset="0"/>
                <a:ea typeface="Calibri" panose="020F0502020204030204" pitchFamily="34" charset="0"/>
                <a:cs typeface="Arial" panose="020B0604020202020204" pitchFamily="34" charset="0"/>
              </a:rPr>
              <a:t> </a:t>
            </a:r>
            <a:r>
              <a:rPr lang="en-US" dirty="0" err="1">
                <a:latin typeface="Calibri" panose="020F0502020204030204" pitchFamily="34" charset="0"/>
                <a:ea typeface="Calibri" panose="020F0502020204030204" pitchFamily="34" charset="0"/>
                <a:cs typeface="Arial" panose="020B0604020202020204" pitchFamily="34" charset="0"/>
              </a:rPr>
              <a:t>Европи</a:t>
            </a:r>
            <a:r>
              <a:rPr lang="en-US" dirty="0">
                <a:latin typeface="Calibri" panose="020F0502020204030204" pitchFamily="34" charset="0"/>
                <a:ea typeface="Calibri" panose="020F0502020204030204" pitchFamily="34" charset="0"/>
                <a:cs typeface="Arial" panose="020B0604020202020204" pitchFamily="34" charset="0"/>
              </a:rPr>
              <a:t> (</a:t>
            </a:r>
            <a:r>
              <a:rPr lang="en-US" dirty="0" err="1">
                <a:latin typeface="Calibri" panose="020F0502020204030204" pitchFamily="34" charset="0"/>
                <a:ea typeface="Calibri" panose="020F0502020204030204" pitchFamily="34" charset="0"/>
                <a:cs typeface="Arial" panose="020B0604020202020204" pitchFamily="34" charset="0"/>
              </a:rPr>
              <a:t>Француска</a:t>
            </a:r>
            <a:r>
              <a:rPr lang="en-US" dirty="0">
                <a:latin typeface="Calibri" panose="020F0502020204030204" pitchFamily="34" charset="0"/>
                <a:ea typeface="Calibri" panose="020F0502020204030204" pitchFamily="34" charset="0"/>
                <a:cs typeface="Arial" panose="020B0604020202020204" pitchFamily="34" charset="0"/>
              </a:rPr>
              <a:t>, </a:t>
            </a:r>
            <a:r>
              <a:rPr lang="en-US" dirty="0" err="1">
                <a:latin typeface="Calibri" panose="020F0502020204030204" pitchFamily="34" charset="0"/>
                <a:ea typeface="Calibri" panose="020F0502020204030204" pitchFamily="34" charset="0"/>
                <a:cs typeface="Arial" panose="020B0604020202020204" pitchFamily="34" charset="0"/>
              </a:rPr>
              <a:t>Финска</a:t>
            </a:r>
            <a:r>
              <a:rPr lang="en-US" dirty="0">
                <a:latin typeface="Calibri" panose="020F0502020204030204" pitchFamily="34" charset="0"/>
                <a:ea typeface="Calibri" panose="020F0502020204030204" pitchFamily="34" charset="0"/>
                <a:cs typeface="Arial" panose="020B0604020202020204" pitchFamily="34" charset="0"/>
              </a:rPr>
              <a:t> и </a:t>
            </a:r>
            <a:r>
              <a:rPr lang="en-US" dirty="0" err="1">
                <a:latin typeface="Calibri" panose="020F0502020204030204" pitchFamily="34" charset="0"/>
                <a:ea typeface="Calibri" panose="020F0502020204030204" pitchFamily="34" charset="0"/>
                <a:cs typeface="Arial" panose="020B0604020202020204" pitchFamily="34" charset="0"/>
              </a:rPr>
              <a:t>Великој</a:t>
            </a:r>
            <a:r>
              <a:rPr lang="en-US" dirty="0">
                <a:latin typeface="Calibri" panose="020F0502020204030204" pitchFamily="34" charset="0"/>
                <a:ea typeface="Calibri" panose="020F0502020204030204" pitchFamily="34" charset="0"/>
                <a:cs typeface="Arial" panose="020B0604020202020204" pitchFamily="34" charset="0"/>
              </a:rPr>
              <a:t> </a:t>
            </a:r>
            <a:r>
              <a:rPr lang="en-US" dirty="0" err="1">
                <a:latin typeface="Calibri" panose="020F0502020204030204" pitchFamily="34" charset="0"/>
                <a:ea typeface="Calibri" panose="020F0502020204030204" pitchFamily="34" charset="0"/>
                <a:cs typeface="Arial" panose="020B0604020202020204" pitchFamily="34" charset="0"/>
              </a:rPr>
              <a:t>Британији</a:t>
            </a:r>
            <a:r>
              <a:rPr lang="en-US" dirty="0">
                <a:latin typeface="Calibri" panose="020F0502020204030204" pitchFamily="34" charset="0"/>
                <a:ea typeface="Calibri" panose="020F0502020204030204" pitchFamily="34" charset="0"/>
                <a:cs typeface="Arial" panose="020B0604020202020204" pitchFamily="34" charset="0"/>
              </a:rPr>
              <a:t>) и </a:t>
            </a:r>
            <a:r>
              <a:rPr lang="en-US" dirty="0" err="1">
                <a:latin typeface="Calibri" panose="020F0502020204030204" pitchFamily="34" charset="0"/>
                <a:ea typeface="Calibri" panose="020F0502020204030204" pitchFamily="34" charset="0"/>
                <a:cs typeface="Arial" panose="020B0604020202020204" pitchFamily="34" charset="0"/>
              </a:rPr>
              <a:t>Азији</a:t>
            </a:r>
            <a:r>
              <a:rPr lang="en-US" dirty="0">
                <a:latin typeface="Calibri" panose="020F0502020204030204" pitchFamily="34" charset="0"/>
                <a:ea typeface="Calibri" panose="020F0502020204030204" pitchFamily="34" charset="0"/>
                <a:cs typeface="Arial" panose="020B0604020202020204" pitchFamily="34" charset="0"/>
              </a:rPr>
              <a:t> (УАЕ, </a:t>
            </a:r>
            <a:r>
              <a:rPr lang="en-US" dirty="0" err="1">
                <a:latin typeface="Calibri" panose="020F0502020204030204" pitchFamily="34" charset="0"/>
                <a:ea typeface="Calibri" panose="020F0502020204030204" pitchFamily="34" charset="0"/>
                <a:cs typeface="Arial" panose="020B0604020202020204" pitchFamily="34" charset="0"/>
              </a:rPr>
              <a:t>Јапан</a:t>
            </a:r>
            <a:r>
              <a:rPr lang="en-US" dirty="0">
                <a:latin typeface="Calibri" panose="020F0502020204030204" pitchFamily="34" charset="0"/>
                <a:ea typeface="Calibri" panose="020F0502020204030204" pitchFamily="34" charset="0"/>
                <a:cs typeface="Arial" panose="020B0604020202020204" pitchFamily="34" charset="0"/>
              </a:rPr>
              <a:t>, </a:t>
            </a:r>
            <a:r>
              <a:rPr lang="en-US" dirty="0" err="1">
                <a:latin typeface="Calibri" panose="020F0502020204030204" pitchFamily="34" charset="0"/>
                <a:ea typeface="Calibri" panose="020F0502020204030204" pitchFamily="34" charset="0"/>
                <a:cs typeface="Arial" panose="020B0604020202020204" pitchFamily="34" charset="0"/>
              </a:rPr>
              <a:t>Република</a:t>
            </a:r>
            <a:r>
              <a:rPr lang="en-US" dirty="0">
                <a:latin typeface="Calibri" panose="020F0502020204030204" pitchFamily="34" charset="0"/>
                <a:ea typeface="Calibri" panose="020F0502020204030204" pitchFamily="34" charset="0"/>
                <a:cs typeface="Arial" panose="020B0604020202020204" pitchFamily="34" charset="0"/>
              </a:rPr>
              <a:t> </a:t>
            </a:r>
            <a:r>
              <a:rPr lang="en-US" dirty="0" err="1">
                <a:latin typeface="Calibri" panose="020F0502020204030204" pitchFamily="34" charset="0"/>
                <a:ea typeface="Calibri" panose="020F0502020204030204" pitchFamily="34" charset="0"/>
                <a:cs typeface="Arial" panose="020B0604020202020204" pitchFamily="34" charset="0"/>
              </a:rPr>
              <a:t>Кореја</a:t>
            </a:r>
            <a:r>
              <a:rPr lang="en-US" dirty="0">
                <a:latin typeface="Calibri" panose="020F0502020204030204" pitchFamily="34" charset="0"/>
                <a:ea typeface="Calibri" panose="020F0502020204030204" pitchFamily="34" charset="0"/>
                <a:cs typeface="Arial" panose="020B0604020202020204" pitchFamily="34" charset="0"/>
              </a:rPr>
              <a:t> и </a:t>
            </a:r>
            <a:r>
              <a:rPr lang="en-US" dirty="0" err="1">
                <a:latin typeface="Calibri" panose="020F0502020204030204" pitchFamily="34" charset="0"/>
                <a:ea typeface="Calibri" panose="020F0502020204030204" pitchFamily="34" charset="0"/>
                <a:cs typeface="Arial" panose="020B0604020202020204" pitchFamily="34" charset="0"/>
              </a:rPr>
              <a:t>Кина</a:t>
            </a:r>
            <a:r>
              <a:rPr lang="en-US" dirty="0">
                <a:latin typeface="Calibri" panose="020F0502020204030204" pitchFamily="34" charset="0"/>
                <a:ea typeface="Calibri" panose="020F0502020204030204" pitchFamily="34" charset="0"/>
                <a:cs typeface="Arial" panose="020B0604020202020204" pitchFamily="34" charset="0"/>
              </a:rPr>
              <a:t>). </a:t>
            </a:r>
            <a:r>
              <a:rPr lang="en-US" dirty="0" err="1">
                <a:latin typeface="Calibri" panose="020F0502020204030204" pitchFamily="34" charset="0"/>
                <a:ea typeface="Calibri" panose="020F0502020204030204" pitchFamily="34" charset="0"/>
                <a:cs typeface="Arial" panose="020B0604020202020204" pitchFamily="34" charset="0"/>
              </a:rPr>
              <a:t>Извор</a:t>
            </a:r>
            <a:r>
              <a:rPr lang="en-US" dirty="0">
                <a:latin typeface="Calibri" panose="020F0502020204030204" pitchFamily="34" charset="0"/>
                <a:ea typeface="Calibri" panose="020F0502020204030204" pitchFamily="34" charset="0"/>
                <a:cs typeface="Arial" panose="020B0604020202020204" pitchFamily="34" charset="0"/>
              </a:rPr>
              <a:t>: </a:t>
            </a:r>
            <a:r>
              <a:rPr lang="en-US" dirty="0" err="1">
                <a:latin typeface="Calibri" panose="020F0502020204030204" pitchFamily="34" charset="0"/>
                <a:ea typeface="Calibri" panose="020F0502020204030204" pitchFamily="34" charset="0"/>
                <a:cs typeface="Arial" panose="020B0604020202020204" pitchFamily="34" charset="0"/>
              </a:rPr>
              <a:t>Климатске</a:t>
            </a:r>
            <a:r>
              <a:rPr lang="en-US" dirty="0">
                <a:latin typeface="Calibri" panose="020F0502020204030204" pitchFamily="34" charset="0"/>
                <a:ea typeface="Calibri" panose="020F0502020204030204" pitchFamily="34" charset="0"/>
                <a:cs typeface="Arial" panose="020B0604020202020204" pitchFamily="34" charset="0"/>
              </a:rPr>
              <a:t> </a:t>
            </a:r>
            <a:r>
              <a:rPr lang="en-US" dirty="0" err="1">
                <a:latin typeface="Calibri" panose="020F0502020204030204" pitchFamily="34" charset="0"/>
                <a:ea typeface="Calibri" panose="020F0502020204030204" pitchFamily="34" charset="0"/>
                <a:cs typeface="Arial" panose="020B0604020202020204" pitchFamily="34" charset="0"/>
              </a:rPr>
              <a:t>промене</a:t>
            </a:r>
            <a:r>
              <a:rPr lang="en-US" dirty="0">
                <a:latin typeface="Calibri" panose="020F0502020204030204" pitchFamily="34" charset="0"/>
                <a:ea typeface="Calibri" panose="020F0502020204030204" pitchFamily="34" charset="0"/>
                <a:cs typeface="Arial" panose="020B0604020202020204" pitchFamily="34" charset="0"/>
              </a:rPr>
              <a:t> и </a:t>
            </a:r>
            <a:r>
              <a:rPr lang="en-US" dirty="0" err="1">
                <a:latin typeface="Calibri" panose="020F0502020204030204" pitchFamily="34" charset="0"/>
                <a:ea typeface="Calibri" panose="020F0502020204030204" pitchFamily="34" charset="0"/>
                <a:cs typeface="Arial" panose="020B0604020202020204" pitchFamily="34" charset="0"/>
              </a:rPr>
              <a:t>нуклеарне</a:t>
            </a:r>
            <a:r>
              <a:rPr lang="en-US" dirty="0">
                <a:latin typeface="Calibri" panose="020F0502020204030204" pitchFamily="34" charset="0"/>
                <a:ea typeface="Calibri" panose="020F0502020204030204" pitchFamily="34" charset="0"/>
                <a:cs typeface="Arial" panose="020B0604020202020204" pitchFamily="34" charset="0"/>
              </a:rPr>
              <a:t> </a:t>
            </a:r>
            <a:r>
              <a:rPr lang="sr-Cyrl-RS" dirty="0">
                <a:latin typeface="Calibri" panose="020F0502020204030204" pitchFamily="34" charset="0"/>
                <a:ea typeface="Calibri" panose="020F0502020204030204" pitchFamily="34" charset="0"/>
                <a:cs typeface="Arial" panose="020B0604020202020204" pitchFamily="34" charset="0"/>
              </a:rPr>
              <a:t>енергија</a:t>
            </a:r>
            <a:r>
              <a:rPr lang="en-US" dirty="0">
                <a:latin typeface="Calibri" panose="020F0502020204030204" pitchFamily="34" charset="0"/>
                <a:ea typeface="Calibri" panose="020F0502020204030204" pitchFamily="34" charset="0"/>
                <a:cs typeface="Arial" panose="020B0604020202020204" pitchFamily="34" charset="0"/>
              </a:rPr>
              <a:t>, </a:t>
            </a:r>
            <a:r>
              <a:rPr lang="sr-Cyrl-RS" dirty="0">
                <a:latin typeface="Calibri" panose="020F0502020204030204" pitchFamily="34" charset="0"/>
                <a:ea typeface="Calibri" panose="020F0502020204030204" pitchFamily="34" charset="0"/>
                <a:cs typeface="Arial" panose="020B0604020202020204" pitchFamily="34" charset="0"/>
              </a:rPr>
              <a:t>МААЕ</a:t>
            </a:r>
            <a:r>
              <a:rPr lang="en-US" dirty="0">
                <a:latin typeface="Calibri" panose="020F0502020204030204" pitchFamily="34" charset="0"/>
                <a:ea typeface="Calibri" panose="020F0502020204030204" pitchFamily="34" charset="0"/>
                <a:cs typeface="Arial" panose="020B0604020202020204" pitchFamily="34" charset="0"/>
              </a:rPr>
              <a:t>.</a:t>
            </a:r>
            <a:endParaRPr lang="en-GB" i="1" dirty="0"/>
          </a:p>
        </p:txBody>
      </p:sp>
      <p:sp>
        <p:nvSpPr>
          <p:cNvPr id="9" name="TextBox 8">
            <a:extLst>
              <a:ext uri="{FF2B5EF4-FFF2-40B4-BE49-F238E27FC236}">
                <a16:creationId xmlns:a16="http://schemas.microsoft.com/office/drawing/2014/main" id="{FBE670DE-DAC7-4168-9D07-4155EAA556B6}"/>
              </a:ext>
            </a:extLst>
          </p:cNvPr>
          <p:cNvSpPr txBox="1"/>
          <p:nvPr/>
        </p:nvSpPr>
        <p:spPr>
          <a:xfrm>
            <a:off x="1847528" y="926744"/>
            <a:ext cx="8658551" cy="968278"/>
          </a:xfrm>
          <a:prstGeom prst="rect">
            <a:avLst/>
          </a:prstGeom>
          <a:noFill/>
          <a:ln w="12700">
            <a:solidFill>
              <a:schemeClr val="tx1"/>
            </a:solidFill>
          </a:ln>
        </p:spPr>
        <p:txBody>
          <a:bodyPr wrap="square" rtlCol="0">
            <a:spAutoFit/>
          </a:bodyPr>
          <a:lstStyle/>
          <a:p>
            <a:pPr>
              <a:lnSpc>
                <a:spcPct val="107000"/>
              </a:lnSpc>
              <a:spcAft>
                <a:spcPts val="800"/>
              </a:spcAft>
            </a:pPr>
            <a:r>
              <a:rPr lang="en-US" dirty="0" err="1">
                <a:latin typeface="Calibri" panose="020F0502020204030204" pitchFamily="34" charset="0"/>
                <a:ea typeface="Calibri" panose="020F0502020204030204" pitchFamily="34" charset="0"/>
                <a:cs typeface="Arial" panose="020B0604020202020204" pitchFamily="34" charset="0"/>
              </a:rPr>
              <a:t>Дуго</a:t>
            </a:r>
            <a:r>
              <a:rPr lang="en-US" dirty="0">
                <a:latin typeface="Calibri" panose="020F0502020204030204" pitchFamily="34" charset="0"/>
                <a:ea typeface="Calibri" panose="020F0502020204030204" pitchFamily="34" charset="0"/>
                <a:cs typeface="Arial" panose="020B0604020202020204" pitchFamily="34" charset="0"/>
              </a:rPr>
              <a:t> </a:t>
            </a:r>
            <a:r>
              <a:rPr lang="en-US" dirty="0" err="1">
                <a:latin typeface="Calibri" panose="020F0502020204030204" pitchFamily="34" charset="0"/>
                <a:ea typeface="Calibri" panose="020F0502020204030204" pitchFamily="34" charset="0"/>
                <a:cs typeface="Arial" panose="020B0604020202020204" pitchFamily="34" charset="0"/>
              </a:rPr>
              <a:t>време</a:t>
            </a:r>
            <a:r>
              <a:rPr lang="en-US" dirty="0">
                <a:latin typeface="Calibri" panose="020F0502020204030204" pitchFamily="34" charset="0"/>
                <a:ea typeface="Calibri" panose="020F0502020204030204" pitchFamily="34" charset="0"/>
                <a:cs typeface="Arial" panose="020B0604020202020204" pitchFamily="34" charset="0"/>
              </a:rPr>
              <a:t> </a:t>
            </a:r>
            <a:r>
              <a:rPr lang="en-US" dirty="0" err="1">
                <a:latin typeface="Calibri" panose="020F0502020204030204" pitchFamily="34" charset="0"/>
                <a:ea typeface="Calibri" panose="020F0502020204030204" pitchFamily="34" charset="0"/>
                <a:cs typeface="Arial" panose="020B0604020202020204" pitchFamily="34" charset="0"/>
              </a:rPr>
              <a:t>изградње</a:t>
            </a:r>
            <a:r>
              <a:rPr lang="en-US" dirty="0">
                <a:latin typeface="Calibri" panose="020F0502020204030204" pitchFamily="34" charset="0"/>
                <a:ea typeface="Calibri" panose="020F0502020204030204" pitchFamily="34" charset="0"/>
                <a:cs typeface="Arial" panose="020B0604020202020204" pitchFamily="34" charset="0"/>
              </a:rPr>
              <a:t>, </a:t>
            </a:r>
            <a:r>
              <a:rPr lang="en-US" dirty="0" err="1">
                <a:latin typeface="Calibri" panose="020F0502020204030204" pitchFamily="34" charset="0"/>
                <a:ea typeface="Calibri" panose="020F0502020204030204" pitchFamily="34" charset="0"/>
                <a:cs typeface="Arial" panose="020B0604020202020204" pitchFamily="34" charset="0"/>
              </a:rPr>
              <a:t>дизајн</a:t>
            </a:r>
            <a:r>
              <a:rPr lang="en-US" dirty="0">
                <a:latin typeface="Calibri" panose="020F0502020204030204" pitchFamily="34" charset="0"/>
                <a:ea typeface="Calibri" panose="020F0502020204030204" pitchFamily="34" charset="0"/>
                <a:cs typeface="Arial" panose="020B0604020202020204" pitchFamily="34" charset="0"/>
              </a:rPr>
              <a:t> и </a:t>
            </a:r>
            <a:r>
              <a:rPr lang="sr-Cyrl-RS" dirty="0">
                <a:latin typeface="Calibri" panose="020F0502020204030204" pitchFamily="34" charset="0"/>
                <a:ea typeface="Calibri" panose="020F0502020204030204" pitchFamily="34" charset="0"/>
                <a:cs typeface="Arial" panose="020B0604020202020204" pitchFamily="34" charset="0"/>
              </a:rPr>
              <a:t>монтажа,</a:t>
            </a:r>
            <a:r>
              <a:rPr lang="en-US" dirty="0">
                <a:latin typeface="Calibri" panose="020F0502020204030204" pitchFamily="34" charset="0"/>
                <a:ea typeface="Calibri" panose="020F0502020204030204" pitchFamily="34" charset="0"/>
                <a:cs typeface="Arial" panose="020B0604020202020204" pitchFamily="34" charset="0"/>
              </a:rPr>
              <a:t> </a:t>
            </a:r>
            <a:r>
              <a:rPr lang="en-US" dirty="0" err="1">
                <a:latin typeface="Calibri" panose="020F0502020204030204" pitchFamily="34" charset="0"/>
                <a:ea typeface="Calibri" panose="020F0502020204030204" pitchFamily="34" charset="0"/>
                <a:cs typeface="Arial" panose="020B0604020202020204" pitchFamily="34" charset="0"/>
              </a:rPr>
              <a:t>сложеност</a:t>
            </a:r>
            <a:r>
              <a:rPr lang="en-US" dirty="0">
                <a:latin typeface="Calibri" panose="020F0502020204030204" pitchFamily="34" charset="0"/>
                <a:ea typeface="Calibri" panose="020F0502020204030204" pitchFamily="34" charset="0"/>
                <a:cs typeface="Arial" panose="020B0604020202020204" pitchFamily="34" charset="0"/>
              </a:rPr>
              <a:t> и </a:t>
            </a:r>
            <a:r>
              <a:rPr lang="en-US" dirty="0" err="1">
                <a:latin typeface="Calibri" panose="020F0502020204030204" pitchFamily="34" charset="0"/>
                <a:ea typeface="Calibri" panose="020F0502020204030204" pitchFamily="34" charset="0"/>
                <a:cs typeface="Arial" panose="020B0604020202020204" pitchFamily="34" charset="0"/>
              </a:rPr>
              <a:t>проблеми</a:t>
            </a:r>
            <a:r>
              <a:rPr lang="en-US" dirty="0">
                <a:latin typeface="Calibri" panose="020F0502020204030204" pitchFamily="34" charset="0"/>
                <a:ea typeface="Calibri" panose="020F0502020204030204" pitchFamily="34" charset="0"/>
                <a:cs typeface="Arial" panose="020B0604020202020204" pitchFamily="34" charset="0"/>
              </a:rPr>
              <a:t> </a:t>
            </a:r>
            <a:r>
              <a:rPr lang="en-US" dirty="0" err="1">
                <a:latin typeface="Calibri" panose="020F0502020204030204" pitchFamily="34" charset="0"/>
                <a:ea typeface="Calibri" panose="020F0502020204030204" pitchFamily="34" charset="0"/>
                <a:cs typeface="Arial" panose="020B0604020202020204" pitchFamily="34" charset="0"/>
              </a:rPr>
              <a:t>са</a:t>
            </a:r>
            <a:r>
              <a:rPr lang="en-US" dirty="0">
                <a:latin typeface="Calibri" panose="020F0502020204030204" pitchFamily="34" charset="0"/>
                <a:ea typeface="Calibri" panose="020F0502020204030204" pitchFamily="34" charset="0"/>
                <a:cs typeface="Arial" panose="020B0604020202020204" pitchFamily="34" charset="0"/>
              </a:rPr>
              <a:t> </a:t>
            </a:r>
            <a:r>
              <a:rPr lang="sr-Cyrl-RS" dirty="0">
                <a:latin typeface="Calibri" panose="020F0502020204030204" pitchFamily="34" charset="0"/>
                <a:ea typeface="Calibri" panose="020F0502020204030204" pitchFamily="34" charset="0"/>
                <a:cs typeface="Arial" panose="020B0604020202020204" pitchFamily="34" charset="0"/>
              </a:rPr>
              <a:t>прво изведеним пројектом</a:t>
            </a:r>
            <a:r>
              <a:rPr lang="en-US" dirty="0">
                <a:latin typeface="Calibri" panose="020F0502020204030204" pitchFamily="34" charset="0"/>
                <a:ea typeface="Calibri" panose="020F0502020204030204" pitchFamily="34" charset="0"/>
                <a:cs typeface="Arial" panose="020B0604020202020204" pitchFamily="34" charset="0"/>
              </a:rPr>
              <a:t> </a:t>
            </a:r>
            <a:r>
              <a:rPr lang="en-US" dirty="0" err="1">
                <a:latin typeface="Calibri" panose="020F0502020204030204" pitchFamily="34" charset="0"/>
                <a:ea typeface="Calibri" panose="020F0502020204030204" pitchFamily="34" charset="0"/>
                <a:cs typeface="Arial" panose="020B0604020202020204" pitchFamily="34" charset="0"/>
              </a:rPr>
              <a:t>су</a:t>
            </a:r>
            <a:r>
              <a:rPr lang="en-US" dirty="0">
                <a:latin typeface="Calibri" panose="020F0502020204030204" pitchFamily="34" charset="0"/>
                <a:ea typeface="Calibri" panose="020F0502020204030204" pitchFamily="34" charset="0"/>
                <a:cs typeface="Arial" panose="020B0604020202020204" pitchFamily="34" charset="0"/>
              </a:rPr>
              <a:t> </a:t>
            </a:r>
            <a:r>
              <a:rPr lang="en-US" dirty="0" err="1">
                <a:latin typeface="Calibri" panose="020F0502020204030204" pitchFamily="34" charset="0"/>
                <a:ea typeface="Calibri" panose="020F0502020204030204" pitchFamily="34" charset="0"/>
                <a:cs typeface="Arial" panose="020B0604020202020204" pitchFamily="34" charset="0"/>
              </a:rPr>
              <a:t>разлози</a:t>
            </a:r>
            <a:r>
              <a:rPr lang="en-US" dirty="0">
                <a:latin typeface="Calibri" panose="020F0502020204030204" pitchFamily="34" charset="0"/>
                <a:ea typeface="Calibri" panose="020F0502020204030204" pitchFamily="34" charset="0"/>
                <a:cs typeface="Arial" panose="020B0604020202020204" pitchFamily="34" charset="0"/>
              </a:rPr>
              <a:t> </a:t>
            </a:r>
            <a:r>
              <a:rPr lang="en-US" dirty="0" err="1">
                <a:latin typeface="Calibri" panose="020F0502020204030204" pitchFamily="34" charset="0"/>
                <a:ea typeface="Calibri" panose="020F0502020204030204" pitchFamily="34" charset="0"/>
                <a:cs typeface="Arial" panose="020B0604020202020204" pitchFamily="34" charset="0"/>
              </a:rPr>
              <a:t>високи</a:t>
            </a:r>
            <a:r>
              <a:rPr lang="sr-Cyrl-RS" dirty="0">
                <a:latin typeface="Calibri" panose="020F0502020204030204" pitchFamily="34" charset="0"/>
                <a:ea typeface="Calibri" panose="020F0502020204030204" pitchFamily="34" charset="0"/>
                <a:cs typeface="Arial" panose="020B0604020202020204" pitchFamily="34" charset="0"/>
              </a:rPr>
              <a:t>х</a:t>
            </a:r>
            <a:r>
              <a:rPr lang="en-US" dirty="0">
                <a:latin typeface="Calibri" panose="020F0502020204030204" pitchFamily="34" charset="0"/>
                <a:ea typeface="Calibri" panose="020F0502020204030204" pitchFamily="34" charset="0"/>
                <a:cs typeface="Arial" panose="020B0604020202020204" pitchFamily="34" charset="0"/>
              </a:rPr>
              <a:t> </a:t>
            </a:r>
            <a:r>
              <a:rPr lang="en-US" dirty="0" err="1">
                <a:latin typeface="Calibri" panose="020F0502020204030204" pitchFamily="34" charset="0"/>
                <a:ea typeface="Calibri" panose="020F0502020204030204" pitchFamily="34" charset="0"/>
                <a:cs typeface="Arial" panose="020B0604020202020204" pitchFamily="34" charset="0"/>
              </a:rPr>
              <a:t>трошков</a:t>
            </a:r>
            <a:r>
              <a:rPr lang="en-US" dirty="0">
                <a:latin typeface="Calibri" panose="020F0502020204030204" pitchFamily="34" charset="0"/>
                <a:ea typeface="Calibri" panose="020F0502020204030204" pitchFamily="34" charset="0"/>
                <a:cs typeface="Arial" panose="020B0604020202020204" pitchFamily="34" charset="0"/>
              </a:rPr>
              <a:t> </a:t>
            </a:r>
            <a:r>
              <a:rPr lang="en-US" dirty="0" err="1">
                <a:latin typeface="Calibri" panose="020F0502020204030204" pitchFamily="34" charset="0"/>
                <a:ea typeface="Calibri" panose="020F0502020204030204" pitchFamily="34" charset="0"/>
                <a:cs typeface="Arial" panose="020B0604020202020204" pitchFamily="34" charset="0"/>
              </a:rPr>
              <a:t>изградње</a:t>
            </a:r>
            <a:r>
              <a:rPr lang="en-US" dirty="0">
                <a:latin typeface="Calibri" panose="020F0502020204030204" pitchFamily="34" charset="0"/>
                <a:ea typeface="Calibri" panose="020F0502020204030204" pitchFamily="34" charset="0"/>
                <a:cs typeface="Arial" panose="020B0604020202020204" pitchFamily="34" charset="0"/>
              </a:rPr>
              <a:t> и </a:t>
            </a:r>
            <a:r>
              <a:rPr lang="en-US" dirty="0" err="1">
                <a:latin typeface="Calibri" panose="020F0502020204030204" pitchFamily="34" charset="0"/>
                <a:ea typeface="Calibri" panose="020F0502020204030204" pitchFamily="34" charset="0"/>
                <a:cs typeface="Arial" panose="020B0604020202020204" pitchFamily="34" charset="0"/>
              </a:rPr>
              <a:t>времена</a:t>
            </a:r>
            <a:r>
              <a:rPr lang="en-US" dirty="0">
                <a:latin typeface="Calibri" panose="020F0502020204030204" pitchFamily="34" charset="0"/>
                <a:ea typeface="Calibri" panose="020F0502020204030204" pitchFamily="34" charset="0"/>
                <a:cs typeface="Arial" panose="020B0604020202020204" pitchFamily="34" charset="0"/>
              </a:rPr>
              <a:t> </a:t>
            </a:r>
            <a:r>
              <a:rPr lang="en-US" dirty="0" err="1">
                <a:latin typeface="Calibri" panose="020F0502020204030204" pitchFamily="34" charset="0"/>
                <a:ea typeface="Calibri" panose="020F0502020204030204" pitchFamily="34" charset="0"/>
                <a:cs typeface="Arial" panose="020B0604020202020204" pitchFamily="34" charset="0"/>
              </a:rPr>
              <a:t>испоруке</a:t>
            </a:r>
            <a:r>
              <a:rPr lang="en-US" dirty="0">
                <a:latin typeface="Calibri" panose="020F0502020204030204" pitchFamily="34" charset="0"/>
                <a:ea typeface="Calibri" panose="020F0502020204030204" pitchFamily="34" charset="0"/>
                <a:cs typeface="Arial" panose="020B0604020202020204" pitchFamily="34" charset="0"/>
              </a:rPr>
              <a:t> </a:t>
            </a:r>
            <a:r>
              <a:rPr lang="en-US" dirty="0" err="1">
                <a:latin typeface="Calibri" panose="020F0502020204030204" pitchFamily="34" charset="0"/>
                <a:ea typeface="Calibri" panose="020F0502020204030204" pitchFamily="34" charset="0"/>
                <a:cs typeface="Arial" panose="020B0604020202020204" pitchFamily="34" charset="0"/>
              </a:rPr>
              <a:t>за</a:t>
            </a:r>
            <a:r>
              <a:rPr lang="en-US" dirty="0">
                <a:latin typeface="Calibri" panose="020F0502020204030204" pitchFamily="34" charset="0"/>
                <a:ea typeface="Calibri" panose="020F0502020204030204" pitchFamily="34" charset="0"/>
                <a:cs typeface="Arial" panose="020B0604020202020204" pitchFamily="34" charset="0"/>
              </a:rPr>
              <a:t> </a:t>
            </a:r>
            <a:r>
              <a:rPr lang="sr-Cyrl-RS" dirty="0">
                <a:latin typeface="Calibri" panose="020F0502020204030204" pitchFamily="34" charset="0"/>
                <a:ea typeface="Calibri" panose="020F0502020204030204" pitchFamily="34" charset="0"/>
                <a:cs typeface="Arial" panose="020B0604020202020204" pitchFamily="34" charset="0"/>
              </a:rPr>
              <a:t>нова </a:t>
            </a:r>
            <a:r>
              <a:rPr lang="en-US" dirty="0" err="1">
                <a:latin typeface="Calibri" panose="020F0502020204030204" pitchFamily="34" charset="0"/>
                <a:ea typeface="Calibri" panose="020F0502020204030204" pitchFamily="34" charset="0"/>
                <a:cs typeface="Arial" panose="020B0604020202020204" pitchFamily="34" charset="0"/>
              </a:rPr>
              <a:t>нуклеарн</a:t>
            </a:r>
            <a:r>
              <a:rPr lang="sr-Cyrl-RS" dirty="0">
                <a:latin typeface="Calibri" panose="020F0502020204030204" pitchFamily="34" charset="0"/>
                <a:ea typeface="Calibri" panose="020F0502020204030204" pitchFamily="34" charset="0"/>
                <a:cs typeface="Arial" panose="020B0604020202020204" pitchFamily="34" charset="0"/>
              </a:rPr>
              <a:t>а постројења</a:t>
            </a:r>
            <a:endParaRPr lang="en-US" dirty="0">
              <a:latin typeface="Calibri" panose="020F0502020204030204" pitchFamily="34" charset="0"/>
              <a:ea typeface="Calibri" panose="020F0502020204030204" pitchFamily="34" charset="0"/>
              <a:cs typeface="Arial" panose="020B0604020202020204" pitchFamily="34" charset="0"/>
            </a:endParaRPr>
          </a:p>
        </p:txBody>
      </p:sp>
      <p:sp>
        <p:nvSpPr>
          <p:cNvPr id="3" name="Rectangle 2">
            <a:extLst>
              <a:ext uri="{FF2B5EF4-FFF2-40B4-BE49-F238E27FC236}">
                <a16:creationId xmlns:a16="http://schemas.microsoft.com/office/drawing/2014/main" id="{F7659CED-DB1E-4B84-800E-A6118F2C7F19}"/>
              </a:ext>
            </a:extLst>
          </p:cNvPr>
          <p:cNvSpPr/>
          <p:nvPr/>
        </p:nvSpPr>
        <p:spPr>
          <a:xfrm>
            <a:off x="2630092" y="3467672"/>
            <a:ext cx="1224000" cy="4680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91697982"/>
      </p:ext>
    </p:extLst>
  </p:cSld>
  <p:clrMapOvr>
    <a:masterClrMapping/>
  </p:clrMapOvr>
  <mc:AlternateContent xmlns:mc="http://schemas.openxmlformats.org/markup-compatibility/2006" xmlns:p14="http://schemas.microsoft.com/office/powerpoint/2010/main">
    <mc:Choice Requires="p14">
      <p:transition spd="slow" p14:dur="2000" advTm="224863"/>
    </mc:Choice>
    <mc:Fallback xmlns="">
      <p:transition spd="slow" advTm="224863"/>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46260" y="28852"/>
            <a:ext cx="8712968" cy="864096"/>
          </a:xfrm>
        </p:spPr>
        <p:txBody>
          <a:bodyPr>
            <a:noAutofit/>
          </a:bodyPr>
          <a:lstStyle/>
          <a:p>
            <a:r>
              <a:rPr lang="en-GB" sz="3200" dirty="0"/>
              <a:t>SMR:</a:t>
            </a:r>
            <a:r>
              <a:rPr lang="sr-Cyrl-RS" sz="3200" dirty="0"/>
              <a:t>Разлози и мотиви за примену</a:t>
            </a:r>
            <a:endParaRPr lang="en-GB" sz="3200" dirty="0"/>
          </a:p>
        </p:txBody>
      </p:sp>
      <p:sp>
        <p:nvSpPr>
          <p:cNvPr id="3" name="Content Placeholder 2"/>
          <p:cNvSpPr>
            <a:spLocks noGrp="1"/>
          </p:cNvSpPr>
          <p:nvPr>
            <p:ph idx="1"/>
          </p:nvPr>
        </p:nvSpPr>
        <p:spPr>
          <a:xfrm>
            <a:off x="1733414" y="1712987"/>
            <a:ext cx="8593137" cy="5026342"/>
          </a:xfrm>
        </p:spPr>
        <p:txBody>
          <a:bodyPr/>
          <a:lstStyle/>
          <a:p>
            <a:endParaRPr lang="en-GB" dirty="0"/>
          </a:p>
          <a:p>
            <a:endParaRPr lang="en-GB" dirty="0"/>
          </a:p>
        </p:txBody>
      </p:sp>
      <p:sp>
        <p:nvSpPr>
          <p:cNvPr id="4" name="Slide Number Placeholder 3"/>
          <p:cNvSpPr>
            <a:spLocks noGrp="1"/>
          </p:cNvSpPr>
          <p:nvPr>
            <p:ph type="sldNum" sz="quarter" idx="12"/>
          </p:nvPr>
        </p:nvSpPr>
        <p:spPr/>
        <p:txBody>
          <a:bodyPr/>
          <a:lstStyle/>
          <a:p>
            <a:pPr>
              <a:defRPr/>
            </a:pPr>
            <a:fld id="{BA10D3E8-70BB-441D-86DC-2E26F0F524D0}" type="slidenum">
              <a:rPr lang="en-GB" smtClean="0"/>
              <a:pPr>
                <a:defRPr/>
              </a:pPr>
              <a:t>15</a:t>
            </a:fld>
            <a:endParaRPr lang="en-GB" dirty="0"/>
          </a:p>
        </p:txBody>
      </p:sp>
      <p:sp>
        <p:nvSpPr>
          <p:cNvPr id="6" name="TextBox 5"/>
          <p:cNvSpPr txBox="1"/>
          <p:nvPr/>
        </p:nvSpPr>
        <p:spPr>
          <a:xfrm>
            <a:off x="1586066" y="836712"/>
            <a:ext cx="8568952" cy="707886"/>
          </a:xfrm>
          <a:prstGeom prst="rect">
            <a:avLst/>
          </a:prstGeom>
          <a:solidFill>
            <a:schemeClr val="accent6">
              <a:lumMod val="90000"/>
            </a:schemeClr>
          </a:solidFill>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sr-Cyrl-RS" sz="2000" dirty="0">
                <a:solidFill>
                  <a:schemeClr val="dk1"/>
                </a:solidFill>
              </a:rPr>
              <a:t>Напредни реактори типичних снага до</a:t>
            </a:r>
            <a:r>
              <a:rPr lang="en-GB" sz="2000" dirty="0">
                <a:solidFill>
                  <a:schemeClr val="dk1"/>
                </a:solidFill>
              </a:rPr>
              <a:t> 300 MWe,</a:t>
            </a:r>
            <a:r>
              <a:rPr lang="sr-Cyrl-RS" sz="2000" dirty="0">
                <a:solidFill>
                  <a:schemeClr val="dk1"/>
                </a:solidFill>
              </a:rPr>
              <a:t> префабриковани и достављени на локацију као Модули</a:t>
            </a:r>
            <a:r>
              <a:rPr lang="en-GB" sz="2000" dirty="0">
                <a:solidFill>
                  <a:schemeClr val="dk1"/>
                </a:solidFill>
              </a:rPr>
              <a:t> </a:t>
            </a:r>
            <a:r>
              <a:rPr lang="sr-Cyrl-RS" sz="2000" dirty="0">
                <a:solidFill>
                  <a:schemeClr val="dk1"/>
                </a:solidFill>
              </a:rPr>
              <a:t>ѕа монтажу</a:t>
            </a:r>
            <a:endParaRPr lang="en-GB" sz="2000" dirty="0">
              <a:solidFill>
                <a:schemeClr val="dk1"/>
              </a:solidFill>
            </a:endParaRPr>
          </a:p>
        </p:txBody>
      </p:sp>
      <p:pic>
        <p:nvPicPr>
          <p:cNvPr id="7" name="Audio 6">
            <a:hlinkClick r:id="" action="ppaction://media"/>
            <a:extLst>
              <a:ext uri="{FF2B5EF4-FFF2-40B4-BE49-F238E27FC236}">
                <a16:creationId xmlns:a16="http://schemas.microsoft.com/office/drawing/2014/main" id="{3A5FB80A-1D8D-46E9-A03B-0E8009E04AE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045700" y="6235700"/>
            <a:ext cx="406400" cy="406400"/>
          </a:xfrm>
          <a:prstGeom prst="rect">
            <a:avLst/>
          </a:prstGeom>
        </p:spPr>
      </p:pic>
      <p:pic>
        <p:nvPicPr>
          <p:cNvPr id="54" name="Picture 53">
            <a:extLst>
              <a:ext uri="{FF2B5EF4-FFF2-40B4-BE49-F238E27FC236}">
                <a16:creationId xmlns:a16="http://schemas.microsoft.com/office/drawing/2014/main" id="{5A1B38CF-D0A3-11B7-008E-97764502872D}"/>
              </a:ext>
            </a:extLst>
          </p:cNvPr>
          <p:cNvPicPr>
            <a:picLocks noChangeAspect="1"/>
          </p:cNvPicPr>
          <p:nvPr/>
        </p:nvPicPr>
        <p:blipFill>
          <a:blip r:embed="rId6"/>
          <a:stretch>
            <a:fillRect/>
          </a:stretch>
        </p:blipFill>
        <p:spPr>
          <a:xfrm>
            <a:off x="4773129" y="3133318"/>
            <a:ext cx="1816690" cy="1087770"/>
          </a:xfrm>
          <a:prstGeom prst="rect">
            <a:avLst/>
          </a:prstGeom>
        </p:spPr>
      </p:pic>
      <p:grpSp>
        <p:nvGrpSpPr>
          <p:cNvPr id="55" name="Canvas 52">
            <a:extLst>
              <a:ext uri="{FF2B5EF4-FFF2-40B4-BE49-F238E27FC236}">
                <a16:creationId xmlns:a16="http://schemas.microsoft.com/office/drawing/2014/main" id="{F614D9D5-CE5B-A117-ED29-E595E5F7D273}"/>
              </a:ext>
            </a:extLst>
          </p:cNvPr>
          <p:cNvGrpSpPr/>
          <p:nvPr/>
        </p:nvGrpSpPr>
        <p:grpSpPr>
          <a:xfrm>
            <a:off x="2423592" y="1772697"/>
            <a:ext cx="9996854" cy="4257675"/>
            <a:chOff x="0" y="0"/>
            <a:chExt cx="8760460" cy="4257675"/>
          </a:xfrm>
        </p:grpSpPr>
        <p:sp>
          <p:nvSpPr>
            <p:cNvPr id="56" name="Rectangle 55">
              <a:extLst>
                <a:ext uri="{FF2B5EF4-FFF2-40B4-BE49-F238E27FC236}">
                  <a16:creationId xmlns:a16="http://schemas.microsoft.com/office/drawing/2014/main" id="{67D22CDE-2EF7-3D4C-E2DB-FA2F38B38D01}"/>
                </a:ext>
              </a:extLst>
            </p:cNvPr>
            <p:cNvSpPr/>
            <p:nvPr/>
          </p:nvSpPr>
          <p:spPr>
            <a:xfrm>
              <a:off x="0" y="0"/>
              <a:ext cx="8760460" cy="4257675"/>
            </a:xfrm>
            <a:prstGeom prst="rect">
              <a:avLst/>
            </a:prstGeom>
            <a:noFill/>
            <a:ln>
              <a:noFill/>
            </a:ln>
          </p:spPr>
        </p:sp>
        <p:pic>
          <p:nvPicPr>
            <p:cNvPr id="57" name="Picture 56">
              <a:extLst>
                <a:ext uri="{FF2B5EF4-FFF2-40B4-BE49-F238E27FC236}">
                  <a16:creationId xmlns:a16="http://schemas.microsoft.com/office/drawing/2014/main" id="{30C3E70D-56CD-295A-C6A3-60BA11F5453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595" y="9525"/>
              <a:ext cx="3228975" cy="4202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 name="Rectangle 57">
              <a:extLst>
                <a:ext uri="{FF2B5EF4-FFF2-40B4-BE49-F238E27FC236}">
                  <a16:creationId xmlns:a16="http://schemas.microsoft.com/office/drawing/2014/main" id="{CE878BBC-98F2-25A7-C6FF-C71FA294D164}"/>
                </a:ext>
              </a:extLst>
            </p:cNvPr>
            <p:cNvSpPr>
              <a:spLocks noChangeArrowheads="1"/>
            </p:cNvSpPr>
            <p:nvPr/>
          </p:nvSpPr>
          <p:spPr bwMode="auto">
            <a:xfrm>
              <a:off x="3283585" y="0"/>
              <a:ext cx="3655060" cy="4211320"/>
            </a:xfrm>
            <a:prstGeom prst="rect">
              <a:avLst/>
            </a:prstGeom>
            <a:solidFill>
              <a:srgbClr val="3366CC"/>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endParaRPr lang="en-US" kern="0">
                <a:solidFill>
                  <a:sysClr val="windowText" lastClr="000000"/>
                </a:solidFill>
              </a:endParaRPr>
            </a:p>
          </p:txBody>
        </p:sp>
        <p:sp>
          <p:nvSpPr>
            <p:cNvPr id="59" name="Rectangle 58">
              <a:extLst>
                <a:ext uri="{FF2B5EF4-FFF2-40B4-BE49-F238E27FC236}">
                  <a16:creationId xmlns:a16="http://schemas.microsoft.com/office/drawing/2014/main" id="{FB5AE591-0863-DFCE-2021-7E6167D5FFC5}"/>
                </a:ext>
              </a:extLst>
            </p:cNvPr>
            <p:cNvSpPr>
              <a:spLocks noChangeArrowheads="1"/>
            </p:cNvSpPr>
            <p:nvPr/>
          </p:nvSpPr>
          <p:spPr bwMode="auto">
            <a:xfrm>
              <a:off x="1069340" y="96520"/>
              <a:ext cx="814753" cy="218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a:spAutoFit/>
            </a:bodyPr>
            <a:lstStyle/>
            <a:p>
              <a:pPr>
                <a:lnSpc>
                  <a:spcPct val="107000"/>
                </a:lnSpc>
                <a:spcAft>
                  <a:spcPts val="800"/>
                </a:spcAft>
              </a:pPr>
              <a:r>
                <a:rPr lang="sr-Cyrl-RS" sz="1400" b="1" kern="0">
                  <a:solidFill>
                    <a:srgbClr val="46AD00"/>
                  </a:solidFill>
                  <a:latin typeface="Arial" panose="020B0604020202020204" pitchFamily="34" charset="0"/>
                  <a:ea typeface="Calibri" panose="020F0502020204030204" pitchFamily="34" charset="0"/>
                  <a:cs typeface="Arial" panose="020B0604020202020204" pitchFamily="34" charset="0"/>
                </a:rPr>
                <a:t>Економија</a:t>
              </a:r>
              <a:endParaRPr lang="en-US" sz="1100" kern="0">
                <a:solidFill>
                  <a:sysClr val="windowText" lastClr="000000"/>
                </a:solidFill>
                <a:latin typeface="Calibri" panose="020F0502020204030204" pitchFamily="34" charset="0"/>
                <a:ea typeface="Calibri" panose="020F0502020204030204" pitchFamily="34" charset="0"/>
                <a:cs typeface="Arial" panose="020B0604020202020204" pitchFamily="34" charset="0"/>
              </a:endParaRPr>
            </a:p>
          </p:txBody>
        </p:sp>
        <p:sp>
          <p:nvSpPr>
            <p:cNvPr id="60" name="Rectangle 59">
              <a:extLst>
                <a:ext uri="{FF2B5EF4-FFF2-40B4-BE49-F238E27FC236}">
                  <a16:creationId xmlns:a16="http://schemas.microsoft.com/office/drawing/2014/main" id="{9478E99D-9A97-1637-3BC4-FCAFABC6DF8F}"/>
                </a:ext>
              </a:extLst>
            </p:cNvPr>
            <p:cNvSpPr>
              <a:spLocks noChangeArrowheads="1"/>
            </p:cNvSpPr>
            <p:nvPr/>
          </p:nvSpPr>
          <p:spPr bwMode="auto">
            <a:xfrm>
              <a:off x="1238250" y="322580"/>
              <a:ext cx="47761" cy="1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a:spAutoFit/>
            </a:bodyPr>
            <a:lstStyle/>
            <a:p>
              <a:pPr>
                <a:lnSpc>
                  <a:spcPct val="107000"/>
                </a:lnSpc>
                <a:spcAft>
                  <a:spcPts val="800"/>
                </a:spcAft>
              </a:pPr>
              <a:r>
                <a:rPr lang="en-US" sz="1200" kern="0">
                  <a:solidFill>
                    <a:srgbClr val="575757"/>
                  </a:solidFill>
                  <a:latin typeface="Arial" panose="020B0604020202020204" pitchFamily="34" charset="0"/>
                  <a:ea typeface="Calibri" panose="020F0502020204030204" pitchFamily="34" charset="0"/>
                  <a:cs typeface="Arial" panose="020B0604020202020204" pitchFamily="34" charset="0"/>
                </a:rPr>
                <a:t>•</a:t>
              </a:r>
              <a:endParaRPr lang="en-US" sz="1100" kern="0">
                <a:solidFill>
                  <a:sysClr val="windowText" lastClr="000000"/>
                </a:solidFill>
                <a:latin typeface="Calibri" panose="020F0502020204030204" pitchFamily="34" charset="0"/>
                <a:ea typeface="Calibri" panose="020F0502020204030204" pitchFamily="34" charset="0"/>
                <a:cs typeface="Arial" panose="020B0604020202020204" pitchFamily="34" charset="0"/>
              </a:endParaRPr>
            </a:p>
          </p:txBody>
        </p:sp>
        <p:sp>
          <p:nvSpPr>
            <p:cNvPr id="61" name="Rectangle 60">
              <a:extLst>
                <a:ext uri="{FF2B5EF4-FFF2-40B4-BE49-F238E27FC236}">
                  <a16:creationId xmlns:a16="http://schemas.microsoft.com/office/drawing/2014/main" id="{0679C1D1-D3FE-73C2-269F-2ACFAF2A44EF}"/>
                </a:ext>
              </a:extLst>
            </p:cNvPr>
            <p:cNvSpPr>
              <a:spLocks noChangeArrowheads="1"/>
            </p:cNvSpPr>
            <p:nvPr/>
          </p:nvSpPr>
          <p:spPr bwMode="auto">
            <a:xfrm>
              <a:off x="1376045" y="322580"/>
              <a:ext cx="1661815" cy="1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a:spAutoFit/>
            </a:bodyPr>
            <a:lstStyle/>
            <a:p>
              <a:pPr>
                <a:lnSpc>
                  <a:spcPct val="107000"/>
                </a:lnSpc>
                <a:spcAft>
                  <a:spcPts val="800"/>
                </a:spcAft>
              </a:pPr>
              <a:r>
                <a:rPr lang="sr-Cyrl-RS" sz="1200" kern="0">
                  <a:solidFill>
                    <a:srgbClr val="575757"/>
                  </a:solidFill>
                  <a:latin typeface="Arial" panose="020B0604020202020204" pitchFamily="34" charset="0"/>
                  <a:ea typeface="Calibri" panose="020F0502020204030204" pitchFamily="34" charset="0"/>
                  <a:cs typeface="Arial" panose="020B0604020202020204" pitchFamily="34" charset="0"/>
                </a:rPr>
                <a:t>Нижи капитални трошкови</a:t>
              </a:r>
              <a:endParaRPr lang="en-US" sz="1100" kern="0">
                <a:solidFill>
                  <a:sysClr val="windowText" lastClr="000000"/>
                </a:solidFill>
                <a:latin typeface="Calibri" panose="020F0502020204030204" pitchFamily="34" charset="0"/>
                <a:ea typeface="Calibri" panose="020F0502020204030204" pitchFamily="34" charset="0"/>
                <a:cs typeface="Arial" panose="020B0604020202020204" pitchFamily="34" charset="0"/>
              </a:endParaRPr>
            </a:p>
          </p:txBody>
        </p:sp>
        <p:sp>
          <p:nvSpPr>
            <p:cNvPr id="62" name="Rectangle 61">
              <a:extLst>
                <a:ext uri="{FF2B5EF4-FFF2-40B4-BE49-F238E27FC236}">
                  <a16:creationId xmlns:a16="http://schemas.microsoft.com/office/drawing/2014/main" id="{588E342D-13A4-88B3-0CBA-668B0A04384A}"/>
                </a:ext>
              </a:extLst>
            </p:cNvPr>
            <p:cNvSpPr>
              <a:spLocks noChangeArrowheads="1"/>
            </p:cNvSpPr>
            <p:nvPr/>
          </p:nvSpPr>
          <p:spPr bwMode="auto">
            <a:xfrm>
              <a:off x="1238250" y="499110"/>
              <a:ext cx="47761" cy="1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a:spAutoFit/>
            </a:bodyPr>
            <a:lstStyle/>
            <a:p>
              <a:pPr>
                <a:lnSpc>
                  <a:spcPct val="107000"/>
                </a:lnSpc>
                <a:spcAft>
                  <a:spcPts val="800"/>
                </a:spcAft>
              </a:pPr>
              <a:r>
                <a:rPr lang="en-US" sz="1200" kern="0">
                  <a:solidFill>
                    <a:srgbClr val="575757"/>
                  </a:solidFill>
                  <a:latin typeface="Arial" panose="020B0604020202020204" pitchFamily="34" charset="0"/>
                  <a:ea typeface="Calibri" panose="020F0502020204030204" pitchFamily="34" charset="0"/>
                  <a:cs typeface="Arial" panose="020B0604020202020204" pitchFamily="34" charset="0"/>
                </a:rPr>
                <a:t>•</a:t>
              </a:r>
              <a:endParaRPr lang="en-US" sz="1100" kern="0">
                <a:solidFill>
                  <a:sysClr val="windowText" lastClr="000000"/>
                </a:solidFill>
                <a:latin typeface="Calibri" panose="020F0502020204030204" pitchFamily="34" charset="0"/>
                <a:ea typeface="Calibri" panose="020F0502020204030204" pitchFamily="34" charset="0"/>
                <a:cs typeface="Arial" panose="020B0604020202020204" pitchFamily="34" charset="0"/>
              </a:endParaRPr>
            </a:p>
          </p:txBody>
        </p:sp>
        <p:sp>
          <p:nvSpPr>
            <p:cNvPr id="63" name="Rectangle 62">
              <a:extLst>
                <a:ext uri="{FF2B5EF4-FFF2-40B4-BE49-F238E27FC236}">
                  <a16:creationId xmlns:a16="http://schemas.microsoft.com/office/drawing/2014/main" id="{3F50C3C0-1DE8-05AC-5424-E5C8742874E8}"/>
                </a:ext>
              </a:extLst>
            </p:cNvPr>
            <p:cNvSpPr>
              <a:spLocks noChangeArrowheads="1"/>
            </p:cNvSpPr>
            <p:nvPr/>
          </p:nvSpPr>
          <p:spPr bwMode="auto">
            <a:xfrm>
              <a:off x="1376045" y="499110"/>
              <a:ext cx="1078845" cy="1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a:spAutoFit/>
            </a:bodyPr>
            <a:lstStyle/>
            <a:p>
              <a:pPr>
                <a:lnSpc>
                  <a:spcPct val="107000"/>
                </a:lnSpc>
                <a:spcAft>
                  <a:spcPts val="800"/>
                </a:spcAft>
              </a:pPr>
              <a:r>
                <a:rPr lang="en-US" sz="1200" kern="0">
                  <a:solidFill>
                    <a:srgbClr val="575757"/>
                  </a:solidFill>
                  <a:latin typeface="Arial" panose="020B0604020202020204" pitchFamily="34" charset="0"/>
                  <a:ea typeface="Calibri" panose="020F0502020204030204" pitchFamily="34" charset="0"/>
                  <a:cs typeface="Arial" panose="020B0604020202020204" pitchFamily="34" charset="0"/>
                </a:rPr>
                <a:t>E</a:t>
              </a:r>
              <a:r>
                <a:rPr lang="sr-Cyrl-RS" sz="1200" kern="0">
                  <a:solidFill>
                    <a:srgbClr val="575757"/>
                  </a:solidFill>
                  <a:latin typeface="Arial" panose="020B0604020202020204" pitchFamily="34" charset="0"/>
                  <a:ea typeface="Calibri" panose="020F0502020204030204" pitchFamily="34" charset="0"/>
                  <a:cs typeface="Arial" panose="020B0604020202020204" pitchFamily="34" charset="0"/>
                </a:rPr>
                <a:t>кономија серије</a:t>
              </a:r>
              <a:endParaRPr lang="en-US" sz="1100" kern="0">
                <a:solidFill>
                  <a:sysClr val="windowText" lastClr="000000"/>
                </a:solidFill>
                <a:latin typeface="Calibri" panose="020F0502020204030204" pitchFamily="34" charset="0"/>
                <a:ea typeface="Calibri" panose="020F0502020204030204" pitchFamily="34" charset="0"/>
                <a:cs typeface="Arial" panose="020B0604020202020204" pitchFamily="34" charset="0"/>
              </a:endParaRPr>
            </a:p>
          </p:txBody>
        </p:sp>
        <p:sp>
          <p:nvSpPr>
            <p:cNvPr id="4096" name="Freeform 13">
              <a:extLst>
                <a:ext uri="{FF2B5EF4-FFF2-40B4-BE49-F238E27FC236}">
                  <a16:creationId xmlns:a16="http://schemas.microsoft.com/office/drawing/2014/main" id="{18383294-8243-E839-C521-7BEF3B292EB7}"/>
                </a:ext>
              </a:extLst>
            </p:cNvPr>
            <p:cNvSpPr>
              <a:spLocks/>
            </p:cNvSpPr>
            <p:nvPr/>
          </p:nvSpPr>
          <p:spPr bwMode="auto">
            <a:xfrm>
              <a:off x="3279775" y="0"/>
              <a:ext cx="923925" cy="4196080"/>
            </a:xfrm>
            <a:custGeom>
              <a:avLst/>
              <a:gdLst>
                <a:gd name="T0" fmla="*/ 0 w 1455"/>
                <a:gd name="T1" fmla="*/ 0 h 6608"/>
                <a:gd name="T2" fmla="*/ 1455 w 1455"/>
                <a:gd name="T3" fmla="*/ 3304 h 6608"/>
                <a:gd name="T4" fmla="*/ 0 w 1455"/>
                <a:gd name="T5" fmla="*/ 6608 h 6608"/>
                <a:gd name="T6" fmla="*/ 0 w 1455"/>
                <a:gd name="T7" fmla="*/ 0 h 6608"/>
              </a:gdLst>
              <a:ahLst/>
              <a:cxnLst>
                <a:cxn ang="0">
                  <a:pos x="T0" y="T1"/>
                </a:cxn>
                <a:cxn ang="0">
                  <a:pos x="T2" y="T3"/>
                </a:cxn>
                <a:cxn ang="0">
                  <a:pos x="T4" y="T5"/>
                </a:cxn>
                <a:cxn ang="0">
                  <a:pos x="T6" y="T7"/>
                </a:cxn>
              </a:cxnLst>
              <a:rect l="0" t="0" r="r" b="b"/>
              <a:pathLst>
                <a:path w="1455" h="6608">
                  <a:moveTo>
                    <a:pt x="0" y="0"/>
                  </a:moveTo>
                  <a:lnTo>
                    <a:pt x="1455" y="3304"/>
                  </a:lnTo>
                  <a:lnTo>
                    <a:pt x="0" y="6608"/>
                  </a:lnTo>
                  <a:lnTo>
                    <a:pt x="0" y="0"/>
                  </a:lnTo>
                  <a:close/>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kern="0">
                <a:solidFill>
                  <a:sysClr val="windowText" lastClr="000000"/>
                </a:solidFill>
              </a:endParaRPr>
            </a:p>
          </p:txBody>
        </p:sp>
        <p:sp>
          <p:nvSpPr>
            <p:cNvPr id="4097" name="Freeform 14">
              <a:extLst>
                <a:ext uri="{FF2B5EF4-FFF2-40B4-BE49-F238E27FC236}">
                  <a16:creationId xmlns:a16="http://schemas.microsoft.com/office/drawing/2014/main" id="{2410E1FD-BCA3-D7C9-DF92-15CC18CA3465}"/>
                </a:ext>
              </a:extLst>
            </p:cNvPr>
            <p:cNvSpPr>
              <a:spLocks noEditPoints="1"/>
            </p:cNvSpPr>
            <p:nvPr/>
          </p:nvSpPr>
          <p:spPr bwMode="auto">
            <a:xfrm>
              <a:off x="73660" y="744220"/>
              <a:ext cx="6804660" cy="10160"/>
            </a:xfrm>
            <a:custGeom>
              <a:avLst/>
              <a:gdLst>
                <a:gd name="T0" fmla="*/ 174 w 10716"/>
                <a:gd name="T1" fmla="*/ 0 h 16"/>
                <a:gd name="T2" fmla="*/ 316 w 10716"/>
                <a:gd name="T3" fmla="*/ 16 h 16"/>
                <a:gd name="T4" fmla="*/ 506 w 10716"/>
                <a:gd name="T5" fmla="*/ 0 h 16"/>
                <a:gd name="T6" fmla="*/ 680 w 10716"/>
                <a:gd name="T7" fmla="*/ 16 h 16"/>
                <a:gd name="T8" fmla="*/ 823 w 10716"/>
                <a:gd name="T9" fmla="*/ 0 h 16"/>
                <a:gd name="T10" fmla="*/ 1029 w 10716"/>
                <a:gd name="T11" fmla="*/ 0 h 16"/>
                <a:gd name="T12" fmla="*/ 1171 w 10716"/>
                <a:gd name="T13" fmla="*/ 16 h 16"/>
                <a:gd name="T14" fmla="*/ 1361 w 10716"/>
                <a:gd name="T15" fmla="*/ 0 h 16"/>
                <a:gd name="T16" fmla="*/ 1535 w 10716"/>
                <a:gd name="T17" fmla="*/ 16 h 16"/>
                <a:gd name="T18" fmla="*/ 1678 w 10716"/>
                <a:gd name="T19" fmla="*/ 0 h 16"/>
                <a:gd name="T20" fmla="*/ 1884 w 10716"/>
                <a:gd name="T21" fmla="*/ 0 h 16"/>
                <a:gd name="T22" fmla="*/ 2026 w 10716"/>
                <a:gd name="T23" fmla="*/ 16 h 16"/>
                <a:gd name="T24" fmla="*/ 2216 w 10716"/>
                <a:gd name="T25" fmla="*/ 0 h 16"/>
                <a:gd name="T26" fmla="*/ 2390 w 10716"/>
                <a:gd name="T27" fmla="*/ 16 h 16"/>
                <a:gd name="T28" fmla="*/ 2533 w 10716"/>
                <a:gd name="T29" fmla="*/ 0 h 16"/>
                <a:gd name="T30" fmla="*/ 2738 w 10716"/>
                <a:gd name="T31" fmla="*/ 0 h 16"/>
                <a:gd name="T32" fmla="*/ 2881 w 10716"/>
                <a:gd name="T33" fmla="*/ 16 h 16"/>
                <a:gd name="T34" fmla="*/ 3071 w 10716"/>
                <a:gd name="T35" fmla="*/ 0 h 16"/>
                <a:gd name="T36" fmla="*/ 3245 w 10716"/>
                <a:gd name="T37" fmla="*/ 16 h 16"/>
                <a:gd name="T38" fmla="*/ 3387 w 10716"/>
                <a:gd name="T39" fmla="*/ 0 h 16"/>
                <a:gd name="T40" fmla="*/ 3593 w 10716"/>
                <a:gd name="T41" fmla="*/ 0 h 16"/>
                <a:gd name="T42" fmla="*/ 3736 w 10716"/>
                <a:gd name="T43" fmla="*/ 16 h 16"/>
                <a:gd name="T44" fmla="*/ 3926 w 10716"/>
                <a:gd name="T45" fmla="*/ 0 h 16"/>
                <a:gd name="T46" fmla="*/ 4100 w 10716"/>
                <a:gd name="T47" fmla="*/ 16 h 16"/>
                <a:gd name="T48" fmla="*/ 4242 w 10716"/>
                <a:gd name="T49" fmla="*/ 0 h 16"/>
                <a:gd name="T50" fmla="*/ 4448 w 10716"/>
                <a:gd name="T51" fmla="*/ 0 h 16"/>
                <a:gd name="T52" fmla="*/ 4590 w 10716"/>
                <a:gd name="T53" fmla="*/ 16 h 16"/>
                <a:gd name="T54" fmla="*/ 4780 w 10716"/>
                <a:gd name="T55" fmla="*/ 0 h 16"/>
                <a:gd name="T56" fmla="*/ 4954 w 10716"/>
                <a:gd name="T57" fmla="*/ 16 h 16"/>
                <a:gd name="T58" fmla="*/ 5097 w 10716"/>
                <a:gd name="T59" fmla="*/ 0 h 16"/>
                <a:gd name="T60" fmla="*/ 5303 w 10716"/>
                <a:gd name="T61" fmla="*/ 0 h 16"/>
                <a:gd name="T62" fmla="*/ 5445 w 10716"/>
                <a:gd name="T63" fmla="*/ 16 h 16"/>
                <a:gd name="T64" fmla="*/ 5635 w 10716"/>
                <a:gd name="T65" fmla="*/ 0 h 16"/>
                <a:gd name="T66" fmla="*/ 5809 w 10716"/>
                <a:gd name="T67" fmla="*/ 16 h 16"/>
                <a:gd name="T68" fmla="*/ 5952 w 10716"/>
                <a:gd name="T69" fmla="*/ 0 h 16"/>
                <a:gd name="T70" fmla="*/ 6158 w 10716"/>
                <a:gd name="T71" fmla="*/ 0 h 16"/>
                <a:gd name="T72" fmla="*/ 6300 w 10716"/>
                <a:gd name="T73" fmla="*/ 16 h 16"/>
                <a:gd name="T74" fmla="*/ 6490 w 10716"/>
                <a:gd name="T75" fmla="*/ 0 h 16"/>
                <a:gd name="T76" fmla="*/ 6664 w 10716"/>
                <a:gd name="T77" fmla="*/ 16 h 16"/>
                <a:gd name="T78" fmla="*/ 6807 w 10716"/>
                <a:gd name="T79" fmla="*/ 0 h 16"/>
                <a:gd name="T80" fmla="*/ 7012 w 10716"/>
                <a:gd name="T81" fmla="*/ 0 h 16"/>
                <a:gd name="T82" fmla="*/ 7155 w 10716"/>
                <a:gd name="T83" fmla="*/ 16 h 16"/>
                <a:gd name="T84" fmla="*/ 7345 w 10716"/>
                <a:gd name="T85" fmla="*/ 0 h 16"/>
                <a:gd name="T86" fmla="*/ 7519 w 10716"/>
                <a:gd name="T87" fmla="*/ 16 h 16"/>
                <a:gd name="T88" fmla="*/ 7661 w 10716"/>
                <a:gd name="T89" fmla="*/ 0 h 16"/>
                <a:gd name="T90" fmla="*/ 7867 w 10716"/>
                <a:gd name="T91" fmla="*/ 0 h 16"/>
                <a:gd name="T92" fmla="*/ 8010 w 10716"/>
                <a:gd name="T93" fmla="*/ 16 h 16"/>
                <a:gd name="T94" fmla="*/ 8200 w 10716"/>
                <a:gd name="T95" fmla="*/ 0 h 16"/>
                <a:gd name="T96" fmla="*/ 8374 w 10716"/>
                <a:gd name="T97" fmla="*/ 16 h 16"/>
                <a:gd name="T98" fmla="*/ 8516 w 10716"/>
                <a:gd name="T99" fmla="*/ 0 h 16"/>
                <a:gd name="T100" fmla="*/ 8722 w 10716"/>
                <a:gd name="T101" fmla="*/ 0 h 16"/>
                <a:gd name="T102" fmla="*/ 8864 w 10716"/>
                <a:gd name="T103" fmla="*/ 16 h 16"/>
                <a:gd name="T104" fmla="*/ 9054 w 10716"/>
                <a:gd name="T105" fmla="*/ 0 h 16"/>
                <a:gd name="T106" fmla="*/ 9229 w 10716"/>
                <a:gd name="T107" fmla="*/ 16 h 16"/>
                <a:gd name="T108" fmla="*/ 9371 w 10716"/>
                <a:gd name="T109" fmla="*/ 0 h 16"/>
                <a:gd name="T110" fmla="*/ 9577 w 10716"/>
                <a:gd name="T111" fmla="*/ 0 h 16"/>
                <a:gd name="T112" fmla="*/ 9719 w 10716"/>
                <a:gd name="T113" fmla="*/ 16 h 16"/>
                <a:gd name="T114" fmla="*/ 9909 w 10716"/>
                <a:gd name="T115" fmla="*/ 0 h 16"/>
                <a:gd name="T116" fmla="*/ 10083 w 10716"/>
                <a:gd name="T117" fmla="*/ 16 h 16"/>
                <a:gd name="T118" fmla="*/ 10226 w 10716"/>
                <a:gd name="T119" fmla="*/ 0 h 16"/>
                <a:gd name="T120" fmla="*/ 10432 w 10716"/>
                <a:gd name="T121" fmla="*/ 0 h 16"/>
                <a:gd name="T122" fmla="*/ 10574 w 10716"/>
                <a:gd name="T123"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716" h="16">
                  <a:moveTo>
                    <a:pt x="0" y="0"/>
                  </a:moveTo>
                  <a:lnTo>
                    <a:pt x="16" y="0"/>
                  </a:lnTo>
                  <a:lnTo>
                    <a:pt x="16" y="16"/>
                  </a:lnTo>
                  <a:lnTo>
                    <a:pt x="0" y="16"/>
                  </a:lnTo>
                  <a:lnTo>
                    <a:pt x="0" y="0"/>
                  </a:lnTo>
                  <a:close/>
                  <a:moveTo>
                    <a:pt x="31" y="0"/>
                  </a:moveTo>
                  <a:lnTo>
                    <a:pt x="47" y="0"/>
                  </a:lnTo>
                  <a:lnTo>
                    <a:pt x="47" y="16"/>
                  </a:lnTo>
                  <a:lnTo>
                    <a:pt x="31" y="16"/>
                  </a:lnTo>
                  <a:lnTo>
                    <a:pt x="31" y="0"/>
                  </a:lnTo>
                  <a:close/>
                  <a:moveTo>
                    <a:pt x="63" y="0"/>
                  </a:moveTo>
                  <a:lnTo>
                    <a:pt x="79" y="0"/>
                  </a:lnTo>
                  <a:lnTo>
                    <a:pt x="79" y="16"/>
                  </a:lnTo>
                  <a:lnTo>
                    <a:pt x="63" y="16"/>
                  </a:lnTo>
                  <a:lnTo>
                    <a:pt x="63" y="0"/>
                  </a:lnTo>
                  <a:close/>
                  <a:moveTo>
                    <a:pt x="95" y="0"/>
                  </a:moveTo>
                  <a:lnTo>
                    <a:pt x="111" y="0"/>
                  </a:lnTo>
                  <a:lnTo>
                    <a:pt x="111" y="16"/>
                  </a:lnTo>
                  <a:lnTo>
                    <a:pt x="95" y="16"/>
                  </a:lnTo>
                  <a:lnTo>
                    <a:pt x="95" y="0"/>
                  </a:lnTo>
                  <a:close/>
                  <a:moveTo>
                    <a:pt x="126" y="0"/>
                  </a:moveTo>
                  <a:lnTo>
                    <a:pt x="142" y="0"/>
                  </a:lnTo>
                  <a:lnTo>
                    <a:pt x="142" y="16"/>
                  </a:lnTo>
                  <a:lnTo>
                    <a:pt x="126" y="16"/>
                  </a:lnTo>
                  <a:lnTo>
                    <a:pt x="126" y="0"/>
                  </a:lnTo>
                  <a:close/>
                  <a:moveTo>
                    <a:pt x="158" y="0"/>
                  </a:moveTo>
                  <a:lnTo>
                    <a:pt x="174" y="0"/>
                  </a:lnTo>
                  <a:lnTo>
                    <a:pt x="174" y="16"/>
                  </a:lnTo>
                  <a:lnTo>
                    <a:pt x="158" y="16"/>
                  </a:lnTo>
                  <a:lnTo>
                    <a:pt x="158" y="0"/>
                  </a:lnTo>
                  <a:close/>
                  <a:moveTo>
                    <a:pt x="190" y="0"/>
                  </a:moveTo>
                  <a:lnTo>
                    <a:pt x="206" y="0"/>
                  </a:lnTo>
                  <a:lnTo>
                    <a:pt x="206" y="16"/>
                  </a:lnTo>
                  <a:lnTo>
                    <a:pt x="190" y="16"/>
                  </a:lnTo>
                  <a:lnTo>
                    <a:pt x="190" y="0"/>
                  </a:lnTo>
                  <a:close/>
                  <a:moveTo>
                    <a:pt x="221" y="0"/>
                  </a:moveTo>
                  <a:lnTo>
                    <a:pt x="237" y="0"/>
                  </a:lnTo>
                  <a:lnTo>
                    <a:pt x="237" y="16"/>
                  </a:lnTo>
                  <a:lnTo>
                    <a:pt x="221" y="16"/>
                  </a:lnTo>
                  <a:lnTo>
                    <a:pt x="221" y="0"/>
                  </a:lnTo>
                  <a:close/>
                  <a:moveTo>
                    <a:pt x="253" y="0"/>
                  </a:moveTo>
                  <a:lnTo>
                    <a:pt x="269" y="0"/>
                  </a:lnTo>
                  <a:lnTo>
                    <a:pt x="269" y="16"/>
                  </a:lnTo>
                  <a:lnTo>
                    <a:pt x="253" y="16"/>
                  </a:lnTo>
                  <a:lnTo>
                    <a:pt x="253" y="0"/>
                  </a:lnTo>
                  <a:close/>
                  <a:moveTo>
                    <a:pt x="285" y="0"/>
                  </a:moveTo>
                  <a:lnTo>
                    <a:pt x="301" y="0"/>
                  </a:lnTo>
                  <a:lnTo>
                    <a:pt x="301" y="16"/>
                  </a:lnTo>
                  <a:lnTo>
                    <a:pt x="285" y="16"/>
                  </a:lnTo>
                  <a:lnTo>
                    <a:pt x="285" y="0"/>
                  </a:lnTo>
                  <a:close/>
                  <a:moveTo>
                    <a:pt x="316" y="0"/>
                  </a:moveTo>
                  <a:lnTo>
                    <a:pt x="332" y="0"/>
                  </a:lnTo>
                  <a:lnTo>
                    <a:pt x="332" y="16"/>
                  </a:lnTo>
                  <a:lnTo>
                    <a:pt x="316" y="16"/>
                  </a:lnTo>
                  <a:lnTo>
                    <a:pt x="316" y="0"/>
                  </a:lnTo>
                  <a:close/>
                  <a:moveTo>
                    <a:pt x="348" y="0"/>
                  </a:moveTo>
                  <a:lnTo>
                    <a:pt x="364" y="0"/>
                  </a:lnTo>
                  <a:lnTo>
                    <a:pt x="364" y="16"/>
                  </a:lnTo>
                  <a:lnTo>
                    <a:pt x="348" y="16"/>
                  </a:lnTo>
                  <a:lnTo>
                    <a:pt x="348" y="0"/>
                  </a:lnTo>
                  <a:close/>
                  <a:moveTo>
                    <a:pt x="380" y="0"/>
                  </a:moveTo>
                  <a:lnTo>
                    <a:pt x="396" y="0"/>
                  </a:lnTo>
                  <a:lnTo>
                    <a:pt x="396" y="16"/>
                  </a:lnTo>
                  <a:lnTo>
                    <a:pt x="380" y="16"/>
                  </a:lnTo>
                  <a:lnTo>
                    <a:pt x="380" y="0"/>
                  </a:lnTo>
                  <a:close/>
                  <a:moveTo>
                    <a:pt x="411" y="0"/>
                  </a:moveTo>
                  <a:lnTo>
                    <a:pt x="427" y="0"/>
                  </a:lnTo>
                  <a:lnTo>
                    <a:pt x="427" y="16"/>
                  </a:lnTo>
                  <a:lnTo>
                    <a:pt x="411" y="16"/>
                  </a:lnTo>
                  <a:lnTo>
                    <a:pt x="411" y="0"/>
                  </a:lnTo>
                  <a:close/>
                  <a:moveTo>
                    <a:pt x="443" y="0"/>
                  </a:moveTo>
                  <a:lnTo>
                    <a:pt x="459" y="0"/>
                  </a:lnTo>
                  <a:lnTo>
                    <a:pt x="459" y="16"/>
                  </a:lnTo>
                  <a:lnTo>
                    <a:pt x="443" y="16"/>
                  </a:lnTo>
                  <a:lnTo>
                    <a:pt x="443" y="0"/>
                  </a:lnTo>
                  <a:close/>
                  <a:moveTo>
                    <a:pt x="475" y="0"/>
                  </a:moveTo>
                  <a:lnTo>
                    <a:pt x="491" y="0"/>
                  </a:lnTo>
                  <a:lnTo>
                    <a:pt x="491" y="16"/>
                  </a:lnTo>
                  <a:lnTo>
                    <a:pt x="475" y="16"/>
                  </a:lnTo>
                  <a:lnTo>
                    <a:pt x="475" y="0"/>
                  </a:lnTo>
                  <a:close/>
                  <a:moveTo>
                    <a:pt x="506" y="0"/>
                  </a:moveTo>
                  <a:lnTo>
                    <a:pt x="522" y="0"/>
                  </a:lnTo>
                  <a:lnTo>
                    <a:pt x="522" y="16"/>
                  </a:lnTo>
                  <a:lnTo>
                    <a:pt x="506" y="16"/>
                  </a:lnTo>
                  <a:lnTo>
                    <a:pt x="506" y="0"/>
                  </a:lnTo>
                  <a:close/>
                  <a:moveTo>
                    <a:pt x="538" y="0"/>
                  </a:moveTo>
                  <a:lnTo>
                    <a:pt x="554" y="0"/>
                  </a:lnTo>
                  <a:lnTo>
                    <a:pt x="554" y="16"/>
                  </a:lnTo>
                  <a:lnTo>
                    <a:pt x="538" y="16"/>
                  </a:lnTo>
                  <a:lnTo>
                    <a:pt x="538" y="0"/>
                  </a:lnTo>
                  <a:close/>
                  <a:moveTo>
                    <a:pt x="570" y="0"/>
                  </a:moveTo>
                  <a:lnTo>
                    <a:pt x="585" y="0"/>
                  </a:lnTo>
                  <a:lnTo>
                    <a:pt x="585" y="16"/>
                  </a:lnTo>
                  <a:lnTo>
                    <a:pt x="570" y="16"/>
                  </a:lnTo>
                  <a:lnTo>
                    <a:pt x="570" y="0"/>
                  </a:lnTo>
                  <a:close/>
                  <a:moveTo>
                    <a:pt x="601" y="0"/>
                  </a:moveTo>
                  <a:lnTo>
                    <a:pt x="617" y="0"/>
                  </a:lnTo>
                  <a:lnTo>
                    <a:pt x="617" y="16"/>
                  </a:lnTo>
                  <a:lnTo>
                    <a:pt x="601" y="16"/>
                  </a:lnTo>
                  <a:lnTo>
                    <a:pt x="601" y="0"/>
                  </a:lnTo>
                  <a:close/>
                  <a:moveTo>
                    <a:pt x="633" y="0"/>
                  </a:moveTo>
                  <a:lnTo>
                    <a:pt x="649" y="0"/>
                  </a:lnTo>
                  <a:lnTo>
                    <a:pt x="649" y="16"/>
                  </a:lnTo>
                  <a:lnTo>
                    <a:pt x="633" y="16"/>
                  </a:lnTo>
                  <a:lnTo>
                    <a:pt x="633" y="0"/>
                  </a:lnTo>
                  <a:close/>
                  <a:moveTo>
                    <a:pt x="665" y="0"/>
                  </a:moveTo>
                  <a:lnTo>
                    <a:pt x="680" y="0"/>
                  </a:lnTo>
                  <a:lnTo>
                    <a:pt x="680" y="16"/>
                  </a:lnTo>
                  <a:lnTo>
                    <a:pt x="665" y="16"/>
                  </a:lnTo>
                  <a:lnTo>
                    <a:pt x="665" y="0"/>
                  </a:lnTo>
                  <a:close/>
                  <a:moveTo>
                    <a:pt x="696" y="0"/>
                  </a:moveTo>
                  <a:lnTo>
                    <a:pt x="712" y="0"/>
                  </a:lnTo>
                  <a:lnTo>
                    <a:pt x="712" y="16"/>
                  </a:lnTo>
                  <a:lnTo>
                    <a:pt x="696" y="16"/>
                  </a:lnTo>
                  <a:lnTo>
                    <a:pt x="696" y="0"/>
                  </a:lnTo>
                  <a:close/>
                  <a:moveTo>
                    <a:pt x="728" y="0"/>
                  </a:moveTo>
                  <a:lnTo>
                    <a:pt x="744" y="0"/>
                  </a:lnTo>
                  <a:lnTo>
                    <a:pt x="744" y="16"/>
                  </a:lnTo>
                  <a:lnTo>
                    <a:pt x="728" y="16"/>
                  </a:lnTo>
                  <a:lnTo>
                    <a:pt x="728" y="0"/>
                  </a:lnTo>
                  <a:close/>
                  <a:moveTo>
                    <a:pt x="760" y="0"/>
                  </a:moveTo>
                  <a:lnTo>
                    <a:pt x="775" y="0"/>
                  </a:lnTo>
                  <a:lnTo>
                    <a:pt x="775" y="16"/>
                  </a:lnTo>
                  <a:lnTo>
                    <a:pt x="760" y="16"/>
                  </a:lnTo>
                  <a:lnTo>
                    <a:pt x="760" y="0"/>
                  </a:lnTo>
                  <a:close/>
                  <a:moveTo>
                    <a:pt x="791" y="0"/>
                  </a:moveTo>
                  <a:lnTo>
                    <a:pt x="807" y="0"/>
                  </a:lnTo>
                  <a:lnTo>
                    <a:pt x="807" y="16"/>
                  </a:lnTo>
                  <a:lnTo>
                    <a:pt x="791" y="16"/>
                  </a:lnTo>
                  <a:lnTo>
                    <a:pt x="791" y="0"/>
                  </a:lnTo>
                  <a:close/>
                  <a:moveTo>
                    <a:pt x="823" y="0"/>
                  </a:moveTo>
                  <a:lnTo>
                    <a:pt x="839" y="0"/>
                  </a:lnTo>
                  <a:lnTo>
                    <a:pt x="839" y="16"/>
                  </a:lnTo>
                  <a:lnTo>
                    <a:pt x="823" y="16"/>
                  </a:lnTo>
                  <a:lnTo>
                    <a:pt x="823" y="0"/>
                  </a:lnTo>
                  <a:close/>
                  <a:moveTo>
                    <a:pt x="855" y="0"/>
                  </a:moveTo>
                  <a:lnTo>
                    <a:pt x="870" y="0"/>
                  </a:lnTo>
                  <a:lnTo>
                    <a:pt x="870" y="16"/>
                  </a:lnTo>
                  <a:lnTo>
                    <a:pt x="855" y="16"/>
                  </a:lnTo>
                  <a:lnTo>
                    <a:pt x="855" y="0"/>
                  </a:lnTo>
                  <a:close/>
                  <a:moveTo>
                    <a:pt x="886" y="0"/>
                  </a:moveTo>
                  <a:lnTo>
                    <a:pt x="902" y="0"/>
                  </a:lnTo>
                  <a:lnTo>
                    <a:pt x="902" y="16"/>
                  </a:lnTo>
                  <a:lnTo>
                    <a:pt x="886" y="16"/>
                  </a:lnTo>
                  <a:lnTo>
                    <a:pt x="886" y="0"/>
                  </a:lnTo>
                  <a:close/>
                  <a:moveTo>
                    <a:pt x="918" y="0"/>
                  </a:moveTo>
                  <a:lnTo>
                    <a:pt x="934" y="0"/>
                  </a:lnTo>
                  <a:lnTo>
                    <a:pt x="934" y="16"/>
                  </a:lnTo>
                  <a:lnTo>
                    <a:pt x="918" y="16"/>
                  </a:lnTo>
                  <a:lnTo>
                    <a:pt x="918" y="0"/>
                  </a:lnTo>
                  <a:close/>
                  <a:moveTo>
                    <a:pt x="950" y="0"/>
                  </a:moveTo>
                  <a:lnTo>
                    <a:pt x="965" y="0"/>
                  </a:lnTo>
                  <a:lnTo>
                    <a:pt x="965" y="16"/>
                  </a:lnTo>
                  <a:lnTo>
                    <a:pt x="950" y="16"/>
                  </a:lnTo>
                  <a:lnTo>
                    <a:pt x="950" y="0"/>
                  </a:lnTo>
                  <a:close/>
                  <a:moveTo>
                    <a:pt x="981" y="0"/>
                  </a:moveTo>
                  <a:lnTo>
                    <a:pt x="997" y="0"/>
                  </a:lnTo>
                  <a:lnTo>
                    <a:pt x="997" y="16"/>
                  </a:lnTo>
                  <a:lnTo>
                    <a:pt x="981" y="16"/>
                  </a:lnTo>
                  <a:lnTo>
                    <a:pt x="981" y="0"/>
                  </a:lnTo>
                  <a:close/>
                  <a:moveTo>
                    <a:pt x="1013" y="0"/>
                  </a:moveTo>
                  <a:lnTo>
                    <a:pt x="1029" y="0"/>
                  </a:lnTo>
                  <a:lnTo>
                    <a:pt x="1029" y="16"/>
                  </a:lnTo>
                  <a:lnTo>
                    <a:pt x="1013" y="16"/>
                  </a:lnTo>
                  <a:lnTo>
                    <a:pt x="1013" y="0"/>
                  </a:lnTo>
                  <a:close/>
                  <a:moveTo>
                    <a:pt x="1045" y="0"/>
                  </a:moveTo>
                  <a:lnTo>
                    <a:pt x="1060" y="0"/>
                  </a:lnTo>
                  <a:lnTo>
                    <a:pt x="1060" y="16"/>
                  </a:lnTo>
                  <a:lnTo>
                    <a:pt x="1045" y="16"/>
                  </a:lnTo>
                  <a:lnTo>
                    <a:pt x="1045" y="0"/>
                  </a:lnTo>
                  <a:close/>
                  <a:moveTo>
                    <a:pt x="1076" y="0"/>
                  </a:moveTo>
                  <a:lnTo>
                    <a:pt x="1092" y="0"/>
                  </a:lnTo>
                  <a:lnTo>
                    <a:pt x="1092" y="16"/>
                  </a:lnTo>
                  <a:lnTo>
                    <a:pt x="1076" y="16"/>
                  </a:lnTo>
                  <a:lnTo>
                    <a:pt x="1076" y="0"/>
                  </a:lnTo>
                  <a:close/>
                  <a:moveTo>
                    <a:pt x="1108" y="0"/>
                  </a:moveTo>
                  <a:lnTo>
                    <a:pt x="1124" y="0"/>
                  </a:lnTo>
                  <a:lnTo>
                    <a:pt x="1124" y="16"/>
                  </a:lnTo>
                  <a:lnTo>
                    <a:pt x="1108" y="16"/>
                  </a:lnTo>
                  <a:lnTo>
                    <a:pt x="1108" y="0"/>
                  </a:lnTo>
                  <a:close/>
                  <a:moveTo>
                    <a:pt x="1140" y="0"/>
                  </a:moveTo>
                  <a:lnTo>
                    <a:pt x="1155" y="0"/>
                  </a:lnTo>
                  <a:lnTo>
                    <a:pt x="1155" y="16"/>
                  </a:lnTo>
                  <a:lnTo>
                    <a:pt x="1140" y="16"/>
                  </a:lnTo>
                  <a:lnTo>
                    <a:pt x="1140" y="0"/>
                  </a:lnTo>
                  <a:close/>
                  <a:moveTo>
                    <a:pt x="1171" y="0"/>
                  </a:moveTo>
                  <a:lnTo>
                    <a:pt x="1187" y="0"/>
                  </a:lnTo>
                  <a:lnTo>
                    <a:pt x="1187" y="16"/>
                  </a:lnTo>
                  <a:lnTo>
                    <a:pt x="1171" y="16"/>
                  </a:lnTo>
                  <a:lnTo>
                    <a:pt x="1171" y="0"/>
                  </a:lnTo>
                  <a:close/>
                  <a:moveTo>
                    <a:pt x="1203" y="0"/>
                  </a:moveTo>
                  <a:lnTo>
                    <a:pt x="1219" y="0"/>
                  </a:lnTo>
                  <a:lnTo>
                    <a:pt x="1219" y="16"/>
                  </a:lnTo>
                  <a:lnTo>
                    <a:pt x="1203" y="16"/>
                  </a:lnTo>
                  <a:lnTo>
                    <a:pt x="1203" y="0"/>
                  </a:lnTo>
                  <a:close/>
                  <a:moveTo>
                    <a:pt x="1235" y="0"/>
                  </a:moveTo>
                  <a:lnTo>
                    <a:pt x="1250" y="0"/>
                  </a:lnTo>
                  <a:lnTo>
                    <a:pt x="1250" y="16"/>
                  </a:lnTo>
                  <a:lnTo>
                    <a:pt x="1235" y="16"/>
                  </a:lnTo>
                  <a:lnTo>
                    <a:pt x="1235" y="0"/>
                  </a:lnTo>
                  <a:close/>
                  <a:moveTo>
                    <a:pt x="1266" y="0"/>
                  </a:moveTo>
                  <a:lnTo>
                    <a:pt x="1282" y="0"/>
                  </a:lnTo>
                  <a:lnTo>
                    <a:pt x="1282" y="16"/>
                  </a:lnTo>
                  <a:lnTo>
                    <a:pt x="1266" y="16"/>
                  </a:lnTo>
                  <a:lnTo>
                    <a:pt x="1266" y="0"/>
                  </a:lnTo>
                  <a:close/>
                  <a:moveTo>
                    <a:pt x="1298" y="0"/>
                  </a:moveTo>
                  <a:lnTo>
                    <a:pt x="1314" y="0"/>
                  </a:lnTo>
                  <a:lnTo>
                    <a:pt x="1314" y="16"/>
                  </a:lnTo>
                  <a:lnTo>
                    <a:pt x="1298" y="16"/>
                  </a:lnTo>
                  <a:lnTo>
                    <a:pt x="1298" y="0"/>
                  </a:lnTo>
                  <a:close/>
                  <a:moveTo>
                    <a:pt x="1329" y="0"/>
                  </a:moveTo>
                  <a:lnTo>
                    <a:pt x="1345" y="0"/>
                  </a:lnTo>
                  <a:lnTo>
                    <a:pt x="1345" y="16"/>
                  </a:lnTo>
                  <a:lnTo>
                    <a:pt x="1329" y="16"/>
                  </a:lnTo>
                  <a:lnTo>
                    <a:pt x="1329" y="0"/>
                  </a:lnTo>
                  <a:close/>
                  <a:moveTo>
                    <a:pt x="1361" y="0"/>
                  </a:moveTo>
                  <a:lnTo>
                    <a:pt x="1377" y="0"/>
                  </a:lnTo>
                  <a:lnTo>
                    <a:pt x="1377" y="16"/>
                  </a:lnTo>
                  <a:lnTo>
                    <a:pt x="1361" y="16"/>
                  </a:lnTo>
                  <a:lnTo>
                    <a:pt x="1361" y="0"/>
                  </a:lnTo>
                  <a:close/>
                  <a:moveTo>
                    <a:pt x="1393" y="0"/>
                  </a:moveTo>
                  <a:lnTo>
                    <a:pt x="1409" y="0"/>
                  </a:lnTo>
                  <a:lnTo>
                    <a:pt x="1409" y="16"/>
                  </a:lnTo>
                  <a:lnTo>
                    <a:pt x="1393" y="16"/>
                  </a:lnTo>
                  <a:lnTo>
                    <a:pt x="1393" y="0"/>
                  </a:lnTo>
                  <a:close/>
                  <a:moveTo>
                    <a:pt x="1424" y="0"/>
                  </a:moveTo>
                  <a:lnTo>
                    <a:pt x="1440" y="0"/>
                  </a:lnTo>
                  <a:lnTo>
                    <a:pt x="1440" y="16"/>
                  </a:lnTo>
                  <a:lnTo>
                    <a:pt x="1424" y="16"/>
                  </a:lnTo>
                  <a:lnTo>
                    <a:pt x="1424" y="0"/>
                  </a:lnTo>
                  <a:close/>
                  <a:moveTo>
                    <a:pt x="1456" y="0"/>
                  </a:moveTo>
                  <a:lnTo>
                    <a:pt x="1472" y="0"/>
                  </a:lnTo>
                  <a:lnTo>
                    <a:pt x="1472" y="16"/>
                  </a:lnTo>
                  <a:lnTo>
                    <a:pt x="1456" y="16"/>
                  </a:lnTo>
                  <a:lnTo>
                    <a:pt x="1456" y="0"/>
                  </a:lnTo>
                  <a:close/>
                  <a:moveTo>
                    <a:pt x="1488" y="0"/>
                  </a:moveTo>
                  <a:lnTo>
                    <a:pt x="1504" y="0"/>
                  </a:lnTo>
                  <a:lnTo>
                    <a:pt x="1504" y="16"/>
                  </a:lnTo>
                  <a:lnTo>
                    <a:pt x="1488" y="16"/>
                  </a:lnTo>
                  <a:lnTo>
                    <a:pt x="1488" y="0"/>
                  </a:lnTo>
                  <a:close/>
                  <a:moveTo>
                    <a:pt x="1519" y="0"/>
                  </a:moveTo>
                  <a:lnTo>
                    <a:pt x="1535" y="0"/>
                  </a:lnTo>
                  <a:lnTo>
                    <a:pt x="1535" y="16"/>
                  </a:lnTo>
                  <a:lnTo>
                    <a:pt x="1519" y="16"/>
                  </a:lnTo>
                  <a:lnTo>
                    <a:pt x="1519" y="0"/>
                  </a:lnTo>
                  <a:close/>
                  <a:moveTo>
                    <a:pt x="1551" y="0"/>
                  </a:moveTo>
                  <a:lnTo>
                    <a:pt x="1567" y="0"/>
                  </a:lnTo>
                  <a:lnTo>
                    <a:pt x="1567" y="16"/>
                  </a:lnTo>
                  <a:lnTo>
                    <a:pt x="1551" y="16"/>
                  </a:lnTo>
                  <a:lnTo>
                    <a:pt x="1551" y="0"/>
                  </a:lnTo>
                  <a:close/>
                  <a:moveTo>
                    <a:pt x="1583" y="0"/>
                  </a:moveTo>
                  <a:lnTo>
                    <a:pt x="1599" y="0"/>
                  </a:lnTo>
                  <a:lnTo>
                    <a:pt x="1599" y="16"/>
                  </a:lnTo>
                  <a:lnTo>
                    <a:pt x="1583" y="16"/>
                  </a:lnTo>
                  <a:lnTo>
                    <a:pt x="1583" y="0"/>
                  </a:lnTo>
                  <a:close/>
                  <a:moveTo>
                    <a:pt x="1614" y="0"/>
                  </a:moveTo>
                  <a:lnTo>
                    <a:pt x="1630" y="0"/>
                  </a:lnTo>
                  <a:lnTo>
                    <a:pt x="1630" y="16"/>
                  </a:lnTo>
                  <a:lnTo>
                    <a:pt x="1614" y="16"/>
                  </a:lnTo>
                  <a:lnTo>
                    <a:pt x="1614" y="0"/>
                  </a:lnTo>
                  <a:close/>
                  <a:moveTo>
                    <a:pt x="1646" y="0"/>
                  </a:moveTo>
                  <a:lnTo>
                    <a:pt x="1662" y="0"/>
                  </a:lnTo>
                  <a:lnTo>
                    <a:pt x="1662" y="16"/>
                  </a:lnTo>
                  <a:lnTo>
                    <a:pt x="1646" y="16"/>
                  </a:lnTo>
                  <a:lnTo>
                    <a:pt x="1646" y="0"/>
                  </a:lnTo>
                  <a:close/>
                  <a:moveTo>
                    <a:pt x="1678" y="0"/>
                  </a:moveTo>
                  <a:lnTo>
                    <a:pt x="1694" y="0"/>
                  </a:lnTo>
                  <a:lnTo>
                    <a:pt x="1694" y="16"/>
                  </a:lnTo>
                  <a:lnTo>
                    <a:pt x="1678" y="16"/>
                  </a:lnTo>
                  <a:lnTo>
                    <a:pt x="1678" y="0"/>
                  </a:lnTo>
                  <a:close/>
                  <a:moveTo>
                    <a:pt x="1709" y="0"/>
                  </a:moveTo>
                  <a:lnTo>
                    <a:pt x="1725" y="0"/>
                  </a:lnTo>
                  <a:lnTo>
                    <a:pt x="1725" y="16"/>
                  </a:lnTo>
                  <a:lnTo>
                    <a:pt x="1709" y="16"/>
                  </a:lnTo>
                  <a:lnTo>
                    <a:pt x="1709" y="0"/>
                  </a:lnTo>
                  <a:close/>
                  <a:moveTo>
                    <a:pt x="1741" y="0"/>
                  </a:moveTo>
                  <a:lnTo>
                    <a:pt x="1757" y="0"/>
                  </a:lnTo>
                  <a:lnTo>
                    <a:pt x="1757" y="16"/>
                  </a:lnTo>
                  <a:lnTo>
                    <a:pt x="1741" y="16"/>
                  </a:lnTo>
                  <a:lnTo>
                    <a:pt x="1741" y="0"/>
                  </a:lnTo>
                  <a:close/>
                  <a:moveTo>
                    <a:pt x="1773" y="0"/>
                  </a:moveTo>
                  <a:lnTo>
                    <a:pt x="1789" y="0"/>
                  </a:lnTo>
                  <a:lnTo>
                    <a:pt x="1789" y="16"/>
                  </a:lnTo>
                  <a:lnTo>
                    <a:pt x="1773" y="16"/>
                  </a:lnTo>
                  <a:lnTo>
                    <a:pt x="1773" y="0"/>
                  </a:lnTo>
                  <a:close/>
                  <a:moveTo>
                    <a:pt x="1804" y="0"/>
                  </a:moveTo>
                  <a:lnTo>
                    <a:pt x="1820" y="0"/>
                  </a:lnTo>
                  <a:lnTo>
                    <a:pt x="1820" y="16"/>
                  </a:lnTo>
                  <a:lnTo>
                    <a:pt x="1804" y="16"/>
                  </a:lnTo>
                  <a:lnTo>
                    <a:pt x="1804" y="0"/>
                  </a:lnTo>
                  <a:close/>
                  <a:moveTo>
                    <a:pt x="1836" y="0"/>
                  </a:moveTo>
                  <a:lnTo>
                    <a:pt x="1852" y="0"/>
                  </a:lnTo>
                  <a:lnTo>
                    <a:pt x="1852" y="16"/>
                  </a:lnTo>
                  <a:lnTo>
                    <a:pt x="1836" y="16"/>
                  </a:lnTo>
                  <a:lnTo>
                    <a:pt x="1836" y="0"/>
                  </a:lnTo>
                  <a:close/>
                  <a:moveTo>
                    <a:pt x="1868" y="0"/>
                  </a:moveTo>
                  <a:lnTo>
                    <a:pt x="1884" y="0"/>
                  </a:lnTo>
                  <a:lnTo>
                    <a:pt x="1884" y="16"/>
                  </a:lnTo>
                  <a:lnTo>
                    <a:pt x="1868" y="16"/>
                  </a:lnTo>
                  <a:lnTo>
                    <a:pt x="1868" y="0"/>
                  </a:lnTo>
                  <a:close/>
                  <a:moveTo>
                    <a:pt x="1899" y="0"/>
                  </a:moveTo>
                  <a:lnTo>
                    <a:pt x="1915" y="0"/>
                  </a:lnTo>
                  <a:lnTo>
                    <a:pt x="1915" y="16"/>
                  </a:lnTo>
                  <a:lnTo>
                    <a:pt x="1899" y="16"/>
                  </a:lnTo>
                  <a:lnTo>
                    <a:pt x="1899" y="0"/>
                  </a:lnTo>
                  <a:close/>
                  <a:moveTo>
                    <a:pt x="1931" y="0"/>
                  </a:moveTo>
                  <a:lnTo>
                    <a:pt x="1947" y="0"/>
                  </a:lnTo>
                  <a:lnTo>
                    <a:pt x="1947" y="16"/>
                  </a:lnTo>
                  <a:lnTo>
                    <a:pt x="1931" y="16"/>
                  </a:lnTo>
                  <a:lnTo>
                    <a:pt x="1931" y="0"/>
                  </a:lnTo>
                  <a:close/>
                  <a:moveTo>
                    <a:pt x="1963" y="0"/>
                  </a:moveTo>
                  <a:lnTo>
                    <a:pt x="1978" y="0"/>
                  </a:lnTo>
                  <a:lnTo>
                    <a:pt x="1978" y="16"/>
                  </a:lnTo>
                  <a:lnTo>
                    <a:pt x="1963" y="16"/>
                  </a:lnTo>
                  <a:lnTo>
                    <a:pt x="1963" y="0"/>
                  </a:lnTo>
                  <a:close/>
                  <a:moveTo>
                    <a:pt x="1994" y="0"/>
                  </a:moveTo>
                  <a:lnTo>
                    <a:pt x="2010" y="0"/>
                  </a:lnTo>
                  <a:lnTo>
                    <a:pt x="2010" y="16"/>
                  </a:lnTo>
                  <a:lnTo>
                    <a:pt x="1994" y="16"/>
                  </a:lnTo>
                  <a:lnTo>
                    <a:pt x="1994" y="0"/>
                  </a:lnTo>
                  <a:close/>
                  <a:moveTo>
                    <a:pt x="2026" y="0"/>
                  </a:moveTo>
                  <a:lnTo>
                    <a:pt x="2042" y="0"/>
                  </a:lnTo>
                  <a:lnTo>
                    <a:pt x="2042" y="16"/>
                  </a:lnTo>
                  <a:lnTo>
                    <a:pt x="2026" y="16"/>
                  </a:lnTo>
                  <a:lnTo>
                    <a:pt x="2026" y="0"/>
                  </a:lnTo>
                  <a:close/>
                  <a:moveTo>
                    <a:pt x="2058" y="0"/>
                  </a:moveTo>
                  <a:lnTo>
                    <a:pt x="2073" y="0"/>
                  </a:lnTo>
                  <a:lnTo>
                    <a:pt x="2073" y="16"/>
                  </a:lnTo>
                  <a:lnTo>
                    <a:pt x="2058" y="16"/>
                  </a:lnTo>
                  <a:lnTo>
                    <a:pt x="2058" y="0"/>
                  </a:lnTo>
                  <a:close/>
                  <a:moveTo>
                    <a:pt x="2089" y="0"/>
                  </a:moveTo>
                  <a:lnTo>
                    <a:pt x="2105" y="0"/>
                  </a:lnTo>
                  <a:lnTo>
                    <a:pt x="2105" y="16"/>
                  </a:lnTo>
                  <a:lnTo>
                    <a:pt x="2089" y="16"/>
                  </a:lnTo>
                  <a:lnTo>
                    <a:pt x="2089" y="0"/>
                  </a:lnTo>
                  <a:close/>
                  <a:moveTo>
                    <a:pt x="2121" y="0"/>
                  </a:moveTo>
                  <a:lnTo>
                    <a:pt x="2137" y="0"/>
                  </a:lnTo>
                  <a:lnTo>
                    <a:pt x="2137" y="16"/>
                  </a:lnTo>
                  <a:lnTo>
                    <a:pt x="2121" y="16"/>
                  </a:lnTo>
                  <a:lnTo>
                    <a:pt x="2121" y="0"/>
                  </a:lnTo>
                  <a:close/>
                  <a:moveTo>
                    <a:pt x="2153" y="0"/>
                  </a:moveTo>
                  <a:lnTo>
                    <a:pt x="2168" y="0"/>
                  </a:lnTo>
                  <a:lnTo>
                    <a:pt x="2168" y="16"/>
                  </a:lnTo>
                  <a:lnTo>
                    <a:pt x="2153" y="16"/>
                  </a:lnTo>
                  <a:lnTo>
                    <a:pt x="2153" y="0"/>
                  </a:lnTo>
                  <a:close/>
                  <a:moveTo>
                    <a:pt x="2184" y="0"/>
                  </a:moveTo>
                  <a:lnTo>
                    <a:pt x="2200" y="0"/>
                  </a:lnTo>
                  <a:lnTo>
                    <a:pt x="2200" y="16"/>
                  </a:lnTo>
                  <a:lnTo>
                    <a:pt x="2184" y="16"/>
                  </a:lnTo>
                  <a:lnTo>
                    <a:pt x="2184" y="0"/>
                  </a:lnTo>
                  <a:close/>
                  <a:moveTo>
                    <a:pt x="2216" y="0"/>
                  </a:moveTo>
                  <a:lnTo>
                    <a:pt x="2232" y="0"/>
                  </a:lnTo>
                  <a:lnTo>
                    <a:pt x="2232" y="16"/>
                  </a:lnTo>
                  <a:lnTo>
                    <a:pt x="2216" y="16"/>
                  </a:lnTo>
                  <a:lnTo>
                    <a:pt x="2216" y="0"/>
                  </a:lnTo>
                  <a:close/>
                  <a:moveTo>
                    <a:pt x="2248" y="0"/>
                  </a:moveTo>
                  <a:lnTo>
                    <a:pt x="2263" y="0"/>
                  </a:lnTo>
                  <a:lnTo>
                    <a:pt x="2263" y="16"/>
                  </a:lnTo>
                  <a:lnTo>
                    <a:pt x="2248" y="16"/>
                  </a:lnTo>
                  <a:lnTo>
                    <a:pt x="2248" y="0"/>
                  </a:lnTo>
                  <a:close/>
                  <a:moveTo>
                    <a:pt x="2279" y="0"/>
                  </a:moveTo>
                  <a:lnTo>
                    <a:pt x="2295" y="0"/>
                  </a:lnTo>
                  <a:lnTo>
                    <a:pt x="2295" y="16"/>
                  </a:lnTo>
                  <a:lnTo>
                    <a:pt x="2279" y="16"/>
                  </a:lnTo>
                  <a:lnTo>
                    <a:pt x="2279" y="0"/>
                  </a:lnTo>
                  <a:close/>
                  <a:moveTo>
                    <a:pt x="2311" y="0"/>
                  </a:moveTo>
                  <a:lnTo>
                    <a:pt x="2327" y="0"/>
                  </a:lnTo>
                  <a:lnTo>
                    <a:pt x="2327" y="16"/>
                  </a:lnTo>
                  <a:lnTo>
                    <a:pt x="2311" y="16"/>
                  </a:lnTo>
                  <a:lnTo>
                    <a:pt x="2311" y="0"/>
                  </a:lnTo>
                  <a:close/>
                  <a:moveTo>
                    <a:pt x="2343" y="0"/>
                  </a:moveTo>
                  <a:lnTo>
                    <a:pt x="2358" y="0"/>
                  </a:lnTo>
                  <a:lnTo>
                    <a:pt x="2358" y="16"/>
                  </a:lnTo>
                  <a:lnTo>
                    <a:pt x="2343" y="16"/>
                  </a:lnTo>
                  <a:lnTo>
                    <a:pt x="2343" y="0"/>
                  </a:lnTo>
                  <a:close/>
                  <a:moveTo>
                    <a:pt x="2374" y="0"/>
                  </a:moveTo>
                  <a:lnTo>
                    <a:pt x="2390" y="0"/>
                  </a:lnTo>
                  <a:lnTo>
                    <a:pt x="2390" y="16"/>
                  </a:lnTo>
                  <a:lnTo>
                    <a:pt x="2374" y="16"/>
                  </a:lnTo>
                  <a:lnTo>
                    <a:pt x="2374" y="0"/>
                  </a:lnTo>
                  <a:close/>
                  <a:moveTo>
                    <a:pt x="2406" y="0"/>
                  </a:moveTo>
                  <a:lnTo>
                    <a:pt x="2422" y="0"/>
                  </a:lnTo>
                  <a:lnTo>
                    <a:pt x="2422" y="16"/>
                  </a:lnTo>
                  <a:lnTo>
                    <a:pt x="2406" y="16"/>
                  </a:lnTo>
                  <a:lnTo>
                    <a:pt x="2406" y="0"/>
                  </a:lnTo>
                  <a:close/>
                  <a:moveTo>
                    <a:pt x="2438" y="0"/>
                  </a:moveTo>
                  <a:lnTo>
                    <a:pt x="2453" y="0"/>
                  </a:lnTo>
                  <a:lnTo>
                    <a:pt x="2453" y="16"/>
                  </a:lnTo>
                  <a:lnTo>
                    <a:pt x="2438" y="16"/>
                  </a:lnTo>
                  <a:lnTo>
                    <a:pt x="2438" y="0"/>
                  </a:lnTo>
                  <a:close/>
                  <a:moveTo>
                    <a:pt x="2469" y="0"/>
                  </a:moveTo>
                  <a:lnTo>
                    <a:pt x="2485" y="0"/>
                  </a:lnTo>
                  <a:lnTo>
                    <a:pt x="2485" y="16"/>
                  </a:lnTo>
                  <a:lnTo>
                    <a:pt x="2469" y="16"/>
                  </a:lnTo>
                  <a:lnTo>
                    <a:pt x="2469" y="0"/>
                  </a:lnTo>
                  <a:close/>
                  <a:moveTo>
                    <a:pt x="2501" y="0"/>
                  </a:moveTo>
                  <a:lnTo>
                    <a:pt x="2517" y="0"/>
                  </a:lnTo>
                  <a:lnTo>
                    <a:pt x="2517" y="16"/>
                  </a:lnTo>
                  <a:lnTo>
                    <a:pt x="2501" y="16"/>
                  </a:lnTo>
                  <a:lnTo>
                    <a:pt x="2501" y="0"/>
                  </a:lnTo>
                  <a:close/>
                  <a:moveTo>
                    <a:pt x="2533" y="0"/>
                  </a:moveTo>
                  <a:lnTo>
                    <a:pt x="2548" y="0"/>
                  </a:lnTo>
                  <a:lnTo>
                    <a:pt x="2548" y="16"/>
                  </a:lnTo>
                  <a:lnTo>
                    <a:pt x="2533" y="16"/>
                  </a:lnTo>
                  <a:lnTo>
                    <a:pt x="2533" y="0"/>
                  </a:lnTo>
                  <a:close/>
                  <a:moveTo>
                    <a:pt x="2564" y="0"/>
                  </a:moveTo>
                  <a:lnTo>
                    <a:pt x="2580" y="0"/>
                  </a:lnTo>
                  <a:lnTo>
                    <a:pt x="2580" y="16"/>
                  </a:lnTo>
                  <a:lnTo>
                    <a:pt x="2564" y="16"/>
                  </a:lnTo>
                  <a:lnTo>
                    <a:pt x="2564" y="0"/>
                  </a:lnTo>
                  <a:close/>
                  <a:moveTo>
                    <a:pt x="2596" y="0"/>
                  </a:moveTo>
                  <a:lnTo>
                    <a:pt x="2612" y="0"/>
                  </a:lnTo>
                  <a:lnTo>
                    <a:pt x="2612" y="16"/>
                  </a:lnTo>
                  <a:lnTo>
                    <a:pt x="2596" y="16"/>
                  </a:lnTo>
                  <a:lnTo>
                    <a:pt x="2596" y="0"/>
                  </a:lnTo>
                  <a:close/>
                  <a:moveTo>
                    <a:pt x="2628" y="0"/>
                  </a:moveTo>
                  <a:lnTo>
                    <a:pt x="2643" y="0"/>
                  </a:lnTo>
                  <a:lnTo>
                    <a:pt x="2643" y="16"/>
                  </a:lnTo>
                  <a:lnTo>
                    <a:pt x="2628" y="16"/>
                  </a:lnTo>
                  <a:lnTo>
                    <a:pt x="2628" y="0"/>
                  </a:lnTo>
                  <a:close/>
                  <a:moveTo>
                    <a:pt x="2659" y="0"/>
                  </a:moveTo>
                  <a:lnTo>
                    <a:pt x="2675" y="0"/>
                  </a:lnTo>
                  <a:lnTo>
                    <a:pt x="2675" y="16"/>
                  </a:lnTo>
                  <a:lnTo>
                    <a:pt x="2659" y="16"/>
                  </a:lnTo>
                  <a:lnTo>
                    <a:pt x="2659" y="0"/>
                  </a:lnTo>
                  <a:close/>
                  <a:moveTo>
                    <a:pt x="2691" y="0"/>
                  </a:moveTo>
                  <a:lnTo>
                    <a:pt x="2707" y="0"/>
                  </a:lnTo>
                  <a:lnTo>
                    <a:pt x="2707" y="16"/>
                  </a:lnTo>
                  <a:lnTo>
                    <a:pt x="2691" y="16"/>
                  </a:lnTo>
                  <a:lnTo>
                    <a:pt x="2691" y="0"/>
                  </a:lnTo>
                  <a:close/>
                  <a:moveTo>
                    <a:pt x="2722" y="0"/>
                  </a:moveTo>
                  <a:lnTo>
                    <a:pt x="2738" y="0"/>
                  </a:lnTo>
                  <a:lnTo>
                    <a:pt x="2738" y="16"/>
                  </a:lnTo>
                  <a:lnTo>
                    <a:pt x="2722" y="16"/>
                  </a:lnTo>
                  <a:lnTo>
                    <a:pt x="2722" y="0"/>
                  </a:lnTo>
                  <a:close/>
                  <a:moveTo>
                    <a:pt x="2754" y="0"/>
                  </a:moveTo>
                  <a:lnTo>
                    <a:pt x="2770" y="0"/>
                  </a:lnTo>
                  <a:lnTo>
                    <a:pt x="2770" y="16"/>
                  </a:lnTo>
                  <a:lnTo>
                    <a:pt x="2754" y="16"/>
                  </a:lnTo>
                  <a:lnTo>
                    <a:pt x="2754" y="0"/>
                  </a:lnTo>
                  <a:close/>
                  <a:moveTo>
                    <a:pt x="2786" y="0"/>
                  </a:moveTo>
                  <a:lnTo>
                    <a:pt x="2802" y="0"/>
                  </a:lnTo>
                  <a:lnTo>
                    <a:pt x="2802" y="16"/>
                  </a:lnTo>
                  <a:lnTo>
                    <a:pt x="2786" y="16"/>
                  </a:lnTo>
                  <a:lnTo>
                    <a:pt x="2786" y="0"/>
                  </a:lnTo>
                  <a:close/>
                  <a:moveTo>
                    <a:pt x="2817" y="0"/>
                  </a:moveTo>
                  <a:lnTo>
                    <a:pt x="2833" y="0"/>
                  </a:lnTo>
                  <a:lnTo>
                    <a:pt x="2833" y="16"/>
                  </a:lnTo>
                  <a:lnTo>
                    <a:pt x="2817" y="16"/>
                  </a:lnTo>
                  <a:lnTo>
                    <a:pt x="2817" y="0"/>
                  </a:lnTo>
                  <a:close/>
                  <a:moveTo>
                    <a:pt x="2849" y="0"/>
                  </a:moveTo>
                  <a:lnTo>
                    <a:pt x="2865" y="0"/>
                  </a:lnTo>
                  <a:lnTo>
                    <a:pt x="2865" y="16"/>
                  </a:lnTo>
                  <a:lnTo>
                    <a:pt x="2849" y="16"/>
                  </a:lnTo>
                  <a:lnTo>
                    <a:pt x="2849" y="0"/>
                  </a:lnTo>
                  <a:close/>
                  <a:moveTo>
                    <a:pt x="2881" y="0"/>
                  </a:moveTo>
                  <a:lnTo>
                    <a:pt x="2897" y="0"/>
                  </a:lnTo>
                  <a:lnTo>
                    <a:pt x="2897" y="16"/>
                  </a:lnTo>
                  <a:lnTo>
                    <a:pt x="2881" y="16"/>
                  </a:lnTo>
                  <a:lnTo>
                    <a:pt x="2881" y="0"/>
                  </a:lnTo>
                  <a:close/>
                  <a:moveTo>
                    <a:pt x="2912" y="0"/>
                  </a:moveTo>
                  <a:lnTo>
                    <a:pt x="2928" y="0"/>
                  </a:lnTo>
                  <a:lnTo>
                    <a:pt x="2928" y="16"/>
                  </a:lnTo>
                  <a:lnTo>
                    <a:pt x="2912" y="16"/>
                  </a:lnTo>
                  <a:lnTo>
                    <a:pt x="2912" y="0"/>
                  </a:lnTo>
                  <a:close/>
                  <a:moveTo>
                    <a:pt x="2944" y="0"/>
                  </a:moveTo>
                  <a:lnTo>
                    <a:pt x="2960" y="0"/>
                  </a:lnTo>
                  <a:lnTo>
                    <a:pt x="2960" y="16"/>
                  </a:lnTo>
                  <a:lnTo>
                    <a:pt x="2944" y="16"/>
                  </a:lnTo>
                  <a:lnTo>
                    <a:pt x="2944" y="0"/>
                  </a:lnTo>
                  <a:close/>
                  <a:moveTo>
                    <a:pt x="2976" y="0"/>
                  </a:moveTo>
                  <a:lnTo>
                    <a:pt x="2992" y="0"/>
                  </a:lnTo>
                  <a:lnTo>
                    <a:pt x="2992" y="16"/>
                  </a:lnTo>
                  <a:lnTo>
                    <a:pt x="2976" y="16"/>
                  </a:lnTo>
                  <a:lnTo>
                    <a:pt x="2976" y="0"/>
                  </a:lnTo>
                  <a:close/>
                  <a:moveTo>
                    <a:pt x="3007" y="0"/>
                  </a:moveTo>
                  <a:lnTo>
                    <a:pt x="3023" y="0"/>
                  </a:lnTo>
                  <a:lnTo>
                    <a:pt x="3023" y="16"/>
                  </a:lnTo>
                  <a:lnTo>
                    <a:pt x="3007" y="16"/>
                  </a:lnTo>
                  <a:lnTo>
                    <a:pt x="3007" y="0"/>
                  </a:lnTo>
                  <a:close/>
                  <a:moveTo>
                    <a:pt x="3039" y="0"/>
                  </a:moveTo>
                  <a:lnTo>
                    <a:pt x="3055" y="0"/>
                  </a:lnTo>
                  <a:lnTo>
                    <a:pt x="3055" y="16"/>
                  </a:lnTo>
                  <a:lnTo>
                    <a:pt x="3039" y="16"/>
                  </a:lnTo>
                  <a:lnTo>
                    <a:pt x="3039" y="0"/>
                  </a:lnTo>
                  <a:close/>
                  <a:moveTo>
                    <a:pt x="3071" y="0"/>
                  </a:moveTo>
                  <a:lnTo>
                    <a:pt x="3087" y="0"/>
                  </a:lnTo>
                  <a:lnTo>
                    <a:pt x="3087" y="16"/>
                  </a:lnTo>
                  <a:lnTo>
                    <a:pt x="3071" y="16"/>
                  </a:lnTo>
                  <a:lnTo>
                    <a:pt x="3071" y="0"/>
                  </a:lnTo>
                  <a:close/>
                  <a:moveTo>
                    <a:pt x="3102" y="0"/>
                  </a:moveTo>
                  <a:lnTo>
                    <a:pt x="3118" y="0"/>
                  </a:lnTo>
                  <a:lnTo>
                    <a:pt x="3118" y="16"/>
                  </a:lnTo>
                  <a:lnTo>
                    <a:pt x="3102" y="16"/>
                  </a:lnTo>
                  <a:lnTo>
                    <a:pt x="3102" y="0"/>
                  </a:lnTo>
                  <a:close/>
                  <a:moveTo>
                    <a:pt x="3134" y="0"/>
                  </a:moveTo>
                  <a:lnTo>
                    <a:pt x="3150" y="0"/>
                  </a:lnTo>
                  <a:lnTo>
                    <a:pt x="3150" y="16"/>
                  </a:lnTo>
                  <a:lnTo>
                    <a:pt x="3134" y="16"/>
                  </a:lnTo>
                  <a:lnTo>
                    <a:pt x="3134" y="0"/>
                  </a:lnTo>
                  <a:close/>
                  <a:moveTo>
                    <a:pt x="3166" y="0"/>
                  </a:moveTo>
                  <a:lnTo>
                    <a:pt x="3182" y="0"/>
                  </a:lnTo>
                  <a:lnTo>
                    <a:pt x="3182" y="16"/>
                  </a:lnTo>
                  <a:lnTo>
                    <a:pt x="3166" y="16"/>
                  </a:lnTo>
                  <a:lnTo>
                    <a:pt x="3166" y="0"/>
                  </a:lnTo>
                  <a:close/>
                  <a:moveTo>
                    <a:pt x="3197" y="0"/>
                  </a:moveTo>
                  <a:lnTo>
                    <a:pt x="3213" y="0"/>
                  </a:lnTo>
                  <a:lnTo>
                    <a:pt x="3213" y="16"/>
                  </a:lnTo>
                  <a:lnTo>
                    <a:pt x="3197" y="16"/>
                  </a:lnTo>
                  <a:lnTo>
                    <a:pt x="3197" y="0"/>
                  </a:lnTo>
                  <a:close/>
                  <a:moveTo>
                    <a:pt x="3229" y="0"/>
                  </a:moveTo>
                  <a:lnTo>
                    <a:pt x="3245" y="0"/>
                  </a:lnTo>
                  <a:lnTo>
                    <a:pt x="3245" y="16"/>
                  </a:lnTo>
                  <a:lnTo>
                    <a:pt x="3229" y="16"/>
                  </a:lnTo>
                  <a:lnTo>
                    <a:pt x="3229" y="0"/>
                  </a:lnTo>
                  <a:close/>
                  <a:moveTo>
                    <a:pt x="3261" y="0"/>
                  </a:moveTo>
                  <a:lnTo>
                    <a:pt x="3277" y="0"/>
                  </a:lnTo>
                  <a:lnTo>
                    <a:pt x="3277" y="16"/>
                  </a:lnTo>
                  <a:lnTo>
                    <a:pt x="3261" y="16"/>
                  </a:lnTo>
                  <a:lnTo>
                    <a:pt x="3261" y="0"/>
                  </a:lnTo>
                  <a:close/>
                  <a:moveTo>
                    <a:pt x="3292" y="0"/>
                  </a:moveTo>
                  <a:lnTo>
                    <a:pt x="3308" y="0"/>
                  </a:lnTo>
                  <a:lnTo>
                    <a:pt x="3308" y="16"/>
                  </a:lnTo>
                  <a:lnTo>
                    <a:pt x="3292" y="16"/>
                  </a:lnTo>
                  <a:lnTo>
                    <a:pt x="3292" y="0"/>
                  </a:lnTo>
                  <a:close/>
                  <a:moveTo>
                    <a:pt x="3324" y="0"/>
                  </a:moveTo>
                  <a:lnTo>
                    <a:pt x="3340" y="0"/>
                  </a:lnTo>
                  <a:lnTo>
                    <a:pt x="3340" y="16"/>
                  </a:lnTo>
                  <a:lnTo>
                    <a:pt x="3324" y="16"/>
                  </a:lnTo>
                  <a:lnTo>
                    <a:pt x="3324" y="0"/>
                  </a:lnTo>
                  <a:close/>
                  <a:moveTo>
                    <a:pt x="3356" y="0"/>
                  </a:moveTo>
                  <a:lnTo>
                    <a:pt x="3372" y="0"/>
                  </a:lnTo>
                  <a:lnTo>
                    <a:pt x="3372" y="16"/>
                  </a:lnTo>
                  <a:lnTo>
                    <a:pt x="3356" y="16"/>
                  </a:lnTo>
                  <a:lnTo>
                    <a:pt x="3356" y="0"/>
                  </a:lnTo>
                  <a:close/>
                  <a:moveTo>
                    <a:pt x="3387" y="0"/>
                  </a:moveTo>
                  <a:lnTo>
                    <a:pt x="3403" y="0"/>
                  </a:lnTo>
                  <a:lnTo>
                    <a:pt x="3403" y="16"/>
                  </a:lnTo>
                  <a:lnTo>
                    <a:pt x="3387" y="16"/>
                  </a:lnTo>
                  <a:lnTo>
                    <a:pt x="3387" y="0"/>
                  </a:lnTo>
                  <a:close/>
                  <a:moveTo>
                    <a:pt x="3419" y="0"/>
                  </a:moveTo>
                  <a:lnTo>
                    <a:pt x="3435" y="0"/>
                  </a:lnTo>
                  <a:lnTo>
                    <a:pt x="3435" y="16"/>
                  </a:lnTo>
                  <a:lnTo>
                    <a:pt x="3419" y="16"/>
                  </a:lnTo>
                  <a:lnTo>
                    <a:pt x="3419" y="0"/>
                  </a:lnTo>
                  <a:close/>
                  <a:moveTo>
                    <a:pt x="3451" y="0"/>
                  </a:moveTo>
                  <a:lnTo>
                    <a:pt x="3466" y="0"/>
                  </a:lnTo>
                  <a:lnTo>
                    <a:pt x="3466" y="16"/>
                  </a:lnTo>
                  <a:lnTo>
                    <a:pt x="3451" y="16"/>
                  </a:lnTo>
                  <a:lnTo>
                    <a:pt x="3451" y="0"/>
                  </a:lnTo>
                  <a:close/>
                  <a:moveTo>
                    <a:pt x="3482" y="0"/>
                  </a:moveTo>
                  <a:lnTo>
                    <a:pt x="3498" y="0"/>
                  </a:lnTo>
                  <a:lnTo>
                    <a:pt x="3498" y="16"/>
                  </a:lnTo>
                  <a:lnTo>
                    <a:pt x="3482" y="16"/>
                  </a:lnTo>
                  <a:lnTo>
                    <a:pt x="3482" y="0"/>
                  </a:lnTo>
                  <a:close/>
                  <a:moveTo>
                    <a:pt x="3514" y="0"/>
                  </a:moveTo>
                  <a:lnTo>
                    <a:pt x="3530" y="0"/>
                  </a:lnTo>
                  <a:lnTo>
                    <a:pt x="3530" y="16"/>
                  </a:lnTo>
                  <a:lnTo>
                    <a:pt x="3514" y="16"/>
                  </a:lnTo>
                  <a:lnTo>
                    <a:pt x="3514" y="0"/>
                  </a:lnTo>
                  <a:close/>
                  <a:moveTo>
                    <a:pt x="3546" y="0"/>
                  </a:moveTo>
                  <a:lnTo>
                    <a:pt x="3561" y="0"/>
                  </a:lnTo>
                  <a:lnTo>
                    <a:pt x="3561" y="16"/>
                  </a:lnTo>
                  <a:lnTo>
                    <a:pt x="3546" y="16"/>
                  </a:lnTo>
                  <a:lnTo>
                    <a:pt x="3546" y="0"/>
                  </a:lnTo>
                  <a:close/>
                  <a:moveTo>
                    <a:pt x="3577" y="0"/>
                  </a:moveTo>
                  <a:lnTo>
                    <a:pt x="3593" y="0"/>
                  </a:lnTo>
                  <a:lnTo>
                    <a:pt x="3593" y="16"/>
                  </a:lnTo>
                  <a:lnTo>
                    <a:pt x="3577" y="16"/>
                  </a:lnTo>
                  <a:lnTo>
                    <a:pt x="3577" y="0"/>
                  </a:lnTo>
                  <a:close/>
                  <a:moveTo>
                    <a:pt x="3609" y="0"/>
                  </a:moveTo>
                  <a:lnTo>
                    <a:pt x="3625" y="0"/>
                  </a:lnTo>
                  <a:lnTo>
                    <a:pt x="3625" y="16"/>
                  </a:lnTo>
                  <a:lnTo>
                    <a:pt x="3609" y="16"/>
                  </a:lnTo>
                  <a:lnTo>
                    <a:pt x="3609" y="0"/>
                  </a:lnTo>
                  <a:close/>
                  <a:moveTo>
                    <a:pt x="3641" y="0"/>
                  </a:moveTo>
                  <a:lnTo>
                    <a:pt x="3656" y="0"/>
                  </a:lnTo>
                  <a:lnTo>
                    <a:pt x="3656" y="16"/>
                  </a:lnTo>
                  <a:lnTo>
                    <a:pt x="3641" y="16"/>
                  </a:lnTo>
                  <a:lnTo>
                    <a:pt x="3641" y="0"/>
                  </a:lnTo>
                  <a:close/>
                  <a:moveTo>
                    <a:pt x="3672" y="0"/>
                  </a:moveTo>
                  <a:lnTo>
                    <a:pt x="3688" y="0"/>
                  </a:lnTo>
                  <a:lnTo>
                    <a:pt x="3688" y="16"/>
                  </a:lnTo>
                  <a:lnTo>
                    <a:pt x="3672" y="16"/>
                  </a:lnTo>
                  <a:lnTo>
                    <a:pt x="3672" y="0"/>
                  </a:lnTo>
                  <a:close/>
                  <a:moveTo>
                    <a:pt x="3704" y="0"/>
                  </a:moveTo>
                  <a:lnTo>
                    <a:pt x="3720" y="0"/>
                  </a:lnTo>
                  <a:lnTo>
                    <a:pt x="3720" y="16"/>
                  </a:lnTo>
                  <a:lnTo>
                    <a:pt x="3704" y="16"/>
                  </a:lnTo>
                  <a:lnTo>
                    <a:pt x="3704" y="0"/>
                  </a:lnTo>
                  <a:close/>
                  <a:moveTo>
                    <a:pt x="3736" y="0"/>
                  </a:moveTo>
                  <a:lnTo>
                    <a:pt x="3751" y="0"/>
                  </a:lnTo>
                  <a:lnTo>
                    <a:pt x="3751" y="16"/>
                  </a:lnTo>
                  <a:lnTo>
                    <a:pt x="3736" y="16"/>
                  </a:lnTo>
                  <a:lnTo>
                    <a:pt x="3736" y="0"/>
                  </a:lnTo>
                  <a:close/>
                  <a:moveTo>
                    <a:pt x="3767" y="0"/>
                  </a:moveTo>
                  <a:lnTo>
                    <a:pt x="3783" y="0"/>
                  </a:lnTo>
                  <a:lnTo>
                    <a:pt x="3783" y="16"/>
                  </a:lnTo>
                  <a:lnTo>
                    <a:pt x="3767" y="16"/>
                  </a:lnTo>
                  <a:lnTo>
                    <a:pt x="3767" y="0"/>
                  </a:lnTo>
                  <a:close/>
                  <a:moveTo>
                    <a:pt x="3799" y="0"/>
                  </a:moveTo>
                  <a:lnTo>
                    <a:pt x="3815" y="0"/>
                  </a:lnTo>
                  <a:lnTo>
                    <a:pt x="3815" y="16"/>
                  </a:lnTo>
                  <a:lnTo>
                    <a:pt x="3799" y="16"/>
                  </a:lnTo>
                  <a:lnTo>
                    <a:pt x="3799" y="0"/>
                  </a:lnTo>
                  <a:close/>
                  <a:moveTo>
                    <a:pt x="3831" y="0"/>
                  </a:moveTo>
                  <a:lnTo>
                    <a:pt x="3846" y="0"/>
                  </a:lnTo>
                  <a:lnTo>
                    <a:pt x="3846" y="16"/>
                  </a:lnTo>
                  <a:lnTo>
                    <a:pt x="3831" y="16"/>
                  </a:lnTo>
                  <a:lnTo>
                    <a:pt x="3831" y="0"/>
                  </a:lnTo>
                  <a:close/>
                  <a:moveTo>
                    <a:pt x="3862" y="0"/>
                  </a:moveTo>
                  <a:lnTo>
                    <a:pt x="3878" y="0"/>
                  </a:lnTo>
                  <a:lnTo>
                    <a:pt x="3878" y="16"/>
                  </a:lnTo>
                  <a:lnTo>
                    <a:pt x="3862" y="16"/>
                  </a:lnTo>
                  <a:lnTo>
                    <a:pt x="3862" y="0"/>
                  </a:lnTo>
                  <a:close/>
                  <a:moveTo>
                    <a:pt x="3894" y="0"/>
                  </a:moveTo>
                  <a:lnTo>
                    <a:pt x="3910" y="0"/>
                  </a:lnTo>
                  <a:lnTo>
                    <a:pt x="3910" y="16"/>
                  </a:lnTo>
                  <a:lnTo>
                    <a:pt x="3894" y="16"/>
                  </a:lnTo>
                  <a:lnTo>
                    <a:pt x="3894" y="0"/>
                  </a:lnTo>
                  <a:close/>
                  <a:moveTo>
                    <a:pt x="3926" y="0"/>
                  </a:moveTo>
                  <a:lnTo>
                    <a:pt x="3941" y="0"/>
                  </a:lnTo>
                  <a:lnTo>
                    <a:pt x="3941" y="16"/>
                  </a:lnTo>
                  <a:lnTo>
                    <a:pt x="3926" y="16"/>
                  </a:lnTo>
                  <a:lnTo>
                    <a:pt x="3926" y="0"/>
                  </a:lnTo>
                  <a:close/>
                  <a:moveTo>
                    <a:pt x="3957" y="0"/>
                  </a:moveTo>
                  <a:lnTo>
                    <a:pt x="3973" y="0"/>
                  </a:lnTo>
                  <a:lnTo>
                    <a:pt x="3973" y="16"/>
                  </a:lnTo>
                  <a:lnTo>
                    <a:pt x="3957" y="16"/>
                  </a:lnTo>
                  <a:lnTo>
                    <a:pt x="3957" y="0"/>
                  </a:lnTo>
                  <a:close/>
                  <a:moveTo>
                    <a:pt x="3989" y="0"/>
                  </a:moveTo>
                  <a:lnTo>
                    <a:pt x="4005" y="0"/>
                  </a:lnTo>
                  <a:lnTo>
                    <a:pt x="4005" y="16"/>
                  </a:lnTo>
                  <a:lnTo>
                    <a:pt x="3989" y="16"/>
                  </a:lnTo>
                  <a:lnTo>
                    <a:pt x="3989" y="0"/>
                  </a:lnTo>
                  <a:close/>
                  <a:moveTo>
                    <a:pt x="4021" y="0"/>
                  </a:moveTo>
                  <a:lnTo>
                    <a:pt x="4036" y="0"/>
                  </a:lnTo>
                  <a:lnTo>
                    <a:pt x="4036" y="16"/>
                  </a:lnTo>
                  <a:lnTo>
                    <a:pt x="4021" y="16"/>
                  </a:lnTo>
                  <a:lnTo>
                    <a:pt x="4021" y="0"/>
                  </a:lnTo>
                  <a:close/>
                  <a:moveTo>
                    <a:pt x="4052" y="0"/>
                  </a:moveTo>
                  <a:lnTo>
                    <a:pt x="4068" y="0"/>
                  </a:lnTo>
                  <a:lnTo>
                    <a:pt x="4068" y="16"/>
                  </a:lnTo>
                  <a:lnTo>
                    <a:pt x="4052" y="16"/>
                  </a:lnTo>
                  <a:lnTo>
                    <a:pt x="4052" y="0"/>
                  </a:lnTo>
                  <a:close/>
                  <a:moveTo>
                    <a:pt x="4084" y="0"/>
                  </a:moveTo>
                  <a:lnTo>
                    <a:pt x="4100" y="0"/>
                  </a:lnTo>
                  <a:lnTo>
                    <a:pt x="4100" y="16"/>
                  </a:lnTo>
                  <a:lnTo>
                    <a:pt x="4084" y="16"/>
                  </a:lnTo>
                  <a:lnTo>
                    <a:pt x="4084" y="0"/>
                  </a:lnTo>
                  <a:close/>
                  <a:moveTo>
                    <a:pt x="4116" y="0"/>
                  </a:moveTo>
                  <a:lnTo>
                    <a:pt x="4131" y="0"/>
                  </a:lnTo>
                  <a:lnTo>
                    <a:pt x="4131" y="16"/>
                  </a:lnTo>
                  <a:lnTo>
                    <a:pt x="4116" y="16"/>
                  </a:lnTo>
                  <a:lnTo>
                    <a:pt x="4116" y="0"/>
                  </a:lnTo>
                  <a:close/>
                  <a:moveTo>
                    <a:pt x="4147" y="0"/>
                  </a:moveTo>
                  <a:lnTo>
                    <a:pt x="4163" y="0"/>
                  </a:lnTo>
                  <a:lnTo>
                    <a:pt x="4163" y="16"/>
                  </a:lnTo>
                  <a:lnTo>
                    <a:pt x="4147" y="16"/>
                  </a:lnTo>
                  <a:lnTo>
                    <a:pt x="4147" y="0"/>
                  </a:lnTo>
                  <a:close/>
                  <a:moveTo>
                    <a:pt x="4179" y="0"/>
                  </a:moveTo>
                  <a:lnTo>
                    <a:pt x="4195" y="0"/>
                  </a:lnTo>
                  <a:lnTo>
                    <a:pt x="4195" y="16"/>
                  </a:lnTo>
                  <a:lnTo>
                    <a:pt x="4179" y="16"/>
                  </a:lnTo>
                  <a:lnTo>
                    <a:pt x="4179" y="0"/>
                  </a:lnTo>
                  <a:close/>
                  <a:moveTo>
                    <a:pt x="4210" y="0"/>
                  </a:moveTo>
                  <a:lnTo>
                    <a:pt x="4226" y="0"/>
                  </a:lnTo>
                  <a:lnTo>
                    <a:pt x="4226" y="16"/>
                  </a:lnTo>
                  <a:lnTo>
                    <a:pt x="4210" y="16"/>
                  </a:lnTo>
                  <a:lnTo>
                    <a:pt x="4210" y="0"/>
                  </a:lnTo>
                  <a:close/>
                  <a:moveTo>
                    <a:pt x="4242" y="0"/>
                  </a:moveTo>
                  <a:lnTo>
                    <a:pt x="4258" y="0"/>
                  </a:lnTo>
                  <a:lnTo>
                    <a:pt x="4258" y="16"/>
                  </a:lnTo>
                  <a:lnTo>
                    <a:pt x="4242" y="16"/>
                  </a:lnTo>
                  <a:lnTo>
                    <a:pt x="4242" y="0"/>
                  </a:lnTo>
                  <a:close/>
                  <a:moveTo>
                    <a:pt x="4274" y="0"/>
                  </a:moveTo>
                  <a:lnTo>
                    <a:pt x="4290" y="0"/>
                  </a:lnTo>
                  <a:lnTo>
                    <a:pt x="4290" y="16"/>
                  </a:lnTo>
                  <a:lnTo>
                    <a:pt x="4274" y="16"/>
                  </a:lnTo>
                  <a:lnTo>
                    <a:pt x="4274" y="0"/>
                  </a:lnTo>
                  <a:close/>
                  <a:moveTo>
                    <a:pt x="4305" y="0"/>
                  </a:moveTo>
                  <a:lnTo>
                    <a:pt x="4321" y="0"/>
                  </a:lnTo>
                  <a:lnTo>
                    <a:pt x="4321" y="16"/>
                  </a:lnTo>
                  <a:lnTo>
                    <a:pt x="4305" y="16"/>
                  </a:lnTo>
                  <a:lnTo>
                    <a:pt x="4305" y="0"/>
                  </a:lnTo>
                  <a:close/>
                  <a:moveTo>
                    <a:pt x="4337" y="0"/>
                  </a:moveTo>
                  <a:lnTo>
                    <a:pt x="4353" y="0"/>
                  </a:lnTo>
                  <a:lnTo>
                    <a:pt x="4353" y="16"/>
                  </a:lnTo>
                  <a:lnTo>
                    <a:pt x="4337" y="16"/>
                  </a:lnTo>
                  <a:lnTo>
                    <a:pt x="4337" y="0"/>
                  </a:lnTo>
                  <a:close/>
                  <a:moveTo>
                    <a:pt x="4369" y="0"/>
                  </a:moveTo>
                  <a:lnTo>
                    <a:pt x="4385" y="0"/>
                  </a:lnTo>
                  <a:lnTo>
                    <a:pt x="4385" y="16"/>
                  </a:lnTo>
                  <a:lnTo>
                    <a:pt x="4369" y="16"/>
                  </a:lnTo>
                  <a:lnTo>
                    <a:pt x="4369" y="0"/>
                  </a:lnTo>
                  <a:close/>
                  <a:moveTo>
                    <a:pt x="4400" y="0"/>
                  </a:moveTo>
                  <a:lnTo>
                    <a:pt x="4416" y="0"/>
                  </a:lnTo>
                  <a:lnTo>
                    <a:pt x="4416" y="16"/>
                  </a:lnTo>
                  <a:lnTo>
                    <a:pt x="4400" y="16"/>
                  </a:lnTo>
                  <a:lnTo>
                    <a:pt x="4400" y="0"/>
                  </a:lnTo>
                  <a:close/>
                  <a:moveTo>
                    <a:pt x="4432" y="0"/>
                  </a:moveTo>
                  <a:lnTo>
                    <a:pt x="4448" y="0"/>
                  </a:lnTo>
                  <a:lnTo>
                    <a:pt x="4448" y="16"/>
                  </a:lnTo>
                  <a:lnTo>
                    <a:pt x="4432" y="16"/>
                  </a:lnTo>
                  <a:lnTo>
                    <a:pt x="4432" y="0"/>
                  </a:lnTo>
                  <a:close/>
                  <a:moveTo>
                    <a:pt x="4464" y="0"/>
                  </a:moveTo>
                  <a:lnTo>
                    <a:pt x="4480" y="0"/>
                  </a:lnTo>
                  <a:lnTo>
                    <a:pt x="4480" y="16"/>
                  </a:lnTo>
                  <a:lnTo>
                    <a:pt x="4464" y="16"/>
                  </a:lnTo>
                  <a:lnTo>
                    <a:pt x="4464" y="0"/>
                  </a:lnTo>
                  <a:close/>
                  <a:moveTo>
                    <a:pt x="4495" y="0"/>
                  </a:moveTo>
                  <a:lnTo>
                    <a:pt x="4511" y="0"/>
                  </a:lnTo>
                  <a:lnTo>
                    <a:pt x="4511" y="16"/>
                  </a:lnTo>
                  <a:lnTo>
                    <a:pt x="4495" y="16"/>
                  </a:lnTo>
                  <a:lnTo>
                    <a:pt x="4495" y="0"/>
                  </a:lnTo>
                  <a:close/>
                  <a:moveTo>
                    <a:pt x="4527" y="0"/>
                  </a:moveTo>
                  <a:lnTo>
                    <a:pt x="4543" y="0"/>
                  </a:lnTo>
                  <a:lnTo>
                    <a:pt x="4543" y="16"/>
                  </a:lnTo>
                  <a:lnTo>
                    <a:pt x="4527" y="16"/>
                  </a:lnTo>
                  <a:lnTo>
                    <a:pt x="4527" y="0"/>
                  </a:lnTo>
                  <a:close/>
                  <a:moveTo>
                    <a:pt x="4559" y="0"/>
                  </a:moveTo>
                  <a:lnTo>
                    <a:pt x="4575" y="0"/>
                  </a:lnTo>
                  <a:lnTo>
                    <a:pt x="4575" y="16"/>
                  </a:lnTo>
                  <a:lnTo>
                    <a:pt x="4559" y="16"/>
                  </a:lnTo>
                  <a:lnTo>
                    <a:pt x="4559" y="0"/>
                  </a:lnTo>
                  <a:close/>
                  <a:moveTo>
                    <a:pt x="4590" y="0"/>
                  </a:moveTo>
                  <a:lnTo>
                    <a:pt x="4606" y="0"/>
                  </a:lnTo>
                  <a:lnTo>
                    <a:pt x="4606" y="16"/>
                  </a:lnTo>
                  <a:lnTo>
                    <a:pt x="4590" y="16"/>
                  </a:lnTo>
                  <a:lnTo>
                    <a:pt x="4590" y="0"/>
                  </a:lnTo>
                  <a:close/>
                  <a:moveTo>
                    <a:pt x="4622" y="0"/>
                  </a:moveTo>
                  <a:lnTo>
                    <a:pt x="4638" y="0"/>
                  </a:lnTo>
                  <a:lnTo>
                    <a:pt x="4638" y="16"/>
                  </a:lnTo>
                  <a:lnTo>
                    <a:pt x="4622" y="16"/>
                  </a:lnTo>
                  <a:lnTo>
                    <a:pt x="4622" y="0"/>
                  </a:lnTo>
                  <a:close/>
                  <a:moveTo>
                    <a:pt x="4654" y="0"/>
                  </a:moveTo>
                  <a:lnTo>
                    <a:pt x="4670" y="0"/>
                  </a:lnTo>
                  <a:lnTo>
                    <a:pt x="4670" y="16"/>
                  </a:lnTo>
                  <a:lnTo>
                    <a:pt x="4654" y="16"/>
                  </a:lnTo>
                  <a:lnTo>
                    <a:pt x="4654" y="0"/>
                  </a:lnTo>
                  <a:close/>
                  <a:moveTo>
                    <a:pt x="4685" y="0"/>
                  </a:moveTo>
                  <a:lnTo>
                    <a:pt x="4701" y="0"/>
                  </a:lnTo>
                  <a:lnTo>
                    <a:pt x="4701" y="16"/>
                  </a:lnTo>
                  <a:lnTo>
                    <a:pt x="4685" y="16"/>
                  </a:lnTo>
                  <a:lnTo>
                    <a:pt x="4685" y="0"/>
                  </a:lnTo>
                  <a:close/>
                  <a:moveTo>
                    <a:pt x="4717" y="0"/>
                  </a:moveTo>
                  <a:lnTo>
                    <a:pt x="4733" y="0"/>
                  </a:lnTo>
                  <a:lnTo>
                    <a:pt x="4733" y="16"/>
                  </a:lnTo>
                  <a:lnTo>
                    <a:pt x="4717" y="16"/>
                  </a:lnTo>
                  <a:lnTo>
                    <a:pt x="4717" y="0"/>
                  </a:lnTo>
                  <a:close/>
                  <a:moveTo>
                    <a:pt x="4749" y="0"/>
                  </a:moveTo>
                  <a:lnTo>
                    <a:pt x="4765" y="0"/>
                  </a:lnTo>
                  <a:lnTo>
                    <a:pt x="4765" y="16"/>
                  </a:lnTo>
                  <a:lnTo>
                    <a:pt x="4749" y="16"/>
                  </a:lnTo>
                  <a:lnTo>
                    <a:pt x="4749" y="0"/>
                  </a:lnTo>
                  <a:close/>
                  <a:moveTo>
                    <a:pt x="4780" y="0"/>
                  </a:moveTo>
                  <a:lnTo>
                    <a:pt x="4796" y="0"/>
                  </a:lnTo>
                  <a:lnTo>
                    <a:pt x="4796" y="16"/>
                  </a:lnTo>
                  <a:lnTo>
                    <a:pt x="4780" y="16"/>
                  </a:lnTo>
                  <a:lnTo>
                    <a:pt x="4780" y="0"/>
                  </a:lnTo>
                  <a:close/>
                  <a:moveTo>
                    <a:pt x="4812" y="0"/>
                  </a:moveTo>
                  <a:lnTo>
                    <a:pt x="4828" y="0"/>
                  </a:lnTo>
                  <a:lnTo>
                    <a:pt x="4828" y="16"/>
                  </a:lnTo>
                  <a:lnTo>
                    <a:pt x="4812" y="16"/>
                  </a:lnTo>
                  <a:lnTo>
                    <a:pt x="4812" y="0"/>
                  </a:lnTo>
                  <a:close/>
                  <a:moveTo>
                    <a:pt x="4844" y="0"/>
                  </a:moveTo>
                  <a:lnTo>
                    <a:pt x="4860" y="0"/>
                  </a:lnTo>
                  <a:lnTo>
                    <a:pt x="4860" y="16"/>
                  </a:lnTo>
                  <a:lnTo>
                    <a:pt x="4844" y="16"/>
                  </a:lnTo>
                  <a:lnTo>
                    <a:pt x="4844" y="0"/>
                  </a:lnTo>
                  <a:close/>
                  <a:moveTo>
                    <a:pt x="4875" y="0"/>
                  </a:moveTo>
                  <a:lnTo>
                    <a:pt x="4891" y="0"/>
                  </a:lnTo>
                  <a:lnTo>
                    <a:pt x="4891" y="16"/>
                  </a:lnTo>
                  <a:lnTo>
                    <a:pt x="4875" y="16"/>
                  </a:lnTo>
                  <a:lnTo>
                    <a:pt x="4875" y="0"/>
                  </a:lnTo>
                  <a:close/>
                  <a:moveTo>
                    <a:pt x="4907" y="0"/>
                  </a:moveTo>
                  <a:lnTo>
                    <a:pt x="4923" y="0"/>
                  </a:lnTo>
                  <a:lnTo>
                    <a:pt x="4923" y="16"/>
                  </a:lnTo>
                  <a:lnTo>
                    <a:pt x="4907" y="16"/>
                  </a:lnTo>
                  <a:lnTo>
                    <a:pt x="4907" y="0"/>
                  </a:lnTo>
                  <a:close/>
                  <a:moveTo>
                    <a:pt x="4939" y="0"/>
                  </a:moveTo>
                  <a:lnTo>
                    <a:pt x="4954" y="0"/>
                  </a:lnTo>
                  <a:lnTo>
                    <a:pt x="4954" y="16"/>
                  </a:lnTo>
                  <a:lnTo>
                    <a:pt x="4939" y="16"/>
                  </a:lnTo>
                  <a:lnTo>
                    <a:pt x="4939" y="0"/>
                  </a:lnTo>
                  <a:close/>
                  <a:moveTo>
                    <a:pt x="4970" y="0"/>
                  </a:moveTo>
                  <a:lnTo>
                    <a:pt x="4986" y="0"/>
                  </a:lnTo>
                  <a:lnTo>
                    <a:pt x="4986" y="16"/>
                  </a:lnTo>
                  <a:lnTo>
                    <a:pt x="4970" y="16"/>
                  </a:lnTo>
                  <a:lnTo>
                    <a:pt x="4970" y="0"/>
                  </a:lnTo>
                  <a:close/>
                  <a:moveTo>
                    <a:pt x="5002" y="0"/>
                  </a:moveTo>
                  <a:lnTo>
                    <a:pt x="5018" y="0"/>
                  </a:lnTo>
                  <a:lnTo>
                    <a:pt x="5018" y="16"/>
                  </a:lnTo>
                  <a:lnTo>
                    <a:pt x="5002" y="16"/>
                  </a:lnTo>
                  <a:lnTo>
                    <a:pt x="5002" y="0"/>
                  </a:lnTo>
                  <a:close/>
                  <a:moveTo>
                    <a:pt x="5034" y="0"/>
                  </a:moveTo>
                  <a:lnTo>
                    <a:pt x="5049" y="0"/>
                  </a:lnTo>
                  <a:lnTo>
                    <a:pt x="5049" y="16"/>
                  </a:lnTo>
                  <a:lnTo>
                    <a:pt x="5034" y="16"/>
                  </a:lnTo>
                  <a:lnTo>
                    <a:pt x="5034" y="0"/>
                  </a:lnTo>
                  <a:close/>
                  <a:moveTo>
                    <a:pt x="5065" y="0"/>
                  </a:moveTo>
                  <a:lnTo>
                    <a:pt x="5081" y="0"/>
                  </a:lnTo>
                  <a:lnTo>
                    <a:pt x="5081" y="16"/>
                  </a:lnTo>
                  <a:lnTo>
                    <a:pt x="5065" y="16"/>
                  </a:lnTo>
                  <a:lnTo>
                    <a:pt x="5065" y="0"/>
                  </a:lnTo>
                  <a:close/>
                  <a:moveTo>
                    <a:pt x="5097" y="0"/>
                  </a:moveTo>
                  <a:lnTo>
                    <a:pt x="5113" y="0"/>
                  </a:lnTo>
                  <a:lnTo>
                    <a:pt x="5113" y="16"/>
                  </a:lnTo>
                  <a:lnTo>
                    <a:pt x="5097" y="16"/>
                  </a:lnTo>
                  <a:lnTo>
                    <a:pt x="5097" y="0"/>
                  </a:lnTo>
                  <a:close/>
                  <a:moveTo>
                    <a:pt x="5129" y="0"/>
                  </a:moveTo>
                  <a:lnTo>
                    <a:pt x="5144" y="0"/>
                  </a:lnTo>
                  <a:lnTo>
                    <a:pt x="5144" y="16"/>
                  </a:lnTo>
                  <a:lnTo>
                    <a:pt x="5129" y="16"/>
                  </a:lnTo>
                  <a:lnTo>
                    <a:pt x="5129" y="0"/>
                  </a:lnTo>
                  <a:close/>
                  <a:moveTo>
                    <a:pt x="5160" y="0"/>
                  </a:moveTo>
                  <a:lnTo>
                    <a:pt x="5176" y="0"/>
                  </a:lnTo>
                  <a:lnTo>
                    <a:pt x="5176" y="16"/>
                  </a:lnTo>
                  <a:lnTo>
                    <a:pt x="5160" y="16"/>
                  </a:lnTo>
                  <a:lnTo>
                    <a:pt x="5160" y="0"/>
                  </a:lnTo>
                  <a:close/>
                  <a:moveTo>
                    <a:pt x="5192" y="0"/>
                  </a:moveTo>
                  <a:lnTo>
                    <a:pt x="5208" y="0"/>
                  </a:lnTo>
                  <a:lnTo>
                    <a:pt x="5208" y="16"/>
                  </a:lnTo>
                  <a:lnTo>
                    <a:pt x="5192" y="16"/>
                  </a:lnTo>
                  <a:lnTo>
                    <a:pt x="5192" y="0"/>
                  </a:lnTo>
                  <a:close/>
                  <a:moveTo>
                    <a:pt x="5224" y="0"/>
                  </a:moveTo>
                  <a:lnTo>
                    <a:pt x="5239" y="0"/>
                  </a:lnTo>
                  <a:lnTo>
                    <a:pt x="5239" y="16"/>
                  </a:lnTo>
                  <a:lnTo>
                    <a:pt x="5224" y="16"/>
                  </a:lnTo>
                  <a:lnTo>
                    <a:pt x="5224" y="0"/>
                  </a:lnTo>
                  <a:close/>
                  <a:moveTo>
                    <a:pt x="5255" y="0"/>
                  </a:moveTo>
                  <a:lnTo>
                    <a:pt x="5271" y="0"/>
                  </a:lnTo>
                  <a:lnTo>
                    <a:pt x="5271" y="16"/>
                  </a:lnTo>
                  <a:lnTo>
                    <a:pt x="5255" y="16"/>
                  </a:lnTo>
                  <a:lnTo>
                    <a:pt x="5255" y="0"/>
                  </a:lnTo>
                  <a:close/>
                  <a:moveTo>
                    <a:pt x="5287" y="0"/>
                  </a:moveTo>
                  <a:lnTo>
                    <a:pt x="5303" y="0"/>
                  </a:lnTo>
                  <a:lnTo>
                    <a:pt x="5303" y="16"/>
                  </a:lnTo>
                  <a:lnTo>
                    <a:pt x="5287" y="16"/>
                  </a:lnTo>
                  <a:lnTo>
                    <a:pt x="5287" y="0"/>
                  </a:lnTo>
                  <a:close/>
                  <a:moveTo>
                    <a:pt x="5319" y="0"/>
                  </a:moveTo>
                  <a:lnTo>
                    <a:pt x="5334" y="0"/>
                  </a:lnTo>
                  <a:lnTo>
                    <a:pt x="5334" y="16"/>
                  </a:lnTo>
                  <a:lnTo>
                    <a:pt x="5319" y="16"/>
                  </a:lnTo>
                  <a:lnTo>
                    <a:pt x="5319" y="0"/>
                  </a:lnTo>
                  <a:close/>
                  <a:moveTo>
                    <a:pt x="5350" y="0"/>
                  </a:moveTo>
                  <a:lnTo>
                    <a:pt x="5366" y="0"/>
                  </a:lnTo>
                  <a:lnTo>
                    <a:pt x="5366" y="16"/>
                  </a:lnTo>
                  <a:lnTo>
                    <a:pt x="5350" y="16"/>
                  </a:lnTo>
                  <a:lnTo>
                    <a:pt x="5350" y="0"/>
                  </a:lnTo>
                  <a:close/>
                  <a:moveTo>
                    <a:pt x="5382" y="0"/>
                  </a:moveTo>
                  <a:lnTo>
                    <a:pt x="5398" y="0"/>
                  </a:lnTo>
                  <a:lnTo>
                    <a:pt x="5398" y="16"/>
                  </a:lnTo>
                  <a:lnTo>
                    <a:pt x="5382" y="16"/>
                  </a:lnTo>
                  <a:lnTo>
                    <a:pt x="5382" y="0"/>
                  </a:lnTo>
                  <a:close/>
                  <a:moveTo>
                    <a:pt x="5414" y="0"/>
                  </a:moveTo>
                  <a:lnTo>
                    <a:pt x="5429" y="0"/>
                  </a:lnTo>
                  <a:lnTo>
                    <a:pt x="5429" y="16"/>
                  </a:lnTo>
                  <a:lnTo>
                    <a:pt x="5414" y="16"/>
                  </a:lnTo>
                  <a:lnTo>
                    <a:pt x="5414" y="0"/>
                  </a:lnTo>
                  <a:close/>
                  <a:moveTo>
                    <a:pt x="5445" y="0"/>
                  </a:moveTo>
                  <a:lnTo>
                    <a:pt x="5461" y="0"/>
                  </a:lnTo>
                  <a:lnTo>
                    <a:pt x="5461" y="16"/>
                  </a:lnTo>
                  <a:lnTo>
                    <a:pt x="5445" y="16"/>
                  </a:lnTo>
                  <a:lnTo>
                    <a:pt x="5445" y="0"/>
                  </a:lnTo>
                  <a:close/>
                  <a:moveTo>
                    <a:pt x="5477" y="0"/>
                  </a:moveTo>
                  <a:lnTo>
                    <a:pt x="5493" y="0"/>
                  </a:lnTo>
                  <a:lnTo>
                    <a:pt x="5493" y="16"/>
                  </a:lnTo>
                  <a:lnTo>
                    <a:pt x="5477" y="16"/>
                  </a:lnTo>
                  <a:lnTo>
                    <a:pt x="5477" y="0"/>
                  </a:lnTo>
                  <a:close/>
                  <a:moveTo>
                    <a:pt x="5509" y="0"/>
                  </a:moveTo>
                  <a:lnTo>
                    <a:pt x="5524" y="0"/>
                  </a:lnTo>
                  <a:lnTo>
                    <a:pt x="5524" y="16"/>
                  </a:lnTo>
                  <a:lnTo>
                    <a:pt x="5509" y="16"/>
                  </a:lnTo>
                  <a:lnTo>
                    <a:pt x="5509" y="0"/>
                  </a:lnTo>
                  <a:close/>
                  <a:moveTo>
                    <a:pt x="5540" y="0"/>
                  </a:moveTo>
                  <a:lnTo>
                    <a:pt x="5556" y="0"/>
                  </a:lnTo>
                  <a:lnTo>
                    <a:pt x="5556" y="16"/>
                  </a:lnTo>
                  <a:lnTo>
                    <a:pt x="5540" y="16"/>
                  </a:lnTo>
                  <a:lnTo>
                    <a:pt x="5540" y="0"/>
                  </a:lnTo>
                  <a:close/>
                  <a:moveTo>
                    <a:pt x="5572" y="0"/>
                  </a:moveTo>
                  <a:lnTo>
                    <a:pt x="5588" y="0"/>
                  </a:lnTo>
                  <a:lnTo>
                    <a:pt x="5588" y="16"/>
                  </a:lnTo>
                  <a:lnTo>
                    <a:pt x="5572" y="16"/>
                  </a:lnTo>
                  <a:lnTo>
                    <a:pt x="5572" y="0"/>
                  </a:lnTo>
                  <a:close/>
                  <a:moveTo>
                    <a:pt x="5604" y="0"/>
                  </a:moveTo>
                  <a:lnTo>
                    <a:pt x="5619" y="0"/>
                  </a:lnTo>
                  <a:lnTo>
                    <a:pt x="5619" y="16"/>
                  </a:lnTo>
                  <a:lnTo>
                    <a:pt x="5604" y="16"/>
                  </a:lnTo>
                  <a:lnTo>
                    <a:pt x="5604" y="0"/>
                  </a:lnTo>
                  <a:close/>
                  <a:moveTo>
                    <a:pt x="5635" y="0"/>
                  </a:moveTo>
                  <a:lnTo>
                    <a:pt x="5651" y="0"/>
                  </a:lnTo>
                  <a:lnTo>
                    <a:pt x="5651" y="16"/>
                  </a:lnTo>
                  <a:lnTo>
                    <a:pt x="5635" y="16"/>
                  </a:lnTo>
                  <a:lnTo>
                    <a:pt x="5635" y="0"/>
                  </a:lnTo>
                  <a:close/>
                  <a:moveTo>
                    <a:pt x="5667" y="0"/>
                  </a:moveTo>
                  <a:lnTo>
                    <a:pt x="5683" y="0"/>
                  </a:lnTo>
                  <a:lnTo>
                    <a:pt x="5683" y="16"/>
                  </a:lnTo>
                  <a:lnTo>
                    <a:pt x="5667" y="16"/>
                  </a:lnTo>
                  <a:lnTo>
                    <a:pt x="5667" y="0"/>
                  </a:lnTo>
                  <a:close/>
                  <a:moveTo>
                    <a:pt x="5698" y="0"/>
                  </a:moveTo>
                  <a:lnTo>
                    <a:pt x="5714" y="0"/>
                  </a:lnTo>
                  <a:lnTo>
                    <a:pt x="5714" y="16"/>
                  </a:lnTo>
                  <a:lnTo>
                    <a:pt x="5698" y="16"/>
                  </a:lnTo>
                  <a:lnTo>
                    <a:pt x="5698" y="0"/>
                  </a:lnTo>
                  <a:close/>
                  <a:moveTo>
                    <a:pt x="5730" y="0"/>
                  </a:moveTo>
                  <a:lnTo>
                    <a:pt x="5746" y="0"/>
                  </a:lnTo>
                  <a:lnTo>
                    <a:pt x="5746" y="16"/>
                  </a:lnTo>
                  <a:lnTo>
                    <a:pt x="5730" y="16"/>
                  </a:lnTo>
                  <a:lnTo>
                    <a:pt x="5730" y="0"/>
                  </a:lnTo>
                  <a:close/>
                  <a:moveTo>
                    <a:pt x="5762" y="0"/>
                  </a:moveTo>
                  <a:lnTo>
                    <a:pt x="5778" y="0"/>
                  </a:lnTo>
                  <a:lnTo>
                    <a:pt x="5778" y="16"/>
                  </a:lnTo>
                  <a:lnTo>
                    <a:pt x="5762" y="16"/>
                  </a:lnTo>
                  <a:lnTo>
                    <a:pt x="5762" y="0"/>
                  </a:lnTo>
                  <a:close/>
                  <a:moveTo>
                    <a:pt x="5793" y="0"/>
                  </a:moveTo>
                  <a:lnTo>
                    <a:pt x="5809" y="0"/>
                  </a:lnTo>
                  <a:lnTo>
                    <a:pt x="5809" y="16"/>
                  </a:lnTo>
                  <a:lnTo>
                    <a:pt x="5793" y="16"/>
                  </a:lnTo>
                  <a:lnTo>
                    <a:pt x="5793" y="0"/>
                  </a:lnTo>
                  <a:close/>
                  <a:moveTo>
                    <a:pt x="5825" y="0"/>
                  </a:moveTo>
                  <a:lnTo>
                    <a:pt x="5841" y="0"/>
                  </a:lnTo>
                  <a:lnTo>
                    <a:pt x="5841" y="16"/>
                  </a:lnTo>
                  <a:lnTo>
                    <a:pt x="5825" y="16"/>
                  </a:lnTo>
                  <a:lnTo>
                    <a:pt x="5825" y="0"/>
                  </a:lnTo>
                  <a:close/>
                  <a:moveTo>
                    <a:pt x="5857" y="0"/>
                  </a:moveTo>
                  <a:lnTo>
                    <a:pt x="5873" y="0"/>
                  </a:lnTo>
                  <a:lnTo>
                    <a:pt x="5873" y="16"/>
                  </a:lnTo>
                  <a:lnTo>
                    <a:pt x="5857" y="16"/>
                  </a:lnTo>
                  <a:lnTo>
                    <a:pt x="5857" y="0"/>
                  </a:lnTo>
                  <a:close/>
                  <a:moveTo>
                    <a:pt x="5888" y="0"/>
                  </a:moveTo>
                  <a:lnTo>
                    <a:pt x="5904" y="0"/>
                  </a:lnTo>
                  <a:lnTo>
                    <a:pt x="5904" y="16"/>
                  </a:lnTo>
                  <a:lnTo>
                    <a:pt x="5888" y="16"/>
                  </a:lnTo>
                  <a:lnTo>
                    <a:pt x="5888" y="0"/>
                  </a:lnTo>
                  <a:close/>
                  <a:moveTo>
                    <a:pt x="5920" y="0"/>
                  </a:moveTo>
                  <a:lnTo>
                    <a:pt x="5936" y="0"/>
                  </a:lnTo>
                  <a:lnTo>
                    <a:pt x="5936" y="16"/>
                  </a:lnTo>
                  <a:lnTo>
                    <a:pt x="5920" y="16"/>
                  </a:lnTo>
                  <a:lnTo>
                    <a:pt x="5920" y="0"/>
                  </a:lnTo>
                  <a:close/>
                  <a:moveTo>
                    <a:pt x="5952" y="0"/>
                  </a:moveTo>
                  <a:lnTo>
                    <a:pt x="5968" y="0"/>
                  </a:lnTo>
                  <a:lnTo>
                    <a:pt x="5968" y="16"/>
                  </a:lnTo>
                  <a:lnTo>
                    <a:pt x="5952" y="16"/>
                  </a:lnTo>
                  <a:lnTo>
                    <a:pt x="5952" y="0"/>
                  </a:lnTo>
                  <a:close/>
                  <a:moveTo>
                    <a:pt x="5983" y="0"/>
                  </a:moveTo>
                  <a:lnTo>
                    <a:pt x="5999" y="0"/>
                  </a:lnTo>
                  <a:lnTo>
                    <a:pt x="5999" y="16"/>
                  </a:lnTo>
                  <a:lnTo>
                    <a:pt x="5983" y="16"/>
                  </a:lnTo>
                  <a:lnTo>
                    <a:pt x="5983" y="0"/>
                  </a:lnTo>
                  <a:close/>
                  <a:moveTo>
                    <a:pt x="6015" y="0"/>
                  </a:moveTo>
                  <a:lnTo>
                    <a:pt x="6031" y="0"/>
                  </a:lnTo>
                  <a:lnTo>
                    <a:pt x="6031" y="16"/>
                  </a:lnTo>
                  <a:lnTo>
                    <a:pt x="6015" y="16"/>
                  </a:lnTo>
                  <a:lnTo>
                    <a:pt x="6015" y="0"/>
                  </a:lnTo>
                  <a:close/>
                  <a:moveTo>
                    <a:pt x="6047" y="0"/>
                  </a:moveTo>
                  <a:lnTo>
                    <a:pt x="6063" y="0"/>
                  </a:lnTo>
                  <a:lnTo>
                    <a:pt x="6063" y="16"/>
                  </a:lnTo>
                  <a:lnTo>
                    <a:pt x="6047" y="16"/>
                  </a:lnTo>
                  <a:lnTo>
                    <a:pt x="6047" y="0"/>
                  </a:lnTo>
                  <a:close/>
                  <a:moveTo>
                    <a:pt x="6078" y="0"/>
                  </a:moveTo>
                  <a:lnTo>
                    <a:pt x="6094" y="0"/>
                  </a:lnTo>
                  <a:lnTo>
                    <a:pt x="6094" y="16"/>
                  </a:lnTo>
                  <a:lnTo>
                    <a:pt x="6078" y="16"/>
                  </a:lnTo>
                  <a:lnTo>
                    <a:pt x="6078" y="0"/>
                  </a:lnTo>
                  <a:close/>
                  <a:moveTo>
                    <a:pt x="6110" y="0"/>
                  </a:moveTo>
                  <a:lnTo>
                    <a:pt x="6126" y="0"/>
                  </a:lnTo>
                  <a:lnTo>
                    <a:pt x="6126" y="16"/>
                  </a:lnTo>
                  <a:lnTo>
                    <a:pt x="6110" y="16"/>
                  </a:lnTo>
                  <a:lnTo>
                    <a:pt x="6110" y="0"/>
                  </a:lnTo>
                  <a:close/>
                  <a:moveTo>
                    <a:pt x="6142" y="0"/>
                  </a:moveTo>
                  <a:lnTo>
                    <a:pt x="6158" y="0"/>
                  </a:lnTo>
                  <a:lnTo>
                    <a:pt x="6158" y="16"/>
                  </a:lnTo>
                  <a:lnTo>
                    <a:pt x="6142" y="16"/>
                  </a:lnTo>
                  <a:lnTo>
                    <a:pt x="6142" y="0"/>
                  </a:lnTo>
                  <a:close/>
                  <a:moveTo>
                    <a:pt x="6173" y="0"/>
                  </a:moveTo>
                  <a:lnTo>
                    <a:pt x="6189" y="0"/>
                  </a:lnTo>
                  <a:lnTo>
                    <a:pt x="6189" y="16"/>
                  </a:lnTo>
                  <a:lnTo>
                    <a:pt x="6173" y="16"/>
                  </a:lnTo>
                  <a:lnTo>
                    <a:pt x="6173" y="0"/>
                  </a:lnTo>
                  <a:close/>
                  <a:moveTo>
                    <a:pt x="6205" y="0"/>
                  </a:moveTo>
                  <a:lnTo>
                    <a:pt x="6221" y="0"/>
                  </a:lnTo>
                  <a:lnTo>
                    <a:pt x="6221" y="16"/>
                  </a:lnTo>
                  <a:lnTo>
                    <a:pt x="6205" y="16"/>
                  </a:lnTo>
                  <a:lnTo>
                    <a:pt x="6205" y="0"/>
                  </a:lnTo>
                  <a:close/>
                  <a:moveTo>
                    <a:pt x="6237" y="0"/>
                  </a:moveTo>
                  <a:lnTo>
                    <a:pt x="6253" y="0"/>
                  </a:lnTo>
                  <a:lnTo>
                    <a:pt x="6253" y="16"/>
                  </a:lnTo>
                  <a:lnTo>
                    <a:pt x="6237" y="16"/>
                  </a:lnTo>
                  <a:lnTo>
                    <a:pt x="6237" y="0"/>
                  </a:lnTo>
                  <a:close/>
                  <a:moveTo>
                    <a:pt x="6268" y="0"/>
                  </a:moveTo>
                  <a:lnTo>
                    <a:pt x="6284" y="0"/>
                  </a:lnTo>
                  <a:lnTo>
                    <a:pt x="6284" y="16"/>
                  </a:lnTo>
                  <a:lnTo>
                    <a:pt x="6268" y="16"/>
                  </a:lnTo>
                  <a:lnTo>
                    <a:pt x="6268" y="0"/>
                  </a:lnTo>
                  <a:close/>
                  <a:moveTo>
                    <a:pt x="6300" y="0"/>
                  </a:moveTo>
                  <a:lnTo>
                    <a:pt x="6316" y="0"/>
                  </a:lnTo>
                  <a:lnTo>
                    <a:pt x="6316" y="16"/>
                  </a:lnTo>
                  <a:lnTo>
                    <a:pt x="6300" y="16"/>
                  </a:lnTo>
                  <a:lnTo>
                    <a:pt x="6300" y="0"/>
                  </a:lnTo>
                  <a:close/>
                  <a:moveTo>
                    <a:pt x="6332" y="0"/>
                  </a:moveTo>
                  <a:lnTo>
                    <a:pt x="6347" y="0"/>
                  </a:lnTo>
                  <a:lnTo>
                    <a:pt x="6347" y="16"/>
                  </a:lnTo>
                  <a:lnTo>
                    <a:pt x="6332" y="16"/>
                  </a:lnTo>
                  <a:lnTo>
                    <a:pt x="6332" y="0"/>
                  </a:lnTo>
                  <a:close/>
                  <a:moveTo>
                    <a:pt x="6363" y="0"/>
                  </a:moveTo>
                  <a:lnTo>
                    <a:pt x="6379" y="0"/>
                  </a:lnTo>
                  <a:lnTo>
                    <a:pt x="6379" y="16"/>
                  </a:lnTo>
                  <a:lnTo>
                    <a:pt x="6363" y="16"/>
                  </a:lnTo>
                  <a:lnTo>
                    <a:pt x="6363" y="0"/>
                  </a:lnTo>
                  <a:close/>
                  <a:moveTo>
                    <a:pt x="6395" y="0"/>
                  </a:moveTo>
                  <a:lnTo>
                    <a:pt x="6411" y="0"/>
                  </a:lnTo>
                  <a:lnTo>
                    <a:pt x="6411" y="16"/>
                  </a:lnTo>
                  <a:lnTo>
                    <a:pt x="6395" y="16"/>
                  </a:lnTo>
                  <a:lnTo>
                    <a:pt x="6395" y="0"/>
                  </a:lnTo>
                  <a:close/>
                  <a:moveTo>
                    <a:pt x="6427" y="0"/>
                  </a:moveTo>
                  <a:lnTo>
                    <a:pt x="6442" y="0"/>
                  </a:lnTo>
                  <a:lnTo>
                    <a:pt x="6442" y="16"/>
                  </a:lnTo>
                  <a:lnTo>
                    <a:pt x="6427" y="16"/>
                  </a:lnTo>
                  <a:lnTo>
                    <a:pt x="6427" y="0"/>
                  </a:lnTo>
                  <a:close/>
                  <a:moveTo>
                    <a:pt x="6458" y="0"/>
                  </a:moveTo>
                  <a:lnTo>
                    <a:pt x="6474" y="0"/>
                  </a:lnTo>
                  <a:lnTo>
                    <a:pt x="6474" y="16"/>
                  </a:lnTo>
                  <a:lnTo>
                    <a:pt x="6458" y="16"/>
                  </a:lnTo>
                  <a:lnTo>
                    <a:pt x="6458" y="0"/>
                  </a:lnTo>
                  <a:close/>
                  <a:moveTo>
                    <a:pt x="6490" y="0"/>
                  </a:moveTo>
                  <a:lnTo>
                    <a:pt x="6506" y="0"/>
                  </a:lnTo>
                  <a:lnTo>
                    <a:pt x="6506" y="16"/>
                  </a:lnTo>
                  <a:lnTo>
                    <a:pt x="6490" y="16"/>
                  </a:lnTo>
                  <a:lnTo>
                    <a:pt x="6490" y="0"/>
                  </a:lnTo>
                  <a:close/>
                  <a:moveTo>
                    <a:pt x="6522" y="0"/>
                  </a:moveTo>
                  <a:lnTo>
                    <a:pt x="6537" y="0"/>
                  </a:lnTo>
                  <a:lnTo>
                    <a:pt x="6537" y="16"/>
                  </a:lnTo>
                  <a:lnTo>
                    <a:pt x="6522" y="16"/>
                  </a:lnTo>
                  <a:lnTo>
                    <a:pt x="6522" y="0"/>
                  </a:lnTo>
                  <a:close/>
                  <a:moveTo>
                    <a:pt x="6553" y="0"/>
                  </a:moveTo>
                  <a:lnTo>
                    <a:pt x="6569" y="0"/>
                  </a:lnTo>
                  <a:lnTo>
                    <a:pt x="6569" y="16"/>
                  </a:lnTo>
                  <a:lnTo>
                    <a:pt x="6553" y="16"/>
                  </a:lnTo>
                  <a:lnTo>
                    <a:pt x="6553" y="0"/>
                  </a:lnTo>
                  <a:close/>
                  <a:moveTo>
                    <a:pt x="6585" y="0"/>
                  </a:moveTo>
                  <a:lnTo>
                    <a:pt x="6601" y="0"/>
                  </a:lnTo>
                  <a:lnTo>
                    <a:pt x="6601" y="16"/>
                  </a:lnTo>
                  <a:lnTo>
                    <a:pt x="6585" y="16"/>
                  </a:lnTo>
                  <a:lnTo>
                    <a:pt x="6585" y="0"/>
                  </a:lnTo>
                  <a:close/>
                  <a:moveTo>
                    <a:pt x="6617" y="0"/>
                  </a:moveTo>
                  <a:lnTo>
                    <a:pt x="6632" y="0"/>
                  </a:lnTo>
                  <a:lnTo>
                    <a:pt x="6632" y="16"/>
                  </a:lnTo>
                  <a:lnTo>
                    <a:pt x="6617" y="16"/>
                  </a:lnTo>
                  <a:lnTo>
                    <a:pt x="6617" y="0"/>
                  </a:lnTo>
                  <a:close/>
                  <a:moveTo>
                    <a:pt x="6648" y="0"/>
                  </a:moveTo>
                  <a:lnTo>
                    <a:pt x="6664" y="0"/>
                  </a:lnTo>
                  <a:lnTo>
                    <a:pt x="6664" y="16"/>
                  </a:lnTo>
                  <a:lnTo>
                    <a:pt x="6648" y="16"/>
                  </a:lnTo>
                  <a:lnTo>
                    <a:pt x="6648" y="0"/>
                  </a:lnTo>
                  <a:close/>
                  <a:moveTo>
                    <a:pt x="6680" y="0"/>
                  </a:moveTo>
                  <a:lnTo>
                    <a:pt x="6696" y="0"/>
                  </a:lnTo>
                  <a:lnTo>
                    <a:pt x="6696" y="16"/>
                  </a:lnTo>
                  <a:lnTo>
                    <a:pt x="6680" y="16"/>
                  </a:lnTo>
                  <a:lnTo>
                    <a:pt x="6680" y="0"/>
                  </a:lnTo>
                  <a:close/>
                  <a:moveTo>
                    <a:pt x="6712" y="0"/>
                  </a:moveTo>
                  <a:lnTo>
                    <a:pt x="6727" y="0"/>
                  </a:lnTo>
                  <a:lnTo>
                    <a:pt x="6727" y="16"/>
                  </a:lnTo>
                  <a:lnTo>
                    <a:pt x="6712" y="16"/>
                  </a:lnTo>
                  <a:lnTo>
                    <a:pt x="6712" y="0"/>
                  </a:lnTo>
                  <a:close/>
                  <a:moveTo>
                    <a:pt x="6743" y="0"/>
                  </a:moveTo>
                  <a:lnTo>
                    <a:pt x="6759" y="0"/>
                  </a:lnTo>
                  <a:lnTo>
                    <a:pt x="6759" y="16"/>
                  </a:lnTo>
                  <a:lnTo>
                    <a:pt x="6743" y="16"/>
                  </a:lnTo>
                  <a:lnTo>
                    <a:pt x="6743" y="0"/>
                  </a:lnTo>
                  <a:close/>
                  <a:moveTo>
                    <a:pt x="6775" y="0"/>
                  </a:moveTo>
                  <a:lnTo>
                    <a:pt x="6791" y="0"/>
                  </a:lnTo>
                  <a:lnTo>
                    <a:pt x="6791" y="16"/>
                  </a:lnTo>
                  <a:lnTo>
                    <a:pt x="6775" y="16"/>
                  </a:lnTo>
                  <a:lnTo>
                    <a:pt x="6775" y="0"/>
                  </a:lnTo>
                  <a:close/>
                  <a:moveTo>
                    <a:pt x="6807" y="0"/>
                  </a:moveTo>
                  <a:lnTo>
                    <a:pt x="6822" y="0"/>
                  </a:lnTo>
                  <a:lnTo>
                    <a:pt x="6822" y="16"/>
                  </a:lnTo>
                  <a:lnTo>
                    <a:pt x="6807" y="16"/>
                  </a:lnTo>
                  <a:lnTo>
                    <a:pt x="6807" y="0"/>
                  </a:lnTo>
                  <a:close/>
                  <a:moveTo>
                    <a:pt x="6838" y="0"/>
                  </a:moveTo>
                  <a:lnTo>
                    <a:pt x="6854" y="0"/>
                  </a:lnTo>
                  <a:lnTo>
                    <a:pt x="6854" y="16"/>
                  </a:lnTo>
                  <a:lnTo>
                    <a:pt x="6838" y="16"/>
                  </a:lnTo>
                  <a:lnTo>
                    <a:pt x="6838" y="0"/>
                  </a:lnTo>
                  <a:close/>
                  <a:moveTo>
                    <a:pt x="6870" y="0"/>
                  </a:moveTo>
                  <a:lnTo>
                    <a:pt x="6886" y="0"/>
                  </a:lnTo>
                  <a:lnTo>
                    <a:pt x="6886" y="16"/>
                  </a:lnTo>
                  <a:lnTo>
                    <a:pt x="6870" y="16"/>
                  </a:lnTo>
                  <a:lnTo>
                    <a:pt x="6870" y="0"/>
                  </a:lnTo>
                  <a:close/>
                  <a:moveTo>
                    <a:pt x="6902" y="0"/>
                  </a:moveTo>
                  <a:lnTo>
                    <a:pt x="6917" y="0"/>
                  </a:lnTo>
                  <a:lnTo>
                    <a:pt x="6917" y="16"/>
                  </a:lnTo>
                  <a:lnTo>
                    <a:pt x="6902" y="16"/>
                  </a:lnTo>
                  <a:lnTo>
                    <a:pt x="6902" y="0"/>
                  </a:lnTo>
                  <a:close/>
                  <a:moveTo>
                    <a:pt x="6933" y="0"/>
                  </a:moveTo>
                  <a:lnTo>
                    <a:pt x="6949" y="0"/>
                  </a:lnTo>
                  <a:lnTo>
                    <a:pt x="6949" y="16"/>
                  </a:lnTo>
                  <a:lnTo>
                    <a:pt x="6933" y="16"/>
                  </a:lnTo>
                  <a:lnTo>
                    <a:pt x="6933" y="0"/>
                  </a:lnTo>
                  <a:close/>
                  <a:moveTo>
                    <a:pt x="6965" y="0"/>
                  </a:moveTo>
                  <a:lnTo>
                    <a:pt x="6981" y="0"/>
                  </a:lnTo>
                  <a:lnTo>
                    <a:pt x="6981" y="16"/>
                  </a:lnTo>
                  <a:lnTo>
                    <a:pt x="6965" y="16"/>
                  </a:lnTo>
                  <a:lnTo>
                    <a:pt x="6965" y="0"/>
                  </a:lnTo>
                  <a:close/>
                  <a:moveTo>
                    <a:pt x="6997" y="0"/>
                  </a:moveTo>
                  <a:lnTo>
                    <a:pt x="7012" y="0"/>
                  </a:lnTo>
                  <a:lnTo>
                    <a:pt x="7012" y="16"/>
                  </a:lnTo>
                  <a:lnTo>
                    <a:pt x="6997" y="16"/>
                  </a:lnTo>
                  <a:lnTo>
                    <a:pt x="6997" y="0"/>
                  </a:lnTo>
                  <a:close/>
                  <a:moveTo>
                    <a:pt x="7028" y="0"/>
                  </a:moveTo>
                  <a:lnTo>
                    <a:pt x="7044" y="0"/>
                  </a:lnTo>
                  <a:lnTo>
                    <a:pt x="7044" y="16"/>
                  </a:lnTo>
                  <a:lnTo>
                    <a:pt x="7028" y="16"/>
                  </a:lnTo>
                  <a:lnTo>
                    <a:pt x="7028" y="0"/>
                  </a:lnTo>
                  <a:close/>
                  <a:moveTo>
                    <a:pt x="7060" y="0"/>
                  </a:moveTo>
                  <a:lnTo>
                    <a:pt x="7076" y="0"/>
                  </a:lnTo>
                  <a:lnTo>
                    <a:pt x="7076" y="16"/>
                  </a:lnTo>
                  <a:lnTo>
                    <a:pt x="7060" y="16"/>
                  </a:lnTo>
                  <a:lnTo>
                    <a:pt x="7060" y="0"/>
                  </a:lnTo>
                  <a:close/>
                  <a:moveTo>
                    <a:pt x="7091" y="0"/>
                  </a:moveTo>
                  <a:lnTo>
                    <a:pt x="7107" y="0"/>
                  </a:lnTo>
                  <a:lnTo>
                    <a:pt x="7107" y="16"/>
                  </a:lnTo>
                  <a:lnTo>
                    <a:pt x="7091" y="16"/>
                  </a:lnTo>
                  <a:lnTo>
                    <a:pt x="7091" y="0"/>
                  </a:lnTo>
                  <a:close/>
                  <a:moveTo>
                    <a:pt x="7123" y="0"/>
                  </a:moveTo>
                  <a:lnTo>
                    <a:pt x="7139" y="0"/>
                  </a:lnTo>
                  <a:lnTo>
                    <a:pt x="7139" y="16"/>
                  </a:lnTo>
                  <a:lnTo>
                    <a:pt x="7123" y="16"/>
                  </a:lnTo>
                  <a:lnTo>
                    <a:pt x="7123" y="0"/>
                  </a:lnTo>
                  <a:close/>
                  <a:moveTo>
                    <a:pt x="7155" y="0"/>
                  </a:moveTo>
                  <a:lnTo>
                    <a:pt x="7171" y="0"/>
                  </a:lnTo>
                  <a:lnTo>
                    <a:pt x="7171" y="16"/>
                  </a:lnTo>
                  <a:lnTo>
                    <a:pt x="7155" y="16"/>
                  </a:lnTo>
                  <a:lnTo>
                    <a:pt x="7155" y="0"/>
                  </a:lnTo>
                  <a:close/>
                  <a:moveTo>
                    <a:pt x="7186" y="0"/>
                  </a:moveTo>
                  <a:lnTo>
                    <a:pt x="7202" y="0"/>
                  </a:lnTo>
                  <a:lnTo>
                    <a:pt x="7202" y="16"/>
                  </a:lnTo>
                  <a:lnTo>
                    <a:pt x="7186" y="16"/>
                  </a:lnTo>
                  <a:lnTo>
                    <a:pt x="7186" y="0"/>
                  </a:lnTo>
                  <a:close/>
                  <a:moveTo>
                    <a:pt x="7218" y="0"/>
                  </a:moveTo>
                  <a:lnTo>
                    <a:pt x="7234" y="0"/>
                  </a:lnTo>
                  <a:lnTo>
                    <a:pt x="7234" y="16"/>
                  </a:lnTo>
                  <a:lnTo>
                    <a:pt x="7218" y="16"/>
                  </a:lnTo>
                  <a:lnTo>
                    <a:pt x="7218" y="0"/>
                  </a:lnTo>
                  <a:close/>
                  <a:moveTo>
                    <a:pt x="7250" y="0"/>
                  </a:moveTo>
                  <a:lnTo>
                    <a:pt x="7266" y="0"/>
                  </a:lnTo>
                  <a:lnTo>
                    <a:pt x="7266" y="16"/>
                  </a:lnTo>
                  <a:lnTo>
                    <a:pt x="7250" y="16"/>
                  </a:lnTo>
                  <a:lnTo>
                    <a:pt x="7250" y="0"/>
                  </a:lnTo>
                  <a:close/>
                  <a:moveTo>
                    <a:pt x="7281" y="0"/>
                  </a:moveTo>
                  <a:lnTo>
                    <a:pt x="7297" y="0"/>
                  </a:lnTo>
                  <a:lnTo>
                    <a:pt x="7297" y="16"/>
                  </a:lnTo>
                  <a:lnTo>
                    <a:pt x="7281" y="16"/>
                  </a:lnTo>
                  <a:lnTo>
                    <a:pt x="7281" y="0"/>
                  </a:lnTo>
                  <a:close/>
                  <a:moveTo>
                    <a:pt x="7313" y="0"/>
                  </a:moveTo>
                  <a:lnTo>
                    <a:pt x="7329" y="0"/>
                  </a:lnTo>
                  <a:lnTo>
                    <a:pt x="7329" y="16"/>
                  </a:lnTo>
                  <a:lnTo>
                    <a:pt x="7313" y="16"/>
                  </a:lnTo>
                  <a:lnTo>
                    <a:pt x="7313" y="0"/>
                  </a:lnTo>
                  <a:close/>
                  <a:moveTo>
                    <a:pt x="7345" y="0"/>
                  </a:moveTo>
                  <a:lnTo>
                    <a:pt x="7361" y="0"/>
                  </a:lnTo>
                  <a:lnTo>
                    <a:pt x="7361" y="16"/>
                  </a:lnTo>
                  <a:lnTo>
                    <a:pt x="7345" y="16"/>
                  </a:lnTo>
                  <a:lnTo>
                    <a:pt x="7345" y="0"/>
                  </a:lnTo>
                  <a:close/>
                  <a:moveTo>
                    <a:pt x="7376" y="0"/>
                  </a:moveTo>
                  <a:lnTo>
                    <a:pt x="7392" y="0"/>
                  </a:lnTo>
                  <a:lnTo>
                    <a:pt x="7392" y="16"/>
                  </a:lnTo>
                  <a:lnTo>
                    <a:pt x="7376" y="16"/>
                  </a:lnTo>
                  <a:lnTo>
                    <a:pt x="7376" y="0"/>
                  </a:lnTo>
                  <a:close/>
                  <a:moveTo>
                    <a:pt x="7408" y="0"/>
                  </a:moveTo>
                  <a:lnTo>
                    <a:pt x="7424" y="0"/>
                  </a:lnTo>
                  <a:lnTo>
                    <a:pt x="7424" y="16"/>
                  </a:lnTo>
                  <a:lnTo>
                    <a:pt x="7408" y="16"/>
                  </a:lnTo>
                  <a:lnTo>
                    <a:pt x="7408" y="0"/>
                  </a:lnTo>
                  <a:close/>
                  <a:moveTo>
                    <a:pt x="7440" y="0"/>
                  </a:moveTo>
                  <a:lnTo>
                    <a:pt x="7456" y="0"/>
                  </a:lnTo>
                  <a:lnTo>
                    <a:pt x="7456" y="16"/>
                  </a:lnTo>
                  <a:lnTo>
                    <a:pt x="7440" y="16"/>
                  </a:lnTo>
                  <a:lnTo>
                    <a:pt x="7440" y="0"/>
                  </a:lnTo>
                  <a:close/>
                  <a:moveTo>
                    <a:pt x="7471" y="0"/>
                  </a:moveTo>
                  <a:lnTo>
                    <a:pt x="7487" y="0"/>
                  </a:lnTo>
                  <a:lnTo>
                    <a:pt x="7487" y="16"/>
                  </a:lnTo>
                  <a:lnTo>
                    <a:pt x="7471" y="16"/>
                  </a:lnTo>
                  <a:lnTo>
                    <a:pt x="7471" y="0"/>
                  </a:lnTo>
                  <a:close/>
                  <a:moveTo>
                    <a:pt x="7503" y="0"/>
                  </a:moveTo>
                  <a:lnTo>
                    <a:pt x="7519" y="0"/>
                  </a:lnTo>
                  <a:lnTo>
                    <a:pt x="7519" y="16"/>
                  </a:lnTo>
                  <a:lnTo>
                    <a:pt x="7503" y="16"/>
                  </a:lnTo>
                  <a:lnTo>
                    <a:pt x="7503" y="0"/>
                  </a:lnTo>
                  <a:close/>
                  <a:moveTo>
                    <a:pt x="7535" y="0"/>
                  </a:moveTo>
                  <a:lnTo>
                    <a:pt x="7551" y="0"/>
                  </a:lnTo>
                  <a:lnTo>
                    <a:pt x="7551" y="16"/>
                  </a:lnTo>
                  <a:lnTo>
                    <a:pt x="7535" y="16"/>
                  </a:lnTo>
                  <a:lnTo>
                    <a:pt x="7535" y="0"/>
                  </a:lnTo>
                  <a:close/>
                  <a:moveTo>
                    <a:pt x="7566" y="0"/>
                  </a:moveTo>
                  <a:lnTo>
                    <a:pt x="7582" y="0"/>
                  </a:lnTo>
                  <a:lnTo>
                    <a:pt x="7582" y="16"/>
                  </a:lnTo>
                  <a:lnTo>
                    <a:pt x="7566" y="16"/>
                  </a:lnTo>
                  <a:lnTo>
                    <a:pt x="7566" y="0"/>
                  </a:lnTo>
                  <a:close/>
                  <a:moveTo>
                    <a:pt x="7598" y="0"/>
                  </a:moveTo>
                  <a:lnTo>
                    <a:pt x="7614" y="0"/>
                  </a:lnTo>
                  <a:lnTo>
                    <a:pt x="7614" y="16"/>
                  </a:lnTo>
                  <a:lnTo>
                    <a:pt x="7598" y="16"/>
                  </a:lnTo>
                  <a:lnTo>
                    <a:pt x="7598" y="0"/>
                  </a:lnTo>
                  <a:close/>
                  <a:moveTo>
                    <a:pt x="7630" y="0"/>
                  </a:moveTo>
                  <a:lnTo>
                    <a:pt x="7646" y="0"/>
                  </a:lnTo>
                  <a:lnTo>
                    <a:pt x="7646" y="16"/>
                  </a:lnTo>
                  <a:lnTo>
                    <a:pt x="7630" y="16"/>
                  </a:lnTo>
                  <a:lnTo>
                    <a:pt x="7630" y="0"/>
                  </a:lnTo>
                  <a:close/>
                  <a:moveTo>
                    <a:pt x="7661" y="0"/>
                  </a:moveTo>
                  <a:lnTo>
                    <a:pt x="7677" y="0"/>
                  </a:lnTo>
                  <a:lnTo>
                    <a:pt x="7677" y="16"/>
                  </a:lnTo>
                  <a:lnTo>
                    <a:pt x="7661" y="16"/>
                  </a:lnTo>
                  <a:lnTo>
                    <a:pt x="7661" y="0"/>
                  </a:lnTo>
                  <a:close/>
                  <a:moveTo>
                    <a:pt x="7693" y="0"/>
                  </a:moveTo>
                  <a:lnTo>
                    <a:pt x="7709" y="0"/>
                  </a:lnTo>
                  <a:lnTo>
                    <a:pt x="7709" y="16"/>
                  </a:lnTo>
                  <a:lnTo>
                    <a:pt x="7693" y="16"/>
                  </a:lnTo>
                  <a:lnTo>
                    <a:pt x="7693" y="0"/>
                  </a:lnTo>
                  <a:close/>
                  <a:moveTo>
                    <a:pt x="7725" y="0"/>
                  </a:moveTo>
                  <a:lnTo>
                    <a:pt x="7741" y="0"/>
                  </a:lnTo>
                  <a:lnTo>
                    <a:pt x="7741" y="16"/>
                  </a:lnTo>
                  <a:lnTo>
                    <a:pt x="7725" y="16"/>
                  </a:lnTo>
                  <a:lnTo>
                    <a:pt x="7725" y="0"/>
                  </a:lnTo>
                  <a:close/>
                  <a:moveTo>
                    <a:pt x="7756" y="0"/>
                  </a:moveTo>
                  <a:lnTo>
                    <a:pt x="7772" y="0"/>
                  </a:lnTo>
                  <a:lnTo>
                    <a:pt x="7772" y="16"/>
                  </a:lnTo>
                  <a:lnTo>
                    <a:pt x="7756" y="16"/>
                  </a:lnTo>
                  <a:lnTo>
                    <a:pt x="7756" y="0"/>
                  </a:lnTo>
                  <a:close/>
                  <a:moveTo>
                    <a:pt x="7788" y="0"/>
                  </a:moveTo>
                  <a:lnTo>
                    <a:pt x="7804" y="0"/>
                  </a:lnTo>
                  <a:lnTo>
                    <a:pt x="7804" y="16"/>
                  </a:lnTo>
                  <a:lnTo>
                    <a:pt x="7788" y="16"/>
                  </a:lnTo>
                  <a:lnTo>
                    <a:pt x="7788" y="0"/>
                  </a:lnTo>
                  <a:close/>
                  <a:moveTo>
                    <a:pt x="7820" y="0"/>
                  </a:moveTo>
                  <a:lnTo>
                    <a:pt x="7835" y="0"/>
                  </a:lnTo>
                  <a:lnTo>
                    <a:pt x="7835" y="16"/>
                  </a:lnTo>
                  <a:lnTo>
                    <a:pt x="7820" y="16"/>
                  </a:lnTo>
                  <a:lnTo>
                    <a:pt x="7820" y="0"/>
                  </a:lnTo>
                  <a:close/>
                  <a:moveTo>
                    <a:pt x="7851" y="0"/>
                  </a:moveTo>
                  <a:lnTo>
                    <a:pt x="7867" y="0"/>
                  </a:lnTo>
                  <a:lnTo>
                    <a:pt x="7867" y="16"/>
                  </a:lnTo>
                  <a:lnTo>
                    <a:pt x="7851" y="16"/>
                  </a:lnTo>
                  <a:lnTo>
                    <a:pt x="7851" y="0"/>
                  </a:lnTo>
                  <a:close/>
                  <a:moveTo>
                    <a:pt x="7883" y="0"/>
                  </a:moveTo>
                  <a:lnTo>
                    <a:pt x="7899" y="0"/>
                  </a:lnTo>
                  <a:lnTo>
                    <a:pt x="7899" y="16"/>
                  </a:lnTo>
                  <a:lnTo>
                    <a:pt x="7883" y="16"/>
                  </a:lnTo>
                  <a:lnTo>
                    <a:pt x="7883" y="0"/>
                  </a:lnTo>
                  <a:close/>
                  <a:moveTo>
                    <a:pt x="7915" y="0"/>
                  </a:moveTo>
                  <a:lnTo>
                    <a:pt x="7930" y="0"/>
                  </a:lnTo>
                  <a:lnTo>
                    <a:pt x="7930" y="16"/>
                  </a:lnTo>
                  <a:lnTo>
                    <a:pt x="7915" y="16"/>
                  </a:lnTo>
                  <a:lnTo>
                    <a:pt x="7915" y="0"/>
                  </a:lnTo>
                  <a:close/>
                  <a:moveTo>
                    <a:pt x="7946" y="0"/>
                  </a:moveTo>
                  <a:lnTo>
                    <a:pt x="7962" y="0"/>
                  </a:lnTo>
                  <a:lnTo>
                    <a:pt x="7962" y="16"/>
                  </a:lnTo>
                  <a:lnTo>
                    <a:pt x="7946" y="16"/>
                  </a:lnTo>
                  <a:lnTo>
                    <a:pt x="7946" y="0"/>
                  </a:lnTo>
                  <a:close/>
                  <a:moveTo>
                    <a:pt x="7978" y="0"/>
                  </a:moveTo>
                  <a:lnTo>
                    <a:pt x="7994" y="0"/>
                  </a:lnTo>
                  <a:lnTo>
                    <a:pt x="7994" y="16"/>
                  </a:lnTo>
                  <a:lnTo>
                    <a:pt x="7978" y="16"/>
                  </a:lnTo>
                  <a:lnTo>
                    <a:pt x="7978" y="0"/>
                  </a:lnTo>
                  <a:close/>
                  <a:moveTo>
                    <a:pt x="8010" y="0"/>
                  </a:moveTo>
                  <a:lnTo>
                    <a:pt x="8025" y="0"/>
                  </a:lnTo>
                  <a:lnTo>
                    <a:pt x="8025" y="16"/>
                  </a:lnTo>
                  <a:lnTo>
                    <a:pt x="8010" y="16"/>
                  </a:lnTo>
                  <a:lnTo>
                    <a:pt x="8010" y="0"/>
                  </a:lnTo>
                  <a:close/>
                  <a:moveTo>
                    <a:pt x="8041" y="0"/>
                  </a:moveTo>
                  <a:lnTo>
                    <a:pt x="8057" y="0"/>
                  </a:lnTo>
                  <a:lnTo>
                    <a:pt x="8057" y="16"/>
                  </a:lnTo>
                  <a:lnTo>
                    <a:pt x="8041" y="16"/>
                  </a:lnTo>
                  <a:lnTo>
                    <a:pt x="8041" y="0"/>
                  </a:lnTo>
                  <a:close/>
                  <a:moveTo>
                    <a:pt x="8073" y="0"/>
                  </a:moveTo>
                  <a:lnTo>
                    <a:pt x="8089" y="0"/>
                  </a:lnTo>
                  <a:lnTo>
                    <a:pt x="8089" y="16"/>
                  </a:lnTo>
                  <a:lnTo>
                    <a:pt x="8073" y="16"/>
                  </a:lnTo>
                  <a:lnTo>
                    <a:pt x="8073" y="0"/>
                  </a:lnTo>
                  <a:close/>
                  <a:moveTo>
                    <a:pt x="8105" y="0"/>
                  </a:moveTo>
                  <a:lnTo>
                    <a:pt x="8120" y="0"/>
                  </a:lnTo>
                  <a:lnTo>
                    <a:pt x="8120" y="16"/>
                  </a:lnTo>
                  <a:lnTo>
                    <a:pt x="8105" y="16"/>
                  </a:lnTo>
                  <a:lnTo>
                    <a:pt x="8105" y="0"/>
                  </a:lnTo>
                  <a:close/>
                  <a:moveTo>
                    <a:pt x="8136" y="0"/>
                  </a:moveTo>
                  <a:lnTo>
                    <a:pt x="8152" y="0"/>
                  </a:lnTo>
                  <a:lnTo>
                    <a:pt x="8152" y="16"/>
                  </a:lnTo>
                  <a:lnTo>
                    <a:pt x="8136" y="16"/>
                  </a:lnTo>
                  <a:lnTo>
                    <a:pt x="8136" y="0"/>
                  </a:lnTo>
                  <a:close/>
                  <a:moveTo>
                    <a:pt x="8168" y="0"/>
                  </a:moveTo>
                  <a:lnTo>
                    <a:pt x="8184" y="0"/>
                  </a:lnTo>
                  <a:lnTo>
                    <a:pt x="8184" y="16"/>
                  </a:lnTo>
                  <a:lnTo>
                    <a:pt x="8168" y="16"/>
                  </a:lnTo>
                  <a:lnTo>
                    <a:pt x="8168" y="0"/>
                  </a:lnTo>
                  <a:close/>
                  <a:moveTo>
                    <a:pt x="8200" y="0"/>
                  </a:moveTo>
                  <a:lnTo>
                    <a:pt x="8215" y="0"/>
                  </a:lnTo>
                  <a:lnTo>
                    <a:pt x="8215" y="16"/>
                  </a:lnTo>
                  <a:lnTo>
                    <a:pt x="8200" y="16"/>
                  </a:lnTo>
                  <a:lnTo>
                    <a:pt x="8200" y="0"/>
                  </a:lnTo>
                  <a:close/>
                  <a:moveTo>
                    <a:pt x="8231" y="0"/>
                  </a:moveTo>
                  <a:lnTo>
                    <a:pt x="8247" y="0"/>
                  </a:lnTo>
                  <a:lnTo>
                    <a:pt x="8247" y="16"/>
                  </a:lnTo>
                  <a:lnTo>
                    <a:pt x="8231" y="16"/>
                  </a:lnTo>
                  <a:lnTo>
                    <a:pt x="8231" y="0"/>
                  </a:lnTo>
                  <a:close/>
                  <a:moveTo>
                    <a:pt x="8263" y="0"/>
                  </a:moveTo>
                  <a:lnTo>
                    <a:pt x="8279" y="0"/>
                  </a:lnTo>
                  <a:lnTo>
                    <a:pt x="8279" y="16"/>
                  </a:lnTo>
                  <a:lnTo>
                    <a:pt x="8263" y="16"/>
                  </a:lnTo>
                  <a:lnTo>
                    <a:pt x="8263" y="0"/>
                  </a:lnTo>
                  <a:close/>
                  <a:moveTo>
                    <a:pt x="8295" y="0"/>
                  </a:moveTo>
                  <a:lnTo>
                    <a:pt x="8310" y="0"/>
                  </a:lnTo>
                  <a:lnTo>
                    <a:pt x="8310" y="16"/>
                  </a:lnTo>
                  <a:lnTo>
                    <a:pt x="8295" y="16"/>
                  </a:lnTo>
                  <a:lnTo>
                    <a:pt x="8295" y="0"/>
                  </a:lnTo>
                  <a:close/>
                  <a:moveTo>
                    <a:pt x="8326" y="0"/>
                  </a:moveTo>
                  <a:lnTo>
                    <a:pt x="8342" y="0"/>
                  </a:lnTo>
                  <a:lnTo>
                    <a:pt x="8342" y="16"/>
                  </a:lnTo>
                  <a:lnTo>
                    <a:pt x="8326" y="16"/>
                  </a:lnTo>
                  <a:lnTo>
                    <a:pt x="8326" y="0"/>
                  </a:lnTo>
                  <a:close/>
                  <a:moveTo>
                    <a:pt x="8358" y="0"/>
                  </a:moveTo>
                  <a:lnTo>
                    <a:pt x="8374" y="0"/>
                  </a:lnTo>
                  <a:lnTo>
                    <a:pt x="8374" y="16"/>
                  </a:lnTo>
                  <a:lnTo>
                    <a:pt x="8358" y="16"/>
                  </a:lnTo>
                  <a:lnTo>
                    <a:pt x="8358" y="0"/>
                  </a:lnTo>
                  <a:close/>
                  <a:moveTo>
                    <a:pt x="8390" y="0"/>
                  </a:moveTo>
                  <a:lnTo>
                    <a:pt x="8405" y="0"/>
                  </a:lnTo>
                  <a:lnTo>
                    <a:pt x="8405" y="16"/>
                  </a:lnTo>
                  <a:lnTo>
                    <a:pt x="8390" y="16"/>
                  </a:lnTo>
                  <a:lnTo>
                    <a:pt x="8390" y="0"/>
                  </a:lnTo>
                  <a:close/>
                  <a:moveTo>
                    <a:pt x="8421" y="0"/>
                  </a:moveTo>
                  <a:lnTo>
                    <a:pt x="8437" y="0"/>
                  </a:lnTo>
                  <a:lnTo>
                    <a:pt x="8437" y="16"/>
                  </a:lnTo>
                  <a:lnTo>
                    <a:pt x="8421" y="16"/>
                  </a:lnTo>
                  <a:lnTo>
                    <a:pt x="8421" y="0"/>
                  </a:lnTo>
                  <a:close/>
                  <a:moveTo>
                    <a:pt x="8453" y="0"/>
                  </a:moveTo>
                  <a:lnTo>
                    <a:pt x="8469" y="0"/>
                  </a:lnTo>
                  <a:lnTo>
                    <a:pt x="8469" y="16"/>
                  </a:lnTo>
                  <a:lnTo>
                    <a:pt x="8453" y="16"/>
                  </a:lnTo>
                  <a:lnTo>
                    <a:pt x="8453" y="0"/>
                  </a:lnTo>
                  <a:close/>
                  <a:moveTo>
                    <a:pt x="8485" y="0"/>
                  </a:moveTo>
                  <a:lnTo>
                    <a:pt x="8500" y="0"/>
                  </a:lnTo>
                  <a:lnTo>
                    <a:pt x="8500" y="16"/>
                  </a:lnTo>
                  <a:lnTo>
                    <a:pt x="8485" y="16"/>
                  </a:lnTo>
                  <a:lnTo>
                    <a:pt x="8485" y="0"/>
                  </a:lnTo>
                  <a:close/>
                  <a:moveTo>
                    <a:pt x="8516" y="0"/>
                  </a:moveTo>
                  <a:lnTo>
                    <a:pt x="8532" y="0"/>
                  </a:lnTo>
                  <a:lnTo>
                    <a:pt x="8532" y="16"/>
                  </a:lnTo>
                  <a:lnTo>
                    <a:pt x="8516" y="16"/>
                  </a:lnTo>
                  <a:lnTo>
                    <a:pt x="8516" y="0"/>
                  </a:lnTo>
                  <a:close/>
                  <a:moveTo>
                    <a:pt x="8548" y="0"/>
                  </a:moveTo>
                  <a:lnTo>
                    <a:pt x="8564" y="0"/>
                  </a:lnTo>
                  <a:lnTo>
                    <a:pt x="8564" y="16"/>
                  </a:lnTo>
                  <a:lnTo>
                    <a:pt x="8548" y="16"/>
                  </a:lnTo>
                  <a:lnTo>
                    <a:pt x="8548" y="0"/>
                  </a:lnTo>
                  <a:close/>
                  <a:moveTo>
                    <a:pt x="8579" y="0"/>
                  </a:moveTo>
                  <a:lnTo>
                    <a:pt x="8595" y="0"/>
                  </a:lnTo>
                  <a:lnTo>
                    <a:pt x="8595" y="16"/>
                  </a:lnTo>
                  <a:lnTo>
                    <a:pt x="8579" y="16"/>
                  </a:lnTo>
                  <a:lnTo>
                    <a:pt x="8579" y="0"/>
                  </a:lnTo>
                  <a:close/>
                  <a:moveTo>
                    <a:pt x="8611" y="0"/>
                  </a:moveTo>
                  <a:lnTo>
                    <a:pt x="8627" y="0"/>
                  </a:lnTo>
                  <a:lnTo>
                    <a:pt x="8627" y="16"/>
                  </a:lnTo>
                  <a:lnTo>
                    <a:pt x="8611" y="16"/>
                  </a:lnTo>
                  <a:lnTo>
                    <a:pt x="8611" y="0"/>
                  </a:lnTo>
                  <a:close/>
                  <a:moveTo>
                    <a:pt x="8643" y="0"/>
                  </a:moveTo>
                  <a:lnTo>
                    <a:pt x="8659" y="0"/>
                  </a:lnTo>
                  <a:lnTo>
                    <a:pt x="8659" y="16"/>
                  </a:lnTo>
                  <a:lnTo>
                    <a:pt x="8643" y="16"/>
                  </a:lnTo>
                  <a:lnTo>
                    <a:pt x="8643" y="0"/>
                  </a:lnTo>
                  <a:close/>
                  <a:moveTo>
                    <a:pt x="8674" y="0"/>
                  </a:moveTo>
                  <a:lnTo>
                    <a:pt x="8690" y="0"/>
                  </a:lnTo>
                  <a:lnTo>
                    <a:pt x="8690" y="16"/>
                  </a:lnTo>
                  <a:lnTo>
                    <a:pt x="8674" y="16"/>
                  </a:lnTo>
                  <a:lnTo>
                    <a:pt x="8674" y="0"/>
                  </a:lnTo>
                  <a:close/>
                  <a:moveTo>
                    <a:pt x="8706" y="0"/>
                  </a:moveTo>
                  <a:lnTo>
                    <a:pt x="8722" y="0"/>
                  </a:lnTo>
                  <a:lnTo>
                    <a:pt x="8722" y="16"/>
                  </a:lnTo>
                  <a:lnTo>
                    <a:pt x="8706" y="16"/>
                  </a:lnTo>
                  <a:lnTo>
                    <a:pt x="8706" y="0"/>
                  </a:lnTo>
                  <a:close/>
                  <a:moveTo>
                    <a:pt x="8738" y="0"/>
                  </a:moveTo>
                  <a:lnTo>
                    <a:pt x="8754" y="0"/>
                  </a:lnTo>
                  <a:lnTo>
                    <a:pt x="8754" y="16"/>
                  </a:lnTo>
                  <a:lnTo>
                    <a:pt x="8738" y="16"/>
                  </a:lnTo>
                  <a:lnTo>
                    <a:pt x="8738" y="0"/>
                  </a:lnTo>
                  <a:close/>
                  <a:moveTo>
                    <a:pt x="8769" y="0"/>
                  </a:moveTo>
                  <a:lnTo>
                    <a:pt x="8785" y="0"/>
                  </a:lnTo>
                  <a:lnTo>
                    <a:pt x="8785" y="16"/>
                  </a:lnTo>
                  <a:lnTo>
                    <a:pt x="8769" y="16"/>
                  </a:lnTo>
                  <a:lnTo>
                    <a:pt x="8769" y="0"/>
                  </a:lnTo>
                  <a:close/>
                  <a:moveTo>
                    <a:pt x="8801" y="0"/>
                  </a:moveTo>
                  <a:lnTo>
                    <a:pt x="8817" y="0"/>
                  </a:lnTo>
                  <a:lnTo>
                    <a:pt x="8817" y="16"/>
                  </a:lnTo>
                  <a:lnTo>
                    <a:pt x="8801" y="16"/>
                  </a:lnTo>
                  <a:lnTo>
                    <a:pt x="8801" y="0"/>
                  </a:lnTo>
                  <a:close/>
                  <a:moveTo>
                    <a:pt x="8833" y="0"/>
                  </a:moveTo>
                  <a:lnTo>
                    <a:pt x="8849" y="0"/>
                  </a:lnTo>
                  <a:lnTo>
                    <a:pt x="8849" y="16"/>
                  </a:lnTo>
                  <a:lnTo>
                    <a:pt x="8833" y="16"/>
                  </a:lnTo>
                  <a:lnTo>
                    <a:pt x="8833" y="0"/>
                  </a:lnTo>
                  <a:close/>
                  <a:moveTo>
                    <a:pt x="8864" y="0"/>
                  </a:moveTo>
                  <a:lnTo>
                    <a:pt x="8880" y="0"/>
                  </a:lnTo>
                  <a:lnTo>
                    <a:pt x="8880" y="16"/>
                  </a:lnTo>
                  <a:lnTo>
                    <a:pt x="8864" y="16"/>
                  </a:lnTo>
                  <a:lnTo>
                    <a:pt x="8864" y="0"/>
                  </a:lnTo>
                  <a:close/>
                  <a:moveTo>
                    <a:pt x="8896" y="0"/>
                  </a:moveTo>
                  <a:lnTo>
                    <a:pt x="8912" y="0"/>
                  </a:lnTo>
                  <a:lnTo>
                    <a:pt x="8912" y="16"/>
                  </a:lnTo>
                  <a:lnTo>
                    <a:pt x="8896" y="16"/>
                  </a:lnTo>
                  <a:lnTo>
                    <a:pt x="8896" y="0"/>
                  </a:lnTo>
                  <a:close/>
                  <a:moveTo>
                    <a:pt x="8928" y="0"/>
                  </a:moveTo>
                  <a:lnTo>
                    <a:pt x="8944" y="0"/>
                  </a:lnTo>
                  <a:lnTo>
                    <a:pt x="8944" y="16"/>
                  </a:lnTo>
                  <a:lnTo>
                    <a:pt x="8928" y="16"/>
                  </a:lnTo>
                  <a:lnTo>
                    <a:pt x="8928" y="0"/>
                  </a:lnTo>
                  <a:close/>
                  <a:moveTo>
                    <a:pt x="8959" y="0"/>
                  </a:moveTo>
                  <a:lnTo>
                    <a:pt x="8975" y="0"/>
                  </a:lnTo>
                  <a:lnTo>
                    <a:pt x="8975" y="16"/>
                  </a:lnTo>
                  <a:lnTo>
                    <a:pt x="8959" y="16"/>
                  </a:lnTo>
                  <a:lnTo>
                    <a:pt x="8959" y="0"/>
                  </a:lnTo>
                  <a:close/>
                  <a:moveTo>
                    <a:pt x="8991" y="0"/>
                  </a:moveTo>
                  <a:lnTo>
                    <a:pt x="9007" y="0"/>
                  </a:lnTo>
                  <a:lnTo>
                    <a:pt x="9007" y="16"/>
                  </a:lnTo>
                  <a:lnTo>
                    <a:pt x="8991" y="16"/>
                  </a:lnTo>
                  <a:lnTo>
                    <a:pt x="8991" y="0"/>
                  </a:lnTo>
                  <a:close/>
                  <a:moveTo>
                    <a:pt x="9023" y="0"/>
                  </a:moveTo>
                  <a:lnTo>
                    <a:pt x="9039" y="0"/>
                  </a:lnTo>
                  <a:lnTo>
                    <a:pt x="9039" y="16"/>
                  </a:lnTo>
                  <a:lnTo>
                    <a:pt x="9023" y="16"/>
                  </a:lnTo>
                  <a:lnTo>
                    <a:pt x="9023" y="0"/>
                  </a:lnTo>
                  <a:close/>
                  <a:moveTo>
                    <a:pt x="9054" y="0"/>
                  </a:moveTo>
                  <a:lnTo>
                    <a:pt x="9070" y="0"/>
                  </a:lnTo>
                  <a:lnTo>
                    <a:pt x="9070" y="16"/>
                  </a:lnTo>
                  <a:lnTo>
                    <a:pt x="9054" y="16"/>
                  </a:lnTo>
                  <a:lnTo>
                    <a:pt x="9054" y="0"/>
                  </a:lnTo>
                  <a:close/>
                  <a:moveTo>
                    <a:pt x="9086" y="0"/>
                  </a:moveTo>
                  <a:lnTo>
                    <a:pt x="9102" y="0"/>
                  </a:lnTo>
                  <a:lnTo>
                    <a:pt x="9102" y="16"/>
                  </a:lnTo>
                  <a:lnTo>
                    <a:pt x="9086" y="16"/>
                  </a:lnTo>
                  <a:lnTo>
                    <a:pt x="9086" y="0"/>
                  </a:lnTo>
                  <a:close/>
                  <a:moveTo>
                    <a:pt x="9118" y="0"/>
                  </a:moveTo>
                  <a:lnTo>
                    <a:pt x="9134" y="0"/>
                  </a:lnTo>
                  <a:lnTo>
                    <a:pt x="9134" y="16"/>
                  </a:lnTo>
                  <a:lnTo>
                    <a:pt x="9118" y="16"/>
                  </a:lnTo>
                  <a:lnTo>
                    <a:pt x="9118" y="0"/>
                  </a:lnTo>
                  <a:close/>
                  <a:moveTo>
                    <a:pt x="9149" y="0"/>
                  </a:moveTo>
                  <a:lnTo>
                    <a:pt x="9165" y="0"/>
                  </a:lnTo>
                  <a:lnTo>
                    <a:pt x="9165" y="16"/>
                  </a:lnTo>
                  <a:lnTo>
                    <a:pt x="9149" y="16"/>
                  </a:lnTo>
                  <a:lnTo>
                    <a:pt x="9149" y="0"/>
                  </a:lnTo>
                  <a:close/>
                  <a:moveTo>
                    <a:pt x="9181" y="0"/>
                  </a:moveTo>
                  <a:lnTo>
                    <a:pt x="9197" y="0"/>
                  </a:lnTo>
                  <a:lnTo>
                    <a:pt x="9197" y="16"/>
                  </a:lnTo>
                  <a:lnTo>
                    <a:pt x="9181" y="16"/>
                  </a:lnTo>
                  <a:lnTo>
                    <a:pt x="9181" y="0"/>
                  </a:lnTo>
                  <a:close/>
                  <a:moveTo>
                    <a:pt x="9213" y="0"/>
                  </a:moveTo>
                  <a:lnTo>
                    <a:pt x="9229" y="0"/>
                  </a:lnTo>
                  <a:lnTo>
                    <a:pt x="9229" y="16"/>
                  </a:lnTo>
                  <a:lnTo>
                    <a:pt x="9213" y="16"/>
                  </a:lnTo>
                  <a:lnTo>
                    <a:pt x="9213" y="0"/>
                  </a:lnTo>
                  <a:close/>
                  <a:moveTo>
                    <a:pt x="9244" y="0"/>
                  </a:moveTo>
                  <a:lnTo>
                    <a:pt x="9260" y="0"/>
                  </a:lnTo>
                  <a:lnTo>
                    <a:pt x="9260" y="16"/>
                  </a:lnTo>
                  <a:lnTo>
                    <a:pt x="9244" y="16"/>
                  </a:lnTo>
                  <a:lnTo>
                    <a:pt x="9244" y="0"/>
                  </a:lnTo>
                  <a:close/>
                  <a:moveTo>
                    <a:pt x="9276" y="0"/>
                  </a:moveTo>
                  <a:lnTo>
                    <a:pt x="9292" y="0"/>
                  </a:lnTo>
                  <a:lnTo>
                    <a:pt x="9292" y="16"/>
                  </a:lnTo>
                  <a:lnTo>
                    <a:pt x="9276" y="16"/>
                  </a:lnTo>
                  <a:lnTo>
                    <a:pt x="9276" y="0"/>
                  </a:lnTo>
                  <a:close/>
                  <a:moveTo>
                    <a:pt x="9308" y="0"/>
                  </a:moveTo>
                  <a:lnTo>
                    <a:pt x="9323" y="0"/>
                  </a:lnTo>
                  <a:lnTo>
                    <a:pt x="9323" y="16"/>
                  </a:lnTo>
                  <a:lnTo>
                    <a:pt x="9308" y="16"/>
                  </a:lnTo>
                  <a:lnTo>
                    <a:pt x="9308" y="0"/>
                  </a:lnTo>
                  <a:close/>
                  <a:moveTo>
                    <a:pt x="9339" y="0"/>
                  </a:moveTo>
                  <a:lnTo>
                    <a:pt x="9355" y="0"/>
                  </a:lnTo>
                  <a:lnTo>
                    <a:pt x="9355" y="16"/>
                  </a:lnTo>
                  <a:lnTo>
                    <a:pt x="9339" y="16"/>
                  </a:lnTo>
                  <a:lnTo>
                    <a:pt x="9339" y="0"/>
                  </a:lnTo>
                  <a:close/>
                  <a:moveTo>
                    <a:pt x="9371" y="0"/>
                  </a:moveTo>
                  <a:lnTo>
                    <a:pt x="9387" y="0"/>
                  </a:lnTo>
                  <a:lnTo>
                    <a:pt x="9387" y="16"/>
                  </a:lnTo>
                  <a:lnTo>
                    <a:pt x="9371" y="16"/>
                  </a:lnTo>
                  <a:lnTo>
                    <a:pt x="9371" y="0"/>
                  </a:lnTo>
                  <a:close/>
                  <a:moveTo>
                    <a:pt x="9403" y="0"/>
                  </a:moveTo>
                  <a:lnTo>
                    <a:pt x="9418" y="0"/>
                  </a:lnTo>
                  <a:lnTo>
                    <a:pt x="9418" y="16"/>
                  </a:lnTo>
                  <a:lnTo>
                    <a:pt x="9403" y="16"/>
                  </a:lnTo>
                  <a:lnTo>
                    <a:pt x="9403" y="0"/>
                  </a:lnTo>
                  <a:close/>
                  <a:moveTo>
                    <a:pt x="9434" y="0"/>
                  </a:moveTo>
                  <a:lnTo>
                    <a:pt x="9450" y="0"/>
                  </a:lnTo>
                  <a:lnTo>
                    <a:pt x="9450" y="16"/>
                  </a:lnTo>
                  <a:lnTo>
                    <a:pt x="9434" y="16"/>
                  </a:lnTo>
                  <a:lnTo>
                    <a:pt x="9434" y="0"/>
                  </a:lnTo>
                  <a:close/>
                  <a:moveTo>
                    <a:pt x="9466" y="0"/>
                  </a:moveTo>
                  <a:lnTo>
                    <a:pt x="9482" y="0"/>
                  </a:lnTo>
                  <a:lnTo>
                    <a:pt x="9482" y="16"/>
                  </a:lnTo>
                  <a:lnTo>
                    <a:pt x="9466" y="16"/>
                  </a:lnTo>
                  <a:lnTo>
                    <a:pt x="9466" y="0"/>
                  </a:lnTo>
                  <a:close/>
                  <a:moveTo>
                    <a:pt x="9498" y="0"/>
                  </a:moveTo>
                  <a:lnTo>
                    <a:pt x="9513" y="0"/>
                  </a:lnTo>
                  <a:lnTo>
                    <a:pt x="9513" y="16"/>
                  </a:lnTo>
                  <a:lnTo>
                    <a:pt x="9498" y="16"/>
                  </a:lnTo>
                  <a:lnTo>
                    <a:pt x="9498" y="0"/>
                  </a:lnTo>
                  <a:close/>
                  <a:moveTo>
                    <a:pt x="9529" y="0"/>
                  </a:moveTo>
                  <a:lnTo>
                    <a:pt x="9545" y="0"/>
                  </a:lnTo>
                  <a:lnTo>
                    <a:pt x="9545" y="16"/>
                  </a:lnTo>
                  <a:lnTo>
                    <a:pt x="9529" y="16"/>
                  </a:lnTo>
                  <a:lnTo>
                    <a:pt x="9529" y="0"/>
                  </a:lnTo>
                  <a:close/>
                  <a:moveTo>
                    <a:pt x="9561" y="0"/>
                  </a:moveTo>
                  <a:lnTo>
                    <a:pt x="9577" y="0"/>
                  </a:lnTo>
                  <a:lnTo>
                    <a:pt x="9577" y="16"/>
                  </a:lnTo>
                  <a:lnTo>
                    <a:pt x="9561" y="16"/>
                  </a:lnTo>
                  <a:lnTo>
                    <a:pt x="9561" y="0"/>
                  </a:lnTo>
                  <a:close/>
                  <a:moveTo>
                    <a:pt x="9593" y="0"/>
                  </a:moveTo>
                  <a:lnTo>
                    <a:pt x="9608" y="0"/>
                  </a:lnTo>
                  <a:lnTo>
                    <a:pt x="9608" y="16"/>
                  </a:lnTo>
                  <a:lnTo>
                    <a:pt x="9593" y="16"/>
                  </a:lnTo>
                  <a:lnTo>
                    <a:pt x="9593" y="0"/>
                  </a:lnTo>
                  <a:close/>
                  <a:moveTo>
                    <a:pt x="9624" y="0"/>
                  </a:moveTo>
                  <a:lnTo>
                    <a:pt x="9640" y="0"/>
                  </a:lnTo>
                  <a:lnTo>
                    <a:pt x="9640" y="16"/>
                  </a:lnTo>
                  <a:lnTo>
                    <a:pt x="9624" y="16"/>
                  </a:lnTo>
                  <a:lnTo>
                    <a:pt x="9624" y="0"/>
                  </a:lnTo>
                  <a:close/>
                  <a:moveTo>
                    <a:pt x="9656" y="0"/>
                  </a:moveTo>
                  <a:lnTo>
                    <a:pt x="9672" y="0"/>
                  </a:lnTo>
                  <a:lnTo>
                    <a:pt x="9672" y="16"/>
                  </a:lnTo>
                  <a:lnTo>
                    <a:pt x="9656" y="16"/>
                  </a:lnTo>
                  <a:lnTo>
                    <a:pt x="9656" y="0"/>
                  </a:lnTo>
                  <a:close/>
                  <a:moveTo>
                    <a:pt x="9688" y="0"/>
                  </a:moveTo>
                  <a:lnTo>
                    <a:pt x="9703" y="0"/>
                  </a:lnTo>
                  <a:lnTo>
                    <a:pt x="9703" y="16"/>
                  </a:lnTo>
                  <a:lnTo>
                    <a:pt x="9688" y="16"/>
                  </a:lnTo>
                  <a:lnTo>
                    <a:pt x="9688" y="0"/>
                  </a:lnTo>
                  <a:close/>
                  <a:moveTo>
                    <a:pt x="9719" y="0"/>
                  </a:moveTo>
                  <a:lnTo>
                    <a:pt x="9735" y="0"/>
                  </a:lnTo>
                  <a:lnTo>
                    <a:pt x="9735" y="16"/>
                  </a:lnTo>
                  <a:lnTo>
                    <a:pt x="9719" y="16"/>
                  </a:lnTo>
                  <a:lnTo>
                    <a:pt x="9719" y="0"/>
                  </a:lnTo>
                  <a:close/>
                  <a:moveTo>
                    <a:pt x="9751" y="0"/>
                  </a:moveTo>
                  <a:lnTo>
                    <a:pt x="9767" y="0"/>
                  </a:lnTo>
                  <a:lnTo>
                    <a:pt x="9767" y="16"/>
                  </a:lnTo>
                  <a:lnTo>
                    <a:pt x="9751" y="16"/>
                  </a:lnTo>
                  <a:lnTo>
                    <a:pt x="9751" y="0"/>
                  </a:lnTo>
                  <a:close/>
                  <a:moveTo>
                    <a:pt x="9783" y="0"/>
                  </a:moveTo>
                  <a:lnTo>
                    <a:pt x="9798" y="0"/>
                  </a:lnTo>
                  <a:lnTo>
                    <a:pt x="9798" y="16"/>
                  </a:lnTo>
                  <a:lnTo>
                    <a:pt x="9783" y="16"/>
                  </a:lnTo>
                  <a:lnTo>
                    <a:pt x="9783" y="0"/>
                  </a:lnTo>
                  <a:close/>
                  <a:moveTo>
                    <a:pt x="9814" y="0"/>
                  </a:moveTo>
                  <a:lnTo>
                    <a:pt x="9830" y="0"/>
                  </a:lnTo>
                  <a:lnTo>
                    <a:pt x="9830" y="16"/>
                  </a:lnTo>
                  <a:lnTo>
                    <a:pt x="9814" y="16"/>
                  </a:lnTo>
                  <a:lnTo>
                    <a:pt x="9814" y="0"/>
                  </a:lnTo>
                  <a:close/>
                  <a:moveTo>
                    <a:pt x="9846" y="0"/>
                  </a:moveTo>
                  <a:lnTo>
                    <a:pt x="9862" y="0"/>
                  </a:lnTo>
                  <a:lnTo>
                    <a:pt x="9862" y="16"/>
                  </a:lnTo>
                  <a:lnTo>
                    <a:pt x="9846" y="16"/>
                  </a:lnTo>
                  <a:lnTo>
                    <a:pt x="9846" y="0"/>
                  </a:lnTo>
                  <a:close/>
                  <a:moveTo>
                    <a:pt x="9878" y="0"/>
                  </a:moveTo>
                  <a:lnTo>
                    <a:pt x="9893" y="0"/>
                  </a:lnTo>
                  <a:lnTo>
                    <a:pt x="9893" y="16"/>
                  </a:lnTo>
                  <a:lnTo>
                    <a:pt x="9878" y="16"/>
                  </a:lnTo>
                  <a:lnTo>
                    <a:pt x="9878" y="0"/>
                  </a:lnTo>
                  <a:close/>
                  <a:moveTo>
                    <a:pt x="9909" y="0"/>
                  </a:moveTo>
                  <a:lnTo>
                    <a:pt x="9925" y="0"/>
                  </a:lnTo>
                  <a:lnTo>
                    <a:pt x="9925" y="16"/>
                  </a:lnTo>
                  <a:lnTo>
                    <a:pt x="9909" y="16"/>
                  </a:lnTo>
                  <a:lnTo>
                    <a:pt x="9909" y="0"/>
                  </a:lnTo>
                  <a:close/>
                  <a:moveTo>
                    <a:pt x="9941" y="0"/>
                  </a:moveTo>
                  <a:lnTo>
                    <a:pt x="9957" y="0"/>
                  </a:lnTo>
                  <a:lnTo>
                    <a:pt x="9957" y="16"/>
                  </a:lnTo>
                  <a:lnTo>
                    <a:pt x="9941" y="16"/>
                  </a:lnTo>
                  <a:lnTo>
                    <a:pt x="9941" y="0"/>
                  </a:lnTo>
                  <a:close/>
                  <a:moveTo>
                    <a:pt x="9972" y="0"/>
                  </a:moveTo>
                  <a:lnTo>
                    <a:pt x="9988" y="0"/>
                  </a:lnTo>
                  <a:lnTo>
                    <a:pt x="9988" y="16"/>
                  </a:lnTo>
                  <a:lnTo>
                    <a:pt x="9972" y="16"/>
                  </a:lnTo>
                  <a:lnTo>
                    <a:pt x="9972" y="0"/>
                  </a:lnTo>
                  <a:close/>
                  <a:moveTo>
                    <a:pt x="10004" y="0"/>
                  </a:moveTo>
                  <a:lnTo>
                    <a:pt x="10020" y="0"/>
                  </a:lnTo>
                  <a:lnTo>
                    <a:pt x="10020" y="16"/>
                  </a:lnTo>
                  <a:lnTo>
                    <a:pt x="10004" y="16"/>
                  </a:lnTo>
                  <a:lnTo>
                    <a:pt x="10004" y="0"/>
                  </a:lnTo>
                  <a:close/>
                  <a:moveTo>
                    <a:pt x="10036" y="0"/>
                  </a:moveTo>
                  <a:lnTo>
                    <a:pt x="10052" y="0"/>
                  </a:lnTo>
                  <a:lnTo>
                    <a:pt x="10052" y="16"/>
                  </a:lnTo>
                  <a:lnTo>
                    <a:pt x="10036" y="16"/>
                  </a:lnTo>
                  <a:lnTo>
                    <a:pt x="10036" y="0"/>
                  </a:lnTo>
                  <a:close/>
                  <a:moveTo>
                    <a:pt x="10067" y="0"/>
                  </a:moveTo>
                  <a:lnTo>
                    <a:pt x="10083" y="0"/>
                  </a:lnTo>
                  <a:lnTo>
                    <a:pt x="10083" y="16"/>
                  </a:lnTo>
                  <a:lnTo>
                    <a:pt x="10067" y="16"/>
                  </a:lnTo>
                  <a:lnTo>
                    <a:pt x="10067" y="0"/>
                  </a:lnTo>
                  <a:close/>
                  <a:moveTo>
                    <a:pt x="10099" y="0"/>
                  </a:moveTo>
                  <a:lnTo>
                    <a:pt x="10115" y="0"/>
                  </a:lnTo>
                  <a:lnTo>
                    <a:pt x="10115" y="16"/>
                  </a:lnTo>
                  <a:lnTo>
                    <a:pt x="10099" y="16"/>
                  </a:lnTo>
                  <a:lnTo>
                    <a:pt x="10099" y="0"/>
                  </a:lnTo>
                  <a:close/>
                  <a:moveTo>
                    <a:pt x="10131" y="0"/>
                  </a:moveTo>
                  <a:lnTo>
                    <a:pt x="10147" y="0"/>
                  </a:lnTo>
                  <a:lnTo>
                    <a:pt x="10147" y="16"/>
                  </a:lnTo>
                  <a:lnTo>
                    <a:pt x="10131" y="16"/>
                  </a:lnTo>
                  <a:lnTo>
                    <a:pt x="10131" y="0"/>
                  </a:lnTo>
                  <a:close/>
                  <a:moveTo>
                    <a:pt x="10162" y="0"/>
                  </a:moveTo>
                  <a:lnTo>
                    <a:pt x="10178" y="0"/>
                  </a:lnTo>
                  <a:lnTo>
                    <a:pt x="10178" y="16"/>
                  </a:lnTo>
                  <a:lnTo>
                    <a:pt x="10162" y="16"/>
                  </a:lnTo>
                  <a:lnTo>
                    <a:pt x="10162" y="0"/>
                  </a:lnTo>
                  <a:close/>
                  <a:moveTo>
                    <a:pt x="10194" y="0"/>
                  </a:moveTo>
                  <a:lnTo>
                    <a:pt x="10210" y="0"/>
                  </a:lnTo>
                  <a:lnTo>
                    <a:pt x="10210" y="16"/>
                  </a:lnTo>
                  <a:lnTo>
                    <a:pt x="10194" y="16"/>
                  </a:lnTo>
                  <a:lnTo>
                    <a:pt x="10194" y="0"/>
                  </a:lnTo>
                  <a:close/>
                  <a:moveTo>
                    <a:pt x="10226" y="0"/>
                  </a:moveTo>
                  <a:lnTo>
                    <a:pt x="10242" y="0"/>
                  </a:lnTo>
                  <a:lnTo>
                    <a:pt x="10242" y="16"/>
                  </a:lnTo>
                  <a:lnTo>
                    <a:pt x="10226" y="16"/>
                  </a:lnTo>
                  <a:lnTo>
                    <a:pt x="10226" y="0"/>
                  </a:lnTo>
                  <a:close/>
                  <a:moveTo>
                    <a:pt x="10257" y="0"/>
                  </a:moveTo>
                  <a:lnTo>
                    <a:pt x="10273" y="0"/>
                  </a:lnTo>
                  <a:lnTo>
                    <a:pt x="10273" y="16"/>
                  </a:lnTo>
                  <a:lnTo>
                    <a:pt x="10257" y="16"/>
                  </a:lnTo>
                  <a:lnTo>
                    <a:pt x="10257" y="0"/>
                  </a:lnTo>
                  <a:close/>
                  <a:moveTo>
                    <a:pt x="10289" y="0"/>
                  </a:moveTo>
                  <a:lnTo>
                    <a:pt x="10305" y="0"/>
                  </a:lnTo>
                  <a:lnTo>
                    <a:pt x="10305" y="16"/>
                  </a:lnTo>
                  <a:lnTo>
                    <a:pt x="10289" y="16"/>
                  </a:lnTo>
                  <a:lnTo>
                    <a:pt x="10289" y="0"/>
                  </a:lnTo>
                  <a:close/>
                  <a:moveTo>
                    <a:pt x="10321" y="0"/>
                  </a:moveTo>
                  <a:lnTo>
                    <a:pt x="10337" y="0"/>
                  </a:lnTo>
                  <a:lnTo>
                    <a:pt x="10337" y="16"/>
                  </a:lnTo>
                  <a:lnTo>
                    <a:pt x="10321" y="16"/>
                  </a:lnTo>
                  <a:lnTo>
                    <a:pt x="10321" y="0"/>
                  </a:lnTo>
                  <a:close/>
                  <a:moveTo>
                    <a:pt x="10352" y="0"/>
                  </a:moveTo>
                  <a:lnTo>
                    <a:pt x="10368" y="0"/>
                  </a:lnTo>
                  <a:lnTo>
                    <a:pt x="10368" y="16"/>
                  </a:lnTo>
                  <a:lnTo>
                    <a:pt x="10352" y="16"/>
                  </a:lnTo>
                  <a:lnTo>
                    <a:pt x="10352" y="0"/>
                  </a:lnTo>
                  <a:close/>
                  <a:moveTo>
                    <a:pt x="10384" y="0"/>
                  </a:moveTo>
                  <a:lnTo>
                    <a:pt x="10400" y="0"/>
                  </a:lnTo>
                  <a:lnTo>
                    <a:pt x="10400" y="16"/>
                  </a:lnTo>
                  <a:lnTo>
                    <a:pt x="10384" y="16"/>
                  </a:lnTo>
                  <a:lnTo>
                    <a:pt x="10384" y="0"/>
                  </a:lnTo>
                  <a:close/>
                  <a:moveTo>
                    <a:pt x="10416" y="0"/>
                  </a:moveTo>
                  <a:lnTo>
                    <a:pt x="10432" y="0"/>
                  </a:lnTo>
                  <a:lnTo>
                    <a:pt x="10432" y="16"/>
                  </a:lnTo>
                  <a:lnTo>
                    <a:pt x="10416" y="16"/>
                  </a:lnTo>
                  <a:lnTo>
                    <a:pt x="10416" y="0"/>
                  </a:lnTo>
                  <a:close/>
                  <a:moveTo>
                    <a:pt x="10447" y="0"/>
                  </a:moveTo>
                  <a:lnTo>
                    <a:pt x="10463" y="0"/>
                  </a:lnTo>
                  <a:lnTo>
                    <a:pt x="10463" y="16"/>
                  </a:lnTo>
                  <a:lnTo>
                    <a:pt x="10447" y="16"/>
                  </a:lnTo>
                  <a:lnTo>
                    <a:pt x="10447" y="0"/>
                  </a:lnTo>
                  <a:close/>
                  <a:moveTo>
                    <a:pt x="10479" y="0"/>
                  </a:moveTo>
                  <a:lnTo>
                    <a:pt x="10495" y="0"/>
                  </a:lnTo>
                  <a:lnTo>
                    <a:pt x="10495" y="16"/>
                  </a:lnTo>
                  <a:lnTo>
                    <a:pt x="10479" y="16"/>
                  </a:lnTo>
                  <a:lnTo>
                    <a:pt x="10479" y="0"/>
                  </a:lnTo>
                  <a:close/>
                  <a:moveTo>
                    <a:pt x="10511" y="0"/>
                  </a:moveTo>
                  <a:lnTo>
                    <a:pt x="10527" y="0"/>
                  </a:lnTo>
                  <a:lnTo>
                    <a:pt x="10527" y="16"/>
                  </a:lnTo>
                  <a:lnTo>
                    <a:pt x="10511" y="16"/>
                  </a:lnTo>
                  <a:lnTo>
                    <a:pt x="10511" y="0"/>
                  </a:lnTo>
                  <a:close/>
                  <a:moveTo>
                    <a:pt x="10542" y="0"/>
                  </a:moveTo>
                  <a:lnTo>
                    <a:pt x="10558" y="0"/>
                  </a:lnTo>
                  <a:lnTo>
                    <a:pt x="10558" y="16"/>
                  </a:lnTo>
                  <a:lnTo>
                    <a:pt x="10542" y="16"/>
                  </a:lnTo>
                  <a:lnTo>
                    <a:pt x="10542" y="0"/>
                  </a:lnTo>
                  <a:close/>
                  <a:moveTo>
                    <a:pt x="10574" y="0"/>
                  </a:moveTo>
                  <a:lnTo>
                    <a:pt x="10590" y="0"/>
                  </a:lnTo>
                  <a:lnTo>
                    <a:pt x="10590" y="16"/>
                  </a:lnTo>
                  <a:lnTo>
                    <a:pt x="10574" y="16"/>
                  </a:lnTo>
                  <a:lnTo>
                    <a:pt x="10574" y="0"/>
                  </a:lnTo>
                  <a:close/>
                  <a:moveTo>
                    <a:pt x="10606" y="0"/>
                  </a:moveTo>
                  <a:lnTo>
                    <a:pt x="10622" y="0"/>
                  </a:lnTo>
                  <a:lnTo>
                    <a:pt x="10622" y="16"/>
                  </a:lnTo>
                  <a:lnTo>
                    <a:pt x="10606" y="16"/>
                  </a:lnTo>
                  <a:lnTo>
                    <a:pt x="10606" y="0"/>
                  </a:lnTo>
                  <a:close/>
                  <a:moveTo>
                    <a:pt x="10637" y="0"/>
                  </a:moveTo>
                  <a:lnTo>
                    <a:pt x="10653" y="0"/>
                  </a:lnTo>
                  <a:lnTo>
                    <a:pt x="10653" y="16"/>
                  </a:lnTo>
                  <a:lnTo>
                    <a:pt x="10637" y="16"/>
                  </a:lnTo>
                  <a:lnTo>
                    <a:pt x="10637" y="0"/>
                  </a:lnTo>
                  <a:close/>
                  <a:moveTo>
                    <a:pt x="10669" y="0"/>
                  </a:moveTo>
                  <a:lnTo>
                    <a:pt x="10685" y="0"/>
                  </a:lnTo>
                  <a:lnTo>
                    <a:pt x="10685" y="16"/>
                  </a:lnTo>
                  <a:lnTo>
                    <a:pt x="10669" y="16"/>
                  </a:lnTo>
                  <a:lnTo>
                    <a:pt x="10669" y="0"/>
                  </a:lnTo>
                  <a:close/>
                  <a:moveTo>
                    <a:pt x="10701" y="0"/>
                  </a:moveTo>
                  <a:lnTo>
                    <a:pt x="10716" y="0"/>
                  </a:lnTo>
                  <a:lnTo>
                    <a:pt x="10716" y="16"/>
                  </a:lnTo>
                  <a:lnTo>
                    <a:pt x="10701" y="16"/>
                  </a:lnTo>
                  <a:lnTo>
                    <a:pt x="10701" y="0"/>
                  </a:lnTo>
                  <a:close/>
                </a:path>
              </a:pathLst>
            </a:custGeom>
            <a:solidFill>
              <a:srgbClr val="7F7F7F"/>
            </a:solidFill>
            <a:ln w="635" cap="flat">
              <a:solidFill>
                <a:srgbClr val="7F7F7F"/>
              </a:solidFill>
              <a:prstDash val="solid"/>
              <a:round/>
              <a:headEnd/>
              <a:tailEnd/>
            </a:ln>
          </p:spPr>
          <p:txBody>
            <a:bodyPr rot="0" vert="horz" wrap="square" lIns="91440" tIns="45720" rIns="91440" bIns="45720" anchor="t" anchorCtr="0" upright="1">
              <a:noAutofit/>
            </a:bodyPr>
            <a:lstStyle/>
            <a:p>
              <a:endParaRPr lang="en-US" kern="0">
                <a:solidFill>
                  <a:sysClr val="windowText" lastClr="000000"/>
                </a:solidFill>
              </a:endParaRPr>
            </a:p>
          </p:txBody>
        </p:sp>
        <p:sp>
          <p:nvSpPr>
            <p:cNvPr id="4099" name="Rectangle 4098">
              <a:extLst>
                <a:ext uri="{FF2B5EF4-FFF2-40B4-BE49-F238E27FC236}">
                  <a16:creationId xmlns:a16="http://schemas.microsoft.com/office/drawing/2014/main" id="{BC8224D9-DE55-156D-8817-1495D00CB0CC}"/>
                </a:ext>
              </a:extLst>
            </p:cNvPr>
            <p:cNvSpPr>
              <a:spLocks noChangeArrowheads="1"/>
            </p:cNvSpPr>
            <p:nvPr/>
          </p:nvSpPr>
          <p:spPr bwMode="auto">
            <a:xfrm>
              <a:off x="3809365" y="205740"/>
              <a:ext cx="1909050" cy="359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a:spAutoFit/>
            </a:bodyPr>
            <a:lstStyle/>
            <a:p>
              <a:pPr>
                <a:lnSpc>
                  <a:spcPct val="107000"/>
                </a:lnSpc>
                <a:spcAft>
                  <a:spcPts val="800"/>
                </a:spcAft>
              </a:pPr>
              <a:r>
                <a:rPr lang="sr-Cyrl-RS" sz="2300" kern="0">
                  <a:solidFill>
                    <a:srgbClr val="FFFFFF"/>
                  </a:solidFill>
                  <a:latin typeface="Arial" panose="020B0604020202020204" pitchFamily="34" charset="0"/>
                  <a:ea typeface="Calibri" panose="020F0502020204030204" pitchFamily="34" charset="0"/>
                  <a:cs typeface="Arial" panose="020B0604020202020204" pitchFamily="34" charset="0"/>
                </a:rPr>
                <a:t>Више доступно </a:t>
              </a:r>
              <a:endParaRPr lang="en-US" sz="1100" kern="0">
                <a:solidFill>
                  <a:sysClr val="windowText" lastClr="000000"/>
                </a:solidFill>
                <a:latin typeface="Calibri" panose="020F0502020204030204" pitchFamily="34" charset="0"/>
                <a:ea typeface="Calibri" panose="020F0502020204030204" pitchFamily="34" charset="0"/>
                <a:cs typeface="Arial" panose="020B0604020202020204" pitchFamily="34" charset="0"/>
              </a:endParaRPr>
            </a:p>
          </p:txBody>
        </p:sp>
        <p:sp>
          <p:nvSpPr>
            <p:cNvPr id="4100" name="Rectangle 4099">
              <a:extLst>
                <a:ext uri="{FF2B5EF4-FFF2-40B4-BE49-F238E27FC236}">
                  <a16:creationId xmlns:a16="http://schemas.microsoft.com/office/drawing/2014/main" id="{141A1AF3-3AA3-C61F-8989-C8F7323EDD73}"/>
                </a:ext>
              </a:extLst>
            </p:cNvPr>
            <p:cNvSpPr>
              <a:spLocks noChangeArrowheads="1"/>
            </p:cNvSpPr>
            <p:nvPr/>
          </p:nvSpPr>
          <p:spPr bwMode="auto">
            <a:xfrm>
              <a:off x="1068070" y="817880"/>
              <a:ext cx="1282534" cy="218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a:spAutoFit/>
            </a:bodyPr>
            <a:lstStyle/>
            <a:p>
              <a:pPr>
                <a:lnSpc>
                  <a:spcPct val="107000"/>
                </a:lnSpc>
                <a:spcAft>
                  <a:spcPts val="800"/>
                </a:spcAft>
              </a:pPr>
              <a:r>
                <a:rPr lang="en-US" sz="1400" b="1" kern="0">
                  <a:solidFill>
                    <a:srgbClr val="46AD00"/>
                  </a:solidFill>
                  <a:latin typeface="Arial" panose="020B0604020202020204" pitchFamily="34" charset="0"/>
                  <a:ea typeface="Calibri" panose="020F0502020204030204" pitchFamily="34" charset="0"/>
                  <a:cs typeface="Arial" panose="020B0604020202020204" pitchFamily="34" charset="0"/>
                </a:rPr>
                <a:t>M</a:t>
              </a:r>
              <a:r>
                <a:rPr lang="sr-Cyrl-RS" sz="1400" b="1" kern="0">
                  <a:solidFill>
                    <a:srgbClr val="46AD00"/>
                  </a:solidFill>
                  <a:latin typeface="Arial" panose="020B0604020202020204" pitchFamily="34" charset="0"/>
                  <a:ea typeface="Calibri" panose="020F0502020204030204" pitchFamily="34" charset="0"/>
                  <a:cs typeface="Arial" panose="020B0604020202020204" pitchFamily="34" charset="0"/>
                </a:rPr>
                <a:t>одуларизација</a:t>
              </a:r>
              <a:endParaRPr lang="en-US" sz="1100" kern="0">
                <a:solidFill>
                  <a:sysClr val="windowText" lastClr="000000"/>
                </a:solidFill>
                <a:latin typeface="Calibri" panose="020F0502020204030204" pitchFamily="34" charset="0"/>
                <a:ea typeface="Calibri" panose="020F0502020204030204" pitchFamily="34" charset="0"/>
                <a:cs typeface="Arial" panose="020B0604020202020204" pitchFamily="34" charset="0"/>
              </a:endParaRPr>
            </a:p>
          </p:txBody>
        </p:sp>
        <p:sp>
          <p:nvSpPr>
            <p:cNvPr id="4101" name="Rectangle 4100">
              <a:extLst>
                <a:ext uri="{FF2B5EF4-FFF2-40B4-BE49-F238E27FC236}">
                  <a16:creationId xmlns:a16="http://schemas.microsoft.com/office/drawing/2014/main" id="{0EA30B19-2CAE-7BED-1C8A-E1A19E303033}"/>
                </a:ext>
              </a:extLst>
            </p:cNvPr>
            <p:cNvSpPr>
              <a:spLocks noChangeArrowheads="1"/>
            </p:cNvSpPr>
            <p:nvPr/>
          </p:nvSpPr>
          <p:spPr bwMode="auto">
            <a:xfrm>
              <a:off x="1238250" y="1035685"/>
              <a:ext cx="47761" cy="1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a:spAutoFit/>
            </a:bodyPr>
            <a:lstStyle/>
            <a:p>
              <a:pPr>
                <a:lnSpc>
                  <a:spcPct val="107000"/>
                </a:lnSpc>
                <a:spcAft>
                  <a:spcPts val="800"/>
                </a:spcAft>
              </a:pPr>
              <a:r>
                <a:rPr lang="en-US" sz="1200" kern="0">
                  <a:solidFill>
                    <a:srgbClr val="575757"/>
                  </a:solidFill>
                  <a:latin typeface="Arial" panose="020B0604020202020204" pitchFamily="34" charset="0"/>
                  <a:ea typeface="Calibri" panose="020F0502020204030204" pitchFamily="34" charset="0"/>
                  <a:cs typeface="Arial" panose="020B0604020202020204" pitchFamily="34" charset="0"/>
                </a:rPr>
                <a:t>•</a:t>
              </a:r>
              <a:endParaRPr lang="en-US" sz="1100" kern="0">
                <a:solidFill>
                  <a:sysClr val="windowText" lastClr="000000"/>
                </a:solidFill>
                <a:latin typeface="Calibri" panose="020F0502020204030204" pitchFamily="34" charset="0"/>
                <a:ea typeface="Calibri" panose="020F0502020204030204" pitchFamily="34" charset="0"/>
                <a:cs typeface="Arial" panose="020B0604020202020204" pitchFamily="34" charset="0"/>
              </a:endParaRPr>
            </a:p>
          </p:txBody>
        </p:sp>
        <p:sp>
          <p:nvSpPr>
            <p:cNvPr id="4102" name="Rectangle 4101">
              <a:extLst>
                <a:ext uri="{FF2B5EF4-FFF2-40B4-BE49-F238E27FC236}">
                  <a16:creationId xmlns:a16="http://schemas.microsoft.com/office/drawing/2014/main" id="{77F188F1-6100-7B60-2A55-B4D2843EC87C}"/>
                </a:ext>
              </a:extLst>
            </p:cNvPr>
            <p:cNvSpPr>
              <a:spLocks noChangeArrowheads="1"/>
            </p:cNvSpPr>
            <p:nvPr/>
          </p:nvSpPr>
          <p:spPr bwMode="auto">
            <a:xfrm>
              <a:off x="1376045" y="1035685"/>
              <a:ext cx="286569" cy="173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a:spAutoFit/>
            </a:bodyPr>
            <a:lstStyle/>
            <a:p>
              <a:pPr>
                <a:lnSpc>
                  <a:spcPct val="107000"/>
                </a:lnSpc>
                <a:spcAft>
                  <a:spcPts val="800"/>
                </a:spcAft>
              </a:pPr>
              <a:r>
                <a:rPr lang="sr-Cyrl-RS" sz="1100" kern="0">
                  <a:solidFill>
                    <a:sysClr val="windowText" lastClr="000000"/>
                  </a:solidFill>
                  <a:latin typeface="Calibri" panose="020F0502020204030204" pitchFamily="34" charset="0"/>
                  <a:ea typeface="Calibri" panose="020F0502020204030204" pitchFamily="34" charset="0"/>
                  <a:cs typeface="Arial" panose="020B0604020202020204" pitchFamily="34" charset="0"/>
                </a:rPr>
                <a:t>Више</a:t>
              </a:r>
              <a:endParaRPr lang="en-US" sz="1100" kern="0">
                <a:solidFill>
                  <a:sysClr val="windowText" lastClr="000000"/>
                </a:solidFill>
                <a:latin typeface="Calibri" panose="020F0502020204030204" pitchFamily="34" charset="0"/>
                <a:ea typeface="Calibri" panose="020F0502020204030204" pitchFamily="34" charset="0"/>
                <a:cs typeface="Arial" panose="020B0604020202020204" pitchFamily="34" charset="0"/>
              </a:endParaRPr>
            </a:p>
          </p:txBody>
        </p:sp>
        <p:sp>
          <p:nvSpPr>
            <p:cNvPr id="4103" name="Rectangle 4102">
              <a:extLst>
                <a:ext uri="{FF2B5EF4-FFF2-40B4-BE49-F238E27FC236}">
                  <a16:creationId xmlns:a16="http://schemas.microsoft.com/office/drawing/2014/main" id="{DC7229A3-3FDE-F044-F2C4-8863F2DE4FA9}"/>
                </a:ext>
              </a:extLst>
            </p:cNvPr>
            <p:cNvSpPr>
              <a:spLocks noChangeArrowheads="1"/>
            </p:cNvSpPr>
            <p:nvPr/>
          </p:nvSpPr>
          <p:spPr bwMode="auto">
            <a:xfrm>
              <a:off x="1686560" y="1035685"/>
              <a:ext cx="44952" cy="1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a:spAutoFit/>
            </a:bodyPr>
            <a:lstStyle/>
            <a:p>
              <a:pPr>
                <a:lnSpc>
                  <a:spcPct val="107000"/>
                </a:lnSpc>
                <a:spcAft>
                  <a:spcPts val="800"/>
                </a:spcAft>
              </a:pPr>
              <a:r>
                <a:rPr lang="en-US" sz="1200" kern="0">
                  <a:solidFill>
                    <a:srgbClr val="575757"/>
                  </a:solidFill>
                  <a:latin typeface="Arial" panose="020B0604020202020204" pitchFamily="34" charset="0"/>
                  <a:ea typeface="Calibri" panose="020F0502020204030204" pitchFamily="34" charset="0"/>
                  <a:cs typeface="Arial" panose="020B0604020202020204" pitchFamily="34" charset="0"/>
                </a:rPr>
                <a:t>-</a:t>
              </a:r>
              <a:endParaRPr lang="en-US" sz="1100" kern="0">
                <a:solidFill>
                  <a:sysClr val="windowText" lastClr="000000"/>
                </a:solidFill>
                <a:latin typeface="Calibri" panose="020F0502020204030204" pitchFamily="34" charset="0"/>
                <a:ea typeface="Calibri" panose="020F0502020204030204" pitchFamily="34" charset="0"/>
                <a:cs typeface="Arial" panose="020B0604020202020204" pitchFamily="34" charset="0"/>
              </a:endParaRPr>
            </a:p>
          </p:txBody>
        </p:sp>
        <p:sp>
          <p:nvSpPr>
            <p:cNvPr id="4104" name="Rectangle 4103">
              <a:extLst>
                <a:ext uri="{FF2B5EF4-FFF2-40B4-BE49-F238E27FC236}">
                  <a16:creationId xmlns:a16="http://schemas.microsoft.com/office/drawing/2014/main" id="{D6077FE6-5BB7-F1BB-681F-5769106B2444}"/>
                </a:ext>
              </a:extLst>
            </p:cNvPr>
            <p:cNvSpPr>
              <a:spLocks noChangeArrowheads="1"/>
            </p:cNvSpPr>
            <p:nvPr/>
          </p:nvSpPr>
          <p:spPr bwMode="auto">
            <a:xfrm>
              <a:off x="1735455" y="1035685"/>
              <a:ext cx="466376" cy="1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a:spAutoFit/>
            </a:bodyPr>
            <a:lstStyle/>
            <a:p>
              <a:pPr>
                <a:lnSpc>
                  <a:spcPct val="107000"/>
                </a:lnSpc>
                <a:spcAft>
                  <a:spcPts val="800"/>
                </a:spcAft>
              </a:pPr>
              <a:r>
                <a:rPr lang="sr-Cyrl-RS" sz="1200" kern="0">
                  <a:solidFill>
                    <a:srgbClr val="575757"/>
                  </a:solidFill>
                  <a:latin typeface="Arial" panose="020B0604020202020204" pitchFamily="34" charset="0"/>
                  <a:ea typeface="Calibri" panose="020F0502020204030204" pitchFamily="34" charset="0"/>
                  <a:cs typeface="Arial" panose="020B0604020202020204" pitchFamily="34" charset="0"/>
                </a:rPr>
                <a:t>модула</a:t>
              </a:r>
              <a:endParaRPr lang="en-US" sz="1100" kern="0">
                <a:solidFill>
                  <a:sysClr val="windowText" lastClr="000000"/>
                </a:solidFill>
                <a:latin typeface="Calibri" panose="020F0502020204030204" pitchFamily="34" charset="0"/>
                <a:ea typeface="Calibri" panose="020F0502020204030204" pitchFamily="34" charset="0"/>
                <a:cs typeface="Arial" panose="020B0604020202020204" pitchFamily="34" charset="0"/>
              </a:endParaRPr>
            </a:p>
          </p:txBody>
        </p:sp>
        <p:sp>
          <p:nvSpPr>
            <p:cNvPr id="4105" name="Rectangle 4104">
              <a:extLst>
                <a:ext uri="{FF2B5EF4-FFF2-40B4-BE49-F238E27FC236}">
                  <a16:creationId xmlns:a16="http://schemas.microsoft.com/office/drawing/2014/main" id="{AFCA742C-EAFD-1787-1C80-0B647FEA0464}"/>
                </a:ext>
              </a:extLst>
            </p:cNvPr>
            <p:cNvSpPr>
              <a:spLocks noChangeArrowheads="1"/>
            </p:cNvSpPr>
            <p:nvPr/>
          </p:nvSpPr>
          <p:spPr bwMode="auto">
            <a:xfrm>
              <a:off x="1238250" y="1210945"/>
              <a:ext cx="47761" cy="1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a:spAutoFit/>
            </a:bodyPr>
            <a:lstStyle/>
            <a:p>
              <a:pPr>
                <a:lnSpc>
                  <a:spcPct val="107000"/>
                </a:lnSpc>
                <a:spcAft>
                  <a:spcPts val="800"/>
                </a:spcAft>
              </a:pPr>
              <a:r>
                <a:rPr lang="en-US" sz="1200" kern="0">
                  <a:solidFill>
                    <a:srgbClr val="575757"/>
                  </a:solidFill>
                  <a:latin typeface="Arial" panose="020B0604020202020204" pitchFamily="34" charset="0"/>
                  <a:ea typeface="Calibri" panose="020F0502020204030204" pitchFamily="34" charset="0"/>
                  <a:cs typeface="Arial" panose="020B0604020202020204" pitchFamily="34" charset="0"/>
                </a:rPr>
                <a:t>•</a:t>
              </a:r>
              <a:endParaRPr lang="en-US" sz="1100" kern="0">
                <a:solidFill>
                  <a:sysClr val="windowText" lastClr="000000"/>
                </a:solidFill>
                <a:latin typeface="Calibri" panose="020F0502020204030204" pitchFamily="34" charset="0"/>
                <a:ea typeface="Calibri" panose="020F0502020204030204" pitchFamily="34" charset="0"/>
                <a:cs typeface="Arial" panose="020B0604020202020204" pitchFamily="34" charset="0"/>
              </a:endParaRPr>
            </a:p>
          </p:txBody>
        </p:sp>
        <p:sp>
          <p:nvSpPr>
            <p:cNvPr id="4106" name="Rectangle 4105">
              <a:extLst>
                <a:ext uri="{FF2B5EF4-FFF2-40B4-BE49-F238E27FC236}">
                  <a16:creationId xmlns:a16="http://schemas.microsoft.com/office/drawing/2014/main" id="{ED623D63-9F59-151C-AB5B-27CB7D8A0CDE}"/>
                </a:ext>
              </a:extLst>
            </p:cNvPr>
            <p:cNvSpPr>
              <a:spLocks noChangeArrowheads="1"/>
            </p:cNvSpPr>
            <p:nvPr/>
          </p:nvSpPr>
          <p:spPr bwMode="auto">
            <a:xfrm>
              <a:off x="1376045" y="1210945"/>
              <a:ext cx="1289557" cy="1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a:spAutoFit/>
            </a:bodyPr>
            <a:lstStyle/>
            <a:p>
              <a:pPr>
                <a:lnSpc>
                  <a:spcPct val="107000"/>
                </a:lnSpc>
                <a:spcAft>
                  <a:spcPts val="800"/>
                </a:spcAft>
              </a:pPr>
              <a:r>
                <a:rPr lang="en-US" sz="1200" kern="0">
                  <a:solidFill>
                    <a:srgbClr val="575757"/>
                  </a:solidFill>
                  <a:latin typeface="Arial" panose="020B0604020202020204" pitchFamily="34" charset="0"/>
                  <a:ea typeface="Calibri" panose="020F0502020204030204" pitchFamily="34" charset="0"/>
                  <a:cs typeface="Arial" panose="020B0604020202020204" pitchFamily="34" charset="0"/>
                </a:rPr>
                <a:t>M</a:t>
              </a:r>
              <a:r>
                <a:rPr lang="sr-Cyrl-RS" sz="1200" kern="0">
                  <a:solidFill>
                    <a:srgbClr val="575757"/>
                  </a:solidFill>
                  <a:latin typeface="Arial" panose="020B0604020202020204" pitchFamily="34" charset="0"/>
                  <a:ea typeface="Calibri" panose="020F0502020204030204" pitchFamily="34" charset="0"/>
                  <a:cs typeface="Arial" panose="020B0604020202020204" pitchFamily="34" charset="0"/>
                </a:rPr>
                <a:t>одуларна монтажа</a:t>
              </a:r>
              <a:endParaRPr lang="en-US" sz="1100" kern="0">
                <a:solidFill>
                  <a:sysClr val="windowText" lastClr="000000"/>
                </a:solidFill>
                <a:latin typeface="Calibri" panose="020F0502020204030204" pitchFamily="34" charset="0"/>
                <a:ea typeface="Calibri" panose="020F0502020204030204" pitchFamily="34" charset="0"/>
                <a:cs typeface="Arial" panose="020B0604020202020204" pitchFamily="34" charset="0"/>
              </a:endParaRPr>
            </a:p>
          </p:txBody>
        </p:sp>
        <p:sp>
          <p:nvSpPr>
            <p:cNvPr id="4107" name="Rectangle 4106">
              <a:extLst>
                <a:ext uri="{FF2B5EF4-FFF2-40B4-BE49-F238E27FC236}">
                  <a16:creationId xmlns:a16="http://schemas.microsoft.com/office/drawing/2014/main" id="{E1FFE7CA-4AF4-730C-1007-5E52A52C6371}"/>
                </a:ext>
              </a:extLst>
            </p:cNvPr>
            <p:cNvSpPr>
              <a:spLocks noChangeArrowheads="1"/>
            </p:cNvSpPr>
            <p:nvPr/>
          </p:nvSpPr>
          <p:spPr bwMode="auto">
            <a:xfrm>
              <a:off x="3933998" y="935699"/>
              <a:ext cx="2400712" cy="312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a:spAutoFit/>
            </a:bodyPr>
            <a:lstStyle/>
            <a:p>
              <a:pPr>
                <a:lnSpc>
                  <a:spcPct val="107000"/>
                </a:lnSpc>
                <a:spcAft>
                  <a:spcPts val="800"/>
                </a:spcAft>
              </a:pPr>
              <a:r>
                <a:rPr lang="sr-Cyrl-RS" sz="2000" kern="0">
                  <a:solidFill>
                    <a:srgbClr val="FFFFFF"/>
                  </a:solidFill>
                  <a:latin typeface="Arial" panose="020B0604020202020204" pitchFamily="34" charset="0"/>
                  <a:ea typeface="Calibri" panose="020F0502020204030204" pitchFamily="34" charset="0"/>
                  <a:cs typeface="Arial" panose="020B0604020202020204" pitchFamily="34" charset="0"/>
                </a:rPr>
                <a:t>Краће време изградње</a:t>
              </a:r>
              <a:endParaRPr lang="en-US" sz="1100" kern="0">
                <a:solidFill>
                  <a:sysClr val="windowText" lastClr="000000"/>
                </a:solidFill>
                <a:latin typeface="Calibri" panose="020F0502020204030204" pitchFamily="34" charset="0"/>
                <a:ea typeface="Calibri" panose="020F0502020204030204" pitchFamily="34" charset="0"/>
                <a:cs typeface="Arial" panose="020B0604020202020204" pitchFamily="34" charset="0"/>
              </a:endParaRPr>
            </a:p>
          </p:txBody>
        </p:sp>
        <p:sp>
          <p:nvSpPr>
            <p:cNvPr id="4108" name="Freeform 24">
              <a:extLst>
                <a:ext uri="{FF2B5EF4-FFF2-40B4-BE49-F238E27FC236}">
                  <a16:creationId xmlns:a16="http://schemas.microsoft.com/office/drawing/2014/main" id="{9A10AF99-09C7-F354-C8B5-9F8DAA9C50CD}"/>
                </a:ext>
              </a:extLst>
            </p:cNvPr>
            <p:cNvSpPr>
              <a:spLocks noEditPoints="1"/>
            </p:cNvSpPr>
            <p:nvPr/>
          </p:nvSpPr>
          <p:spPr bwMode="auto">
            <a:xfrm>
              <a:off x="59690" y="1456690"/>
              <a:ext cx="6805295" cy="10160"/>
            </a:xfrm>
            <a:custGeom>
              <a:avLst/>
              <a:gdLst>
                <a:gd name="T0" fmla="*/ 174 w 10717"/>
                <a:gd name="T1" fmla="*/ 0 h 16"/>
                <a:gd name="T2" fmla="*/ 317 w 10717"/>
                <a:gd name="T3" fmla="*/ 16 h 16"/>
                <a:gd name="T4" fmla="*/ 507 w 10717"/>
                <a:gd name="T5" fmla="*/ 0 h 16"/>
                <a:gd name="T6" fmla="*/ 681 w 10717"/>
                <a:gd name="T7" fmla="*/ 16 h 16"/>
                <a:gd name="T8" fmla="*/ 823 w 10717"/>
                <a:gd name="T9" fmla="*/ 0 h 16"/>
                <a:gd name="T10" fmla="*/ 1029 w 10717"/>
                <a:gd name="T11" fmla="*/ 0 h 16"/>
                <a:gd name="T12" fmla="*/ 1171 w 10717"/>
                <a:gd name="T13" fmla="*/ 16 h 16"/>
                <a:gd name="T14" fmla="*/ 1361 w 10717"/>
                <a:gd name="T15" fmla="*/ 0 h 16"/>
                <a:gd name="T16" fmla="*/ 1536 w 10717"/>
                <a:gd name="T17" fmla="*/ 16 h 16"/>
                <a:gd name="T18" fmla="*/ 1678 w 10717"/>
                <a:gd name="T19" fmla="*/ 0 h 16"/>
                <a:gd name="T20" fmla="*/ 1884 w 10717"/>
                <a:gd name="T21" fmla="*/ 0 h 16"/>
                <a:gd name="T22" fmla="*/ 2026 w 10717"/>
                <a:gd name="T23" fmla="*/ 16 h 16"/>
                <a:gd name="T24" fmla="*/ 2216 w 10717"/>
                <a:gd name="T25" fmla="*/ 0 h 16"/>
                <a:gd name="T26" fmla="*/ 2390 w 10717"/>
                <a:gd name="T27" fmla="*/ 16 h 16"/>
                <a:gd name="T28" fmla="*/ 2533 w 10717"/>
                <a:gd name="T29" fmla="*/ 0 h 16"/>
                <a:gd name="T30" fmla="*/ 2739 w 10717"/>
                <a:gd name="T31" fmla="*/ 0 h 16"/>
                <a:gd name="T32" fmla="*/ 2881 w 10717"/>
                <a:gd name="T33" fmla="*/ 16 h 16"/>
                <a:gd name="T34" fmla="*/ 3071 w 10717"/>
                <a:gd name="T35" fmla="*/ 0 h 16"/>
                <a:gd name="T36" fmla="*/ 3245 w 10717"/>
                <a:gd name="T37" fmla="*/ 16 h 16"/>
                <a:gd name="T38" fmla="*/ 3388 w 10717"/>
                <a:gd name="T39" fmla="*/ 0 h 16"/>
                <a:gd name="T40" fmla="*/ 3593 w 10717"/>
                <a:gd name="T41" fmla="*/ 0 h 16"/>
                <a:gd name="T42" fmla="*/ 3736 w 10717"/>
                <a:gd name="T43" fmla="*/ 16 h 16"/>
                <a:gd name="T44" fmla="*/ 3926 w 10717"/>
                <a:gd name="T45" fmla="*/ 0 h 16"/>
                <a:gd name="T46" fmla="*/ 4100 w 10717"/>
                <a:gd name="T47" fmla="*/ 16 h 16"/>
                <a:gd name="T48" fmla="*/ 4242 w 10717"/>
                <a:gd name="T49" fmla="*/ 0 h 16"/>
                <a:gd name="T50" fmla="*/ 4448 w 10717"/>
                <a:gd name="T51" fmla="*/ 0 h 16"/>
                <a:gd name="T52" fmla="*/ 4591 w 10717"/>
                <a:gd name="T53" fmla="*/ 16 h 16"/>
                <a:gd name="T54" fmla="*/ 4781 w 10717"/>
                <a:gd name="T55" fmla="*/ 0 h 16"/>
                <a:gd name="T56" fmla="*/ 4955 w 10717"/>
                <a:gd name="T57" fmla="*/ 16 h 16"/>
                <a:gd name="T58" fmla="*/ 5097 w 10717"/>
                <a:gd name="T59" fmla="*/ 0 h 16"/>
                <a:gd name="T60" fmla="*/ 5303 w 10717"/>
                <a:gd name="T61" fmla="*/ 0 h 16"/>
                <a:gd name="T62" fmla="*/ 5445 w 10717"/>
                <a:gd name="T63" fmla="*/ 16 h 16"/>
                <a:gd name="T64" fmla="*/ 5635 w 10717"/>
                <a:gd name="T65" fmla="*/ 0 h 16"/>
                <a:gd name="T66" fmla="*/ 5810 w 10717"/>
                <a:gd name="T67" fmla="*/ 16 h 16"/>
                <a:gd name="T68" fmla="*/ 5952 w 10717"/>
                <a:gd name="T69" fmla="*/ 0 h 16"/>
                <a:gd name="T70" fmla="*/ 6158 w 10717"/>
                <a:gd name="T71" fmla="*/ 0 h 16"/>
                <a:gd name="T72" fmla="*/ 6300 w 10717"/>
                <a:gd name="T73" fmla="*/ 16 h 16"/>
                <a:gd name="T74" fmla="*/ 6490 w 10717"/>
                <a:gd name="T75" fmla="*/ 0 h 16"/>
                <a:gd name="T76" fmla="*/ 6664 w 10717"/>
                <a:gd name="T77" fmla="*/ 16 h 16"/>
                <a:gd name="T78" fmla="*/ 6807 w 10717"/>
                <a:gd name="T79" fmla="*/ 0 h 16"/>
                <a:gd name="T80" fmla="*/ 7013 w 10717"/>
                <a:gd name="T81" fmla="*/ 0 h 16"/>
                <a:gd name="T82" fmla="*/ 7155 w 10717"/>
                <a:gd name="T83" fmla="*/ 16 h 16"/>
                <a:gd name="T84" fmla="*/ 7345 w 10717"/>
                <a:gd name="T85" fmla="*/ 0 h 16"/>
                <a:gd name="T86" fmla="*/ 7519 w 10717"/>
                <a:gd name="T87" fmla="*/ 16 h 16"/>
                <a:gd name="T88" fmla="*/ 7662 w 10717"/>
                <a:gd name="T89" fmla="*/ 0 h 16"/>
                <a:gd name="T90" fmla="*/ 7867 w 10717"/>
                <a:gd name="T91" fmla="*/ 0 h 16"/>
                <a:gd name="T92" fmla="*/ 8010 w 10717"/>
                <a:gd name="T93" fmla="*/ 16 h 16"/>
                <a:gd name="T94" fmla="*/ 8200 w 10717"/>
                <a:gd name="T95" fmla="*/ 0 h 16"/>
                <a:gd name="T96" fmla="*/ 8374 w 10717"/>
                <a:gd name="T97" fmla="*/ 16 h 16"/>
                <a:gd name="T98" fmla="*/ 8516 w 10717"/>
                <a:gd name="T99" fmla="*/ 0 h 16"/>
                <a:gd name="T100" fmla="*/ 8722 w 10717"/>
                <a:gd name="T101" fmla="*/ 0 h 16"/>
                <a:gd name="T102" fmla="*/ 8865 w 10717"/>
                <a:gd name="T103" fmla="*/ 16 h 16"/>
                <a:gd name="T104" fmla="*/ 9055 w 10717"/>
                <a:gd name="T105" fmla="*/ 0 h 16"/>
                <a:gd name="T106" fmla="*/ 9229 w 10717"/>
                <a:gd name="T107" fmla="*/ 16 h 16"/>
                <a:gd name="T108" fmla="*/ 9371 w 10717"/>
                <a:gd name="T109" fmla="*/ 0 h 16"/>
                <a:gd name="T110" fmla="*/ 9577 w 10717"/>
                <a:gd name="T111" fmla="*/ 0 h 16"/>
                <a:gd name="T112" fmla="*/ 9719 w 10717"/>
                <a:gd name="T113" fmla="*/ 16 h 16"/>
                <a:gd name="T114" fmla="*/ 9909 w 10717"/>
                <a:gd name="T115" fmla="*/ 0 h 16"/>
                <a:gd name="T116" fmla="*/ 10084 w 10717"/>
                <a:gd name="T117" fmla="*/ 16 h 16"/>
                <a:gd name="T118" fmla="*/ 10226 w 10717"/>
                <a:gd name="T119" fmla="*/ 0 h 16"/>
                <a:gd name="T120" fmla="*/ 10432 w 10717"/>
                <a:gd name="T121" fmla="*/ 0 h 16"/>
                <a:gd name="T122" fmla="*/ 10574 w 10717"/>
                <a:gd name="T123"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717" h="16">
                  <a:moveTo>
                    <a:pt x="0" y="0"/>
                  </a:moveTo>
                  <a:lnTo>
                    <a:pt x="16" y="0"/>
                  </a:lnTo>
                  <a:lnTo>
                    <a:pt x="16" y="16"/>
                  </a:lnTo>
                  <a:lnTo>
                    <a:pt x="0" y="16"/>
                  </a:lnTo>
                  <a:lnTo>
                    <a:pt x="0" y="0"/>
                  </a:lnTo>
                  <a:close/>
                  <a:moveTo>
                    <a:pt x="32" y="0"/>
                  </a:moveTo>
                  <a:lnTo>
                    <a:pt x="48" y="0"/>
                  </a:lnTo>
                  <a:lnTo>
                    <a:pt x="48" y="16"/>
                  </a:lnTo>
                  <a:lnTo>
                    <a:pt x="32" y="16"/>
                  </a:lnTo>
                  <a:lnTo>
                    <a:pt x="32" y="0"/>
                  </a:lnTo>
                  <a:close/>
                  <a:moveTo>
                    <a:pt x="63" y="0"/>
                  </a:moveTo>
                  <a:lnTo>
                    <a:pt x="79" y="0"/>
                  </a:lnTo>
                  <a:lnTo>
                    <a:pt x="79" y="16"/>
                  </a:lnTo>
                  <a:lnTo>
                    <a:pt x="63" y="16"/>
                  </a:lnTo>
                  <a:lnTo>
                    <a:pt x="63" y="0"/>
                  </a:lnTo>
                  <a:close/>
                  <a:moveTo>
                    <a:pt x="95" y="0"/>
                  </a:moveTo>
                  <a:lnTo>
                    <a:pt x="111" y="0"/>
                  </a:lnTo>
                  <a:lnTo>
                    <a:pt x="111" y="16"/>
                  </a:lnTo>
                  <a:lnTo>
                    <a:pt x="95" y="16"/>
                  </a:lnTo>
                  <a:lnTo>
                    <a:pt x="95" y="0"/>
                  </a:lnTo>
                  <a:close/>
                  <a:moveTo>
                    <a:pt x="127" y="0"/>
                  </a:moveTo>
                  <a:lnTo>
                    <a:pt x="142" y="0"/>
                  </a:lnTo>
                  <a:lnTo>
                    <a:pt x="142" y="16"/>
                  </a:lnTo>
                  <a:lnTo>
                    <a:pt x="127" y="16"/>
                  </a:lnTo>
                  <a:lnTo>
                    <a:pt x="127" y="0"/>
                  </a:lnTo>
                  <a:close/>
                  <a:moveTo>
                    <a:pt x="158" y="0"/>
                  </a:moveTo>
                  <a:lnTo>
                    <a:pt x="174" y="0"/>
                  </a:lnTo>
                  <a:lnTo>
                    <a:pt x="174" y="16"/>
                  </a:lnTo>
                  <a:lnTo>
                    <a:pt x="158" y="16"/>
                  </a:lnTo>
                  <a:lnTo>
                    <a:pt x="158" y="0"/>
                  </a:lnTo>
                  <a:close/>
                  <a:moveTo>
                    <a:pt x="190" y="0"/>
                  </a:moveTo>
                  <a:lnTo>
                    <a:pt x="206" y="0"/>
                  </a:lnTo>
                  <a:lnTo>
                    <a:pt x="206" y="16"/>
                  </a:lnTo>
                  <a:lnTo>
                    <a:pt x="190" y="16"/>
                  </a:lnTo>
                  <a:lnTo>
                    <a:pt x="190" y="0"/>
                  </a:lnTo>
                  <a:close/>
                  <a:moveTo>
                    <a:pt x="222" y="0"/>
                  </a:moveTo>
                  <a:lnTo>
                    <a:pt x="237" y="0"/>
                  </a:lnTo>
                  <a:lnTo>
                    <a:pt x="237" y="16"/>
                  </a:lnTo>
                  <a:lnTo>
                    <a:pt x="222" y="16"/>
                  </a:lnTo>
                  <a:lnTo>
                    <a:pt x="222" y="0"/>
                  </a:lnTo>
                  <a:close/>
                  <a:moveTo>
                    <a:pt x="253" y="0"/>
                  </a:moveTo>
                  <a:lnTo>
                    <a:pt x="269" y="0"/>
                  </a:lnTo>
                  <a:lnTo>
                    <a:pt x="269" y="16"/>
                  </a:lnTo>
                  <a:lnTo>
                    <a:pt x="253" y="16"/>
                  </a:lnTo>
                  <a:lnTo>
                    <a:pt x="253" y="0"/>
                  </a:lnTo>
                  <a:close/>
                  <a:moveTo>
                    <a:pt x="285" y="0"/>
                  </a:moveTo>
                  <a:lnTo>
                    <a:pt x="301" y="0"/>
                  </a:lnTo>
                  <a:lnTo>
                    <a:pt x="301" y="16"/>
                  </a:lnTo>
                  <a:lnTo>
                    <a:pt x="285" y="16"/>
                  </a:lnTo>
                  <a:lnTo>
                    <a:pt x="285" y="0"/>
                  </a:lnTo>
                  <a:close/>
                  <a:moveTo>
                    <a:pt x="317" y="0"/>
                  </a:moveTo>
                  <a:lnTo>
                    <a:pt x="332" y="0"/>
                  </a:lnTo>
                  <a:lnTo>
                    <a:pt x="332" y="16"/>
                  </a:lnTo>
                  <a:lnTo>
                    <a:pt x="317" y="16"/>
                  </a:lnTo>
                  <a:lnTo>
                    <a:pt x="317" y="0"/>
                  </a:lnTo>
                  <a:close/>
                  <a:moveTo>
                    <a:pt x="348" y="0"/>
                  </a:moveTo>
                  <a:lnTo>
                    <a:pt x="364" y="0"/>
                  </a:lnTo>
                  <a:lnTo>
                    <a:pt x="364" y="16"/>
                  </a:lnTo>
                  <a:lnTo>
                    <a:pt x="348" y="16"/>
                  </a:lnTo>
                  <a:lnTo>
                    <a:pt x="348" y="0"/>
                  </a:lnTo>
                  <a:close/>
                  <a:moveTo>
                    <a:pt x="380" y="0"/>
                  </a:moveTo>
                  <a:lnTo>
                    <a:pt x="396" y="0"/>
                  </a:lnTo>
                  <a:lnTo>
                    <a:pt x="396" y="16"/>
                  </a:lnTo>
                  <a:lnTo>
                    <a:pt x="380" y="16"/>
                  </a:lnTo>
                  <a:lnTo>
                    <a:pt x="380" y="0"/>
                  </a:lnTo>
                  <a:close/>
                  <a:moveTo>
                    <a:pt x="412" y="0"/>
                  </a:moveTo>
                  <a:lnTo>
                    <a:pt x="427" y="0"/>
                  </a:lnTo>
                  <a:lnTo>
                    <a:pt x="427" y="16"/>
                  </a:lnTo>
                  <a:lnTo>
                    <a:pt x="412" y="16"/>
                  </a:lnTo>
                  <a:lnTo>
                    <a:pt x="412" y="0"/>
                  </a:lnTo>
                  <a:close/>
                  <a:moveTo>
                    <a:pt x="443" y="0"/>
                  </a:moveTo>
                  <a:lnTo>
                    <a:pt x="459" y="0"/>
                  </a:lnTo>
                  <a:lnTo>
                    <a:pt x="459" y="16"/>
                  </a:lnTo>
                  <a:lnTo>
                    <a:pt x="443" y="16"/>
                  </a:lnTo>
                  <a:lnTo>
                    <a:pt x="443" y="0"/>
                  </a:lnTo>
                  <a:close/>
                  <a:moveTo>
                    <a:pt x="475" y="0"/>
                  </a:moveTo>
                  <a:lnTo>
                    <a:pt x="491" y="0"/>
                  </a:lnTo>
                  <a:lnTo>
                    <a:pt x="491" y="16"/>
                  </a:lnTo>
                  <a:lnTo>
                    <a:pt x="475" y="16"/>
                  </a:lnTo>
                  <a:lnTo>
                    <a:pt x="475" y="0"/>
                  </a:lnTo>
                  <a:close/>
                  <a:moveTo>
                    <a:pt x="507" y="0"/>
                  </a:moveTo>
                  <a:lnTo>
                    <a:pt x="522" y="0"/>
                  </a:lnTo>
                  <a:lnTo>
                    <a:pt x="522" y="16"/>
                  </a:lnTo>
                  <a:lnTo>
                    <a:pt x="507" y="16"/>
                  </a:lnTo>
                  <a:lnTo>
                    <a:pt x="507" y="0"/>
                  </a:lnTo>
                  <a:close/>
                  <a:moveTo>
                    <a:pt x="538" y="0"/>
                  </a:moveTo>
                  <a:lnTo>
                    <a:pt x="554" y="0"/>
                  </a:lnTo>
                  <a:lnTo>
                    <a:pt x="554" y="16"/>
                  </a:lnTo>
                  <a:lnTo>
                    <a:pt x="538" y="16"/>
                  </a:lnTo>
                  <a:lnTo>
                    <a:pt x="538" y="0"/>
                  </a:lnTo>
                  <a:close/>
                  <a:moveTo>
                    <a:pt x="570" y="0"/>
                  </a:moveTo>
                  <a:lnTo>
                    <a:pt x="586" y="0"/>
                  </a:lnTo>
                  <a:lnTo>
                    <a:pt x="586" y="16"/>
                  </a:lnTo>
                  <a:lnTo>
                    <a:pt x="570" y="16"/>
                  </a:lnTo>
                  <a:lnTo>
                    <a:pt x="570" y="0"/>
                  </a:lnTo>
                  <a:close/>
                  <a:moveTo>
                    <a:pt x="602" y="0"/>
                  </a:moveTo>
                  <a:lnTo>
                    <a:pt x="617" y="0"/>
                  </a:lnTo>
                  <a:lnTo>
                    <a:pt x="617" y="16"/>
                  </a:lnTo>
                  <a:lnTo>
                    <a:pt x="602" y="16"/>
                  </a:lnTo>
                  <a:lnTo>
                    <a:pt x="602" y="0"/>
                  </a:lnTo>
                  <a:close/>
                  <a:moveTo>
                    <a:pt x="633" y="0"/>
                  </a:moveTo>
                  <a:lnTo>
                    <a:pt x="649" y="0"/>
                  </a:lnTo>
                  <a:lnTo>
                    <a:pt x="649" y="16"/>
                  </a:lnTo>
                  <a:lnTo>
                    <a:pt x="633" y="16"/>
                  </a:lnTo>
                  <a:lnTo>
                    <a:pt x="633" y="0"/>
                  </a:lnTo>
                  <a:close/>
                  <a:moveTo>
                    <a:pt x="665" y="0"/>
                  </a:moveTo>
                  <a:lnTo>
                    <a:pt x="681" y="0"/>
                  </a:lnTo>
                  <a:lnTo>
                    <a:pt x="681" y="16"/>
                  </a:lnTo>
                  <a:lnTo>
                    <a:pt x="665" y="16"/>
                  </a:lnTo>
                  <a:lnTo>
                    <a:pt x="665" y="0"/>
                  </a:lnTo>
                  <a:close/>
                  <a:moveTo>
                    <a:pt x="697" y="0"/>
                  </a:moveTo>
                  <a:lnTo>
                    <a:pt x="712" y="0"/>
                  </a:lnTo>
                  <a:lnTo>
                    <a:pt x="712" y="16"/>
                  </a:lnTo>
                  <a:lnTo>
                    <a:pt x="697" y="16"/>
                  </a:lnTo>
                  <a:lnTo>
                    <a:pt x="697" y="0"/>
                  </a:lnTo>
                  <a:close/>
                  <a:moveTo>
                    <a:pt x="728" y="0"/>
                  </a:moveTo>
                  <a:lnTo>
                    <a:pt x="744" y="0"/>
                  </a:lnTo>
                  <a:lnTo>
                    <a:pt x="744" y="16"/>
                  </a:lnTo>
                  <a:lnTo>
                    <a:pt x="728" y="16"/>
                  </a:lnTo>
                  <a:lnTo>
                    <a:pt x="728" y="0"/>
                  </a:lnTo>
                  <a:close/>
                  <a:moveTo>
                    <a:pt x="760" y="0"/>
                  </a:moveTo>
                  <a:lnTo>
                    <a:pt x="776" y="0"/>
                  </a:lnTo>
                  <a:lnTo>
                    <a:pt x="776" y="16"/>
                  </a:lnTo>
                  <a:lnTo>
                    <a:pt x="760" y="16"/>
                  </a:lnTo>
                  <a:lnTo>
                    <a:pt x="760" y="0"/>
                  </a:lnTo>
                  <a:close/>
                  <a:moveTo>
                    <a:pt x="792" y="0"/>
                  </a:moveTo>
                  <a:lnTo>
                    <a:pt x="807" y="0"/>
                  </a:lnTo>
                  <a:lnTo>
                    <a:pt x="807" y="16"/>
                  </a:lnTo>
                  <a:lnTo>
                    <a:pt x="792" y="16"/>
                  </a:lnTo>
                  <a:lnTo>
                    <a:pt x="792" y="0"/>
                  </a:lnTo>
                  <a:close/>
                  <a:moveTo>
                    <a:pt x="823" y="0"/>
                  </a:moveTo>
                  <a:lnTo>
                    <a:pt x="839" y="0"/>
                  </a:lnTo>
                  <a:lnTo>
                    <a:pt x="839" y="16"/>
                  </a:lnTo>
                  <a:lnTo>
                    <a:pt x="823" y="16"/>
                  </a:lnTo>
                  <a:lnTo>
                    <a:pt x="823" y="0"/>
                  </a:lnTo>
                  <a:close/>
                  <a:moveTo>
                    <a:pt x="855" y="0"/>
                  </a:moveTo>
                  <a:lnTo>
                    <a:pt x="871" y="0"/>
                  </a:lnTo>
                  <a:lnTo>
                    <a:pt x="871" y="16"/>
                  </a:lnTo>
                  <a:lnTo>
                    <a:pt x="855" y="16"/>
                  </a:lnTo>
                  <a:lnTo>
                    <a:pt x="855" y="0"/>
                  </a:lnTo>
                  <a:close/>
                  <a:moveTo>
                    <a:pt x="886" y="0"/>
                  </a:moveTo>
                  <a:lnTo>
                    <a:pt x="902" y="0"/>
                  </a:lnTo>
                  <a:lnTo>
                    <a:pt x="902" y="16"/>
                  </a:lnTo>
                  <a:lnTo>
                    <a:pt x="886" y="16"/>
                  </a:lnTo>
                  <a:lnTo>
                    <a:pt x="886" y="0"/>
                  </a:lnTo>
                  <a:close/>
                  <a:moveTo>
                    <a:pt x="918" y="0"/>
                  </a:moveTo>
                  <a:lnTo>
                    <a:pt x="934" y="0"/>
                  </a:lnTo>
                  <a:lnTo>
                    <a:pt x="934" y="16"/>
                  </a:lnTo>
                  <a:lnTo>
                    <a:pt x="918" y="16"/>
                  </a:lnTo>
                  <a:lnTo>
                    <a:pt x="918" y="0"/>
                  </a:lnTo>
                  <a:close/>
                  <a:moveTo>
                    <a:pt x="950" y="0"/>
                  </a:moveTo>
                  <a:lnTo>
                    <a:pt x="966" y="0"/>
                  </a:lnTo>
                  <a:lnTo>
                    <a:pt x="966" y="16"/>
                  </a:lnTo>
                  <a:lnTo>
                    <a:pt x="950" y="16"/>
                  </a:lnTo>
                  <a:lnTo>
                    <a:pt x="950" y="0"/>
                  </a:lnTo>
                  <a:close/>
                  <a:moveTo>
                    <a:pt x="981" y="0"/>
                  </a:moveTo>
                  <a:lnTo>
                    <a:pt x="997" y="0"/>
                  </a:lnTo>
                  <a:lnTo>
                    <a:pt x="997" y="16"/>
                  </a:lnTo>
                  <a:lnTo>
                    <a:pt x="981" y="16"/>
                  </a:lnTo>
                  <a:lnTo>
                    <a:pt x="981" y="0"/>
                  </a:lnTo>
                  <a:close/>
                  <a:moveTo>
                    <a:pt x="1013" y="0"/>
                  </a:moveTo>
                  <a:lnTo>
                    <a:pt x="1029" y="0"/>
                  </a:lnTo>
                  <a:lnTo>
                    <a:pt x="1029" y="16"/>
                  </a:lnTo>
                  <a:lnTo>
                    <a:pt x="1013" y="16"/>
                  </a:lnTo>
                  <a:lnTo>
                    <a:pt x="1013" y="0"/>
                  </a:lnTo>
                  <a:close/>
                  <a:moveTo>
                    <a:pt x="1045" y="0"/>
                  </a:moveTo>
                  <a:lnTo>
                    <a:pt x="1061" y="0"/>
                  </a:lnTo>
                  <a:lnTo>
                    <a:pt x="1061" y="16"/>
                  </a:lnTo>
                  <a:lnTo>
                    <a:pt x="1045" y="16"/>
                  </a:lnTo>
                  <a:lnTo>
                    <a:pt x="1045" y="0"/>
                  </a:lnTo>
                  <a:close/>
                  <a:moveTo>
                    <a:pt x="1076" y="0"/>
                  </a:moveTo>
                  <a:lnTo>
                    <a:pt x="1092" y="0"/>
                  </a:lnTo>
                  <a:lnTo>
                    <a:pt x="1092" y="16"/>
                  </a:lnTo>
                  <a:lnTo>
                    <a:pt x="1076" y="16"/>
                  </a:lnTo>
                  <a:lnTo>
                    <a:pt x="1076" y="0"/>
                  </a:lnTo>
                  <a:close/>
                  <a:moveTo>
                    <a:pt x="1108" y="0"/>
                  </a:moveTo>
                  <a:lnTo>
                    <a:pt x="1124" y="0"/>
                  </a:lnTo>
                  <a:lnTo>
                    <a:pt x="1124" y="16"/>
                  </a:lnTo>
                  <a:lnTo>
                    <a:pt x="1108" y="16"/>
                  </a:lnTo>
                  <a:lnTo>
                    <a:pt x="1108" y="0"/>
                  </a:lnTo>
                  <a:close/>
                  <a:moveTo>
                    <a:pt x="1140" y="0"/>
                  </a:moveTo>
                  <a:lnTo>
                    <a:pt x="1156" y="0"/>
                  </a:lnTo>
                  <a:lnTo>
                    <a:pt x="1156" y="16"/>
                  </a:lnTo>
                  <a:lnTo>
                    <a:pt x="1140" y="16"/>
                  </a:lnTo>
                  <a:lnTo>
                    <a:pt x="1140" y="0"/>
                  </a:lnTo>
                  <a:close/>
                  <a:moveTo>
                    <a:pt x="1171" y="0"/>
                  </a:moveTo>
                  <a:lnTo>
                    <a:pt x="1187" y="0"/>
                  </a:lnTo>
                  <a:lnTo>
                    <a:pt x="1187" y="16"/>
                  </a:lnTo>
                  <a:lnTo>
                    <a:pt x="1171" y="16"/>
                  </a:lnTo>
                  <a:lnTo>
                    <a:pt x="1171" y="0"/>
                  </a:lnTo>
                  <a:close/>
                  <a:moveTo>
                    <a:pt x="1203" y="0"/>
                  </a:moveTo>
                  <a:lnTo>
                    <a:pt x="1219" y="0"/>
                  </a:lnTo>
                  <a:lnTo>
                    <a:pt x="1219" y="16"/>
                  </a:lnTo>
                  <a:lnTo>
                    <a:pt x="1203" y="16"/>
                  </a:lnTo>
                  <a:lnTo>
                    <a:pt x="1203" y="0"/>
                  </a:lnTo>
                  <a:close/>
                  <a:moveTo>
                    <a:pt x="1235" y="0"/>
                  </a:moveTo>
                  <a:lnTo>
                    <a:pt x="1251" y="0"/>
                  </a:lnTo>
                  <a:lnTo>
                    <a:pt x="1251" y="16"/>
                  </a:lnTo>
                  <a:lnTo>
                    <a:pt x="1235" y="16"/>
                  </a:lnTo>
                  <a:lnTo>
                    <a:pt x="1235" y="0"/>
                  </a:lnTo>
                  <a:close/>
                  <a:moveTo>
                    <a:pt x="1266" y="0"/>
                  </a:moveTo>
                  <a:lnTo>
                    <a:pt x="1282" y="0"/>
                  </a:lnTo>
                  <a:lnTo>
                    <a:pt x="1282" y="16"/>
                  </a:lnTo>
                  <a:lnTo>
                    <a:pt x="1266" y="16"/>
                  </a:lnTo>
                  <a:lnTo>
                    <a:pt x="1266" y="0"/>
                  </a:lnTo>
                  <a:close/>
                  <a:moveTo>
                    <a:pt x="1298" y="0"/>
                  </a:moveTo>
                  <a:lnTo>
                    <a:pt x="1314" y="0"/>
                  </a:lnTo>
                  <a:lnTo>
                    <a:pt x="1314" y="16"/>
                  </a:lnTo>
                  <a:lnTo>
                    <a:pt x="1298" y="16"/>
                  </a:lnTo>
                  <a:lnTo>
                    <a:pt x="1298" y="0"/>
                  </a:lnTo>
                  <a:close/>
                  <a:moveTo>
                    <a:pt x="1330" y="0"/>
                  </a:moveTo>
                  <a:lnTo>
                    <a:pt x="1346" y="0"/>
                  </a:lnTo>
                  <a:lnTo>
                    <a:pt x="1346" y="16"/>
                  </a:lnTo>
                  <a:lnTo>
                    <a:pt x="1330" y="16"/>
                  </a:lnTo>
                  <a:lnTo>
                    <a:pt x="1330" y="0"/>
                  </a:lnTo>
                  <a:close/>
                  <a:moveTo>
                    <a:pt x="1361" y="0"/>
                  </a:moveTo>
                  <a:lnTo>
                    <a:pt x="1377" y="0"/>
                  </a:lnTo>
                  <a:lnTo>
                    <a:pt x="1377" y="16"/>
                  </a:lnTo>
                  <a:lnTo>
                    <a:pt x="1361" y="16"/>
                  </a:lnTo>
                  <a:lnTo>
                    <a:pt x="1361" y="0"/>
                  </a:lnTo>
                  <a:close/>
                  <a:moveTo>
                    <a:pt x="1393" y="0"/>
                  </a:moveTo>
                  <a:lnTo>
                    <a:pt x="1409" y="0"/>
                  </a:lnTo>
                  <a:lnTo>
                    <a:pt x="1409" y="16"/>
                  </a:lnTo>
                  <a:lnTo>
                    <a:pt x="1393" y="16"/>
                  </a:lnTo>
                  <a:lnTo>
                    <a:pt x="1393" y="0"/>
                  </a:lnTo>
                  <a:close/>
                  <a:moveTo>
                    <a:pt x="1425" y="0"/>
                  </a:moveTo>
                  <a:lnTo>
                    <a:pt x="1441" y="0"/>
                  </a:lnTo>
                  <a:lnTo>
                    <a:pt x="1441" y="16"/>
                  </a:lnTo>
                  <a:lnTo>
                    <a:pt x="1425" y="16"/>
                  </a:lnTo>
                  <a:lnTo>
                    <a:pt x="1425" y="0"/>
                  </a:lnTo>
                  <a:close/>
                  <a:moveTo>
                    <a:pt x="1456" y="0"/>
                  </a:moveTo>
                  <a:lnTo>
                    <a:pt x="1472" y="0"/>
                  </a:lnTo>
                  <a:lnTo>
                    <a:pt x="1472" y="16"/>
                  </a:lnTo>
                  <a:lnTo>
                    <a:pt x="1456" y="16"/>
                  </a:lnTo>
                  <a:lnTo>
                    <a:pt x="1456" y="0"/>
                  </a:lnTo>
                  <a:close/>
                  <a:moveTo>
                    <a:pt x="1488" y="0"/>
                  </a:moveTo>
                  <a:lnTo>
                    <a:pt x="1504" y="0"/>
                  </a:lnTo>
                  <a:lnTo>
                    <a:pt x="1504" y="16"/>
                  </a:lnTo>
                  <a:lnTo>
                    <a:pt x="1488" y="16"/>
                  </a:lnTo>
                  <a:lnTo>
                    <a:pt x="1488" y="0"/>
                  </a:lnTo>
                  <a:close/>
                  <a:moveTo>
                    <a:pt x="1520" y="0"/>
                  </a:moveTo>
                  <a:lnTo>
                    <a:pt x="1536" y="0"/>
                  </a:lnTo>
                  <a:lnTo>
                    <a:pt x="1536" y="16"/>
                  </a:lnTo>
                  <a:lnTo>
                    <a:pt x="1520" y="16"/>
                  </a:lnTo>
                  <a:lnTo>
                    <a:pt x="1520" y="0"/>
                  </a:lnTo>
                  <a:close/>
                  <a:moveTo>
                    <a:pt x="1551" y="0"/>
                  </a:moveTo>
                  <a:lnTo>
                    <a:pt x="1567" y="0"/>
                  </a:lnTo>
                  <a:lnTo>
                    <a:pt x="1567" y="16"/>
                  </a:lnTo>
                  <a:lnTo>
                    <a:pt x="1551" y="16"/>
                  </a:lnTo>
                  <a:lnTo>
                    <a:pt x="1551" y="0"/>
                  </a:lnTo>
                  <a:close/>
                  <a:moveTo>
                    <a:pt x="1583" y="0"/>
                  </a:moveTo>
                  <a:lnTo>
                    <a:pt x="1599" y="0"/>
                  </a:lnTo>
                  <a:lnTo>
                    <a:pt x="1599" y="16"/>
                  </a:lnTo>
                  <a:lnTo>
                    <a:pt x="1583" y="16"/>
                  </a:lnTo>
                  <a:lnTo>
                    <a:pt x="1583" y="0"/>
                  </a:lnTo>
                  <a:close/>
                  <a:moveTo>
                    <a:pt x="1615" y="0"/>
                  </a:moveTo>
                  <a:lnTo>
                    <a:pt x="1630" y="0"/>
                  </a:lnTo>
                  <a:lnTo>
                    <a:pt x="1630" y="16"/>
                  </a:lnTo>
                  <a:lnTo>
                    <a:pt x="1615" y="16"/>
                  </a:lnTo>
                  <a:lnTo>
                    <a:pt x="1615" y="0"/>
                  </a:lnTo>
                  <a:close/>
                  <a:moveTo>
                    <a:pt x="1646" y="0"/>
                  </a:moveTo>
                  <a:lnTo>
                    <a:pt x="1662" y="0"/>
                  </a:lnTo>
                  <a:lnTo>
                    <a:pt x="1662" y="16"/>
                  </a:lnTo>
                  <a:lnTo>
                    <a:pt x="1646" y="16"/>
                  </a:lnTo>
                  <a:lnTo>
                    <a:pt x="1646" y="0"/>
                  </a:lnTo>
                  <a:close/>
                  <a:moveTo>
                    <a:pt x="1678" y="0"/>
                  </a:moveTo>
                  <a:lnTo>
                    <a:pt x="1694" y="0"/>
                  </a:lnTo>
                  <a:lnTo>
                    <a:pt x="1694" y="16"/>
                  </a:lnTo>
                  <a:lnTo>
                    <a:pt x="1678" y="16"/>
                  </a:lnTo>
                  <a:lnTo>
                    <a:pt x="1678" y="0"/>
                  </a:lnTo>
                  <a:close/>
                  <a:moveTo>
                    <a:pt x="1710" y="0"/>
                  </a:moveTo>
                  <a:lnTo>
                    <a:pt x="1725" y="0"/>
                  </a:lnTo>
                  <a:lnTo>
                    <a:pt x="1725" y="16"/>
                  </a:lnTo>
                  <a:lnTo>
                    <a:pt x="1710" y="16"/>
                  </a:lnTo>
                  <a:lnTo>
                    <a:pt x="1710" y="0"/>
                  </a:lnTo>
                  <a:close/>
                  <a:moveTo>
                    <a:pt x="1741" y="0"/>
                  </a:moveTo>
                  <a:lnTo>
                    <a:pt x="1757" y="0"/>
                  </a:lnTo>
                  <a:lnTo>
                    <a:pt x="1757" y="16"/>
                  </a:lnTo>
                  <a:lnTo>
                    <a:pt x="1741" y="16"/>
                  </a:lnTo>
                  <a:lnTo>
                    <a:pt x="1741" y="0"/>
                  </a:lnTo>
                  <a:close/>
                  <a:moveTo>
                    <a:pt x="1773" y="0"/>
                  </a:moveTo>
                  <a:lnTo>
                    <a:pt x="1789" y="0"/>
                  </a:lnTo>
                  <a:lnTo>
                    <a:pt x="1789" y="16"/>
                  </a:lnTo>
                  <a:lnTo>
                    <a:pt x="1773" y="16"/>
                  </a:lnTo>
                  <a:lnTo>
                    <a:pt x="1773" y="0"/>
                  </a:lnTo>
                  <a:close/>
                  <a:moveTo>
                    <a:pt x="1805" y="0"/>
                  </a:moveTo>
                  <a:lnTo>
                    <a:pt x="1820" y="0"/>
                  </a:lnTo>
                  <a:lnTo>
                    <a:pt x="1820" y="16"/>
                  </a:lnTo>
                  <a:lnTo>
                    <a:pt x="1805" y="16"/>
                  </a:lnTo>
                  <a:lnTo>
                    <a:pt x="1805" y="0"/>
                  </a:lnTo>
                  <a:close/>
                  <a:moveTo>
                    <a:pt x="1836" y="0"/>
                  </a:moveTo>
                  <a:lnTo>
                    <a:pt x="1852" y="0"/>
                  </a:lnTo>
                  <a:lnTo>
                    <a:pt x="1852" y="16"/>
                  </a:lnTo>
                  <a:lnTo>
                    <a:pt x="1836" y="16"/>
                  </a:lnTo>
                  <a:lnTo>
                    <a:pt x="1836" y="0"/>
                  </a:lnTo>
                  <a:close/>
                  <a:moveTo>
                    <a:pt x="1868" y="0"/>
                  </a:moveTo>
                  <a:lnTo>
                    <a:pt x="1884" y="0"/>
                  </a:lnTo>
                  <a:lnTo>
                    <a:pt x="1884" y="16"/>
                  </a:lnTo>
                  <a:lnTo>
                    <a:pt x="1868" y="16"/>
                  </a:lnTo>
                  <a:lnTo>
                    <a:pt x="1868" y="0"/>
                  </a:lnTo>
                  <a:close/>
                  <a:moveTo>
                    <a:pt x="1900" y="0"/>
                  </a:moveTo>
                  <a:lnTo>
                    <a:pt x="1915" y="0"/>
                  </a:lnTo>
                  <a:lnTo>
                    <a:pt x="1915" y="16"/>
                  </a:lnTo>
                  <a:lnTo>
                    <a:pt x="1900" y="16"/>
                  </a:lnTo>
                  <a:lnTo>
                    <a:pt x="1900" y="0"/>
                  </a:lnTo>
                  <a:close/>
                  <a:moveTo>
                    <a:pt x="1931" y="0"/>
                  </a:moveTo>
                  <a:lnTo>
                    <a:pt x="1947" y="0"/>
                  </a:lnTo>
                  <a:lnTo>
                    <a:pt x="1947" y="16"/>
                  </a:lnTo>
                  <a:lnTo>
                    <a:pt x="1931" y="16"/>
                  </a:lnTo>
                  <a:lnTo>
                    <a:pt x="1931" y="0"/>
                  </a:lnTo>
                  <a:close/>
                  <a:moveTo>
                    <a:pt x="1963" y="0"/>
                  </a:moveTo>
                  <a:lnTo>
                    <a:pt x="1979" y="0"/>
                  </a:lnTo>
                  <a:lnTo>
                    <a:pt x="1979" y="16"/>
                  </a:lnTo>
                  <a:lnTo>
                    <a:pt x="1963" y="16"/>
                  </a:lnTo>
                  <a:lnTo>
                    <a:pt x="1963" y="0"/>
                  </a:lnTo>
                  <a:close/>
                  <a:moveTo>
                    <a:pt x="1995" y="0"/>
                  </a:moveTo>
                  <a:lnTo>
                    <a:pt x="2010" y="0"/>
                  </a:lnTo>
                  <a:lnTo>
                    <a:pt x="2010" y="16"/>
                  </a:lnTo>
                  <a:lnTo>
                    <a:pt x="1995" y="16"/>
                  </a:lnTo>
                  <a:lnTo>
                    <a:pt x="1995" y="0"/>
                  </a:lnTo>
                  <a:close/>
                  <a:moveTo>
                    <a:pt x="2026" y="0"/>
                  </a:moveTo>
                  <a:lnTo>
                    <a:pt x="2042" y="0"/>
                  </a:lnTo>
                  <a:lnTo>
                    <a:pt x="2042" y="16"/>
                  </a:lnTo>
                  <a:lnTo>
                    <a:pt x="2026" y="16"/>
                  </a:lnTo>
                  <a:lnTo>
                    <a:pt x="2026" y="0"/>
                  </a:lnTo>
                  <a:close/>
                  <a:moveTo>
                    <a:pt x="2058" y="0"/>
                  </a:moveTo>
                  <a:lnTo>
                    <a:pt x="2074" y="0"/>
                  </a:lnTo>
                  <a:lnTo>
                    <a:pt x="2074" y="16"/>
                  </a:lnTo>
                  <a:lnTo>
                    <a:pt x="2058" y="16"/>
                  </a:lnTo>
                  <a:lnTo>
                    <a:pt x="2058" y="0"/>
                  </a:lnTo>
                  <a:close/>
                  <a:moveTo>
                    <a:pt x="2090" y="0"/>
                  </a:moveTo>
                  <a:lnTo>
                    <a:pt x="2105" y="0"/>
                  </a:lnTo>
                  <a:lnTo>
                    <a:pt x="2105" y="16"/>
                  </a:lnTo>
                  <a:lnTo>
                    <a:pt x="2090" y="16"/>
                  </a:lnTo>
                  <a:lnTo>
                    <a:pt x="2090" y="0"/>
                  </a:lnTo>
                  <a:close/>
                  <a:moveTo>
                    <a:pt x="2121" y="0"/>
                  </a:moveTo>
                  <a:lnTo>
                    <a:pt x="2137" y="0"/>
                  </a:lnTo>
                  <a:lnTo>
                    <a:pt x="2137" y="16"/>
                  </a:lnTo>
                  <a:lnTo>
                    <a:pt x="2121" y="16"/>
                  </a:lnTo>
                  <a:lnTo>
                    <a:pt x="2121" y="0"/>
                  </a:lnTo>
                  <a:close/>
                  <a:moveTo>
                    <a:pt x="2153" y="0"/>
                  </a:moveTo>
                  <a:lnTo>
                    <a:pt x="2169" y="0"/>
                  </a:lnTo>
                  <a:lnTo>
                    <a:pt x="2169" y="16"/>
                  </a:lnTo>
                  <a:lnTo>
                    <a:pt x="2153" y="16"/>
                  </a:lnTo>
                  <a:lnTo>
                    <a:pt x="2153" y="0"/>
                  </a:lnTo>
                  <a:close/>
                  <a:moveTo>
                    <a:pt x="2185" y="0"/>
                  </a:moveTo>
                  <a:lnTo>
                    <a:pt x="2200" y="0"/>
                  </a:lnTo>
                  <a:lnTo>
                    <a:pt x="2200" y="16"/>
                  </a:lnTo>
                  <a:lnTo>
                    <a:pt x="2185" y="16"/>
                  </a:lnTo>
                  <a:lnTo>
                    <a:pt x="2185" y="0"/>
                  </a:lnTo>
                  <a:close/>
                  <a:moveTo>
                    <a:pt x="2216" y="0"/>
                  </a:moveTo>
                  <a:lnTo>
                    <a:pt x="2232" y="0"/>
                  </a:lnTo>
                  <a:lnTo>
                    <a:pt x="2232" y="16"/>
                  </a:lnTo>
                  <a:lnTo>
                    <a:pt x="2216" y="16"/>
                  </a:lnTo>
                  <a:lnTo>
                    <a:pt x="2216" y="0"/>
                  </a:lnTo>
                  <a:close/>
                  <a:moveTo>
                    <a:pt x="2248" y="0"/>
                  </a:moveTo>
                  <a:lnTo>
                    <a:pt x="2264" y="0"/>
                  </a:lnTo>
                  <a:lnTo>
                    <a:pt x="2264" y="16"/>
                  </a:lnTo>
                  <a:lnTo>
                    <a:pt x="2248" y="16"/>
                  </a:lnTo>
                  <a:lnTo>
                    <a:pt x="2248" y="0"/>
                  </a:lnTo>
                  <a:close/>
                  <a:moveTo>
                    <a:pt x="2279" y="0"/>
                  </a:moveTo>
                  <a:lnTo>
                    <a:pt x="2295" y="0"/>
                  </a:lnTo>
                  <a:lnTo>
                    <a:pt x="2295" y="16"/>
                  </a:lnTo>
                  <a:lnTo>
                    <a:pt x="2279" y="16"/>
                  </a:lnTo>
                  <a:lnTo>
                    <a:pt x="2279" y="0"/>
                  </a:lnTo>
                  <a:close/>
                  <a:moveTo>
                    <a:pt x="2311" y="0"/>
                  </a:moveTo>
                  <a:lnTo>
                    <a:pt x="2327" y="0"/>
                  </a:lnTo>
                  <a:lnTo>
                    <a:pt x="2327" y="16"/>
                  </a:lnTo>
                  <a:lnTo>
                    <a:pt x="2311" y="16"/>
                  </a:lnTo>
                  <a:lnTo>
                    <a:pt x="2311" y="0"/>
                  </a:lnTo>
                  <a:close/>
                  <a:moveTo>
                    <a:pt x="2343" y="0"/>
                  </a:moveTo>
                  <a:lnTo>
                    <a:pt x="2359" y="0"/>
                  </a:lnTo>
                  <a:lnTo>
                    <a:pt x="2359" y="16"/>
                  </a:lnTo>
                  <a:lnTo>
                    <a:pt x="2343" y="16"/>
                  </a:lnTo>
                  <a:lnTo>
                    <a:pt x="2343" y="0"/>
                  </a:lnTo>
                  <a:close/>
                  <a:moveTo>
                    <a:pt x="2374" y="0"/>
                  </a:moveTo>
                  <a:lnTo>
                    <a:pt x="2390" y="0"/>
                  </a:lnTo>
                  <a:lnTo>
                    <a:pt x="2390" y="16"/>
                  </a:lnTo>
                  <a:lnTo>
                    <a:pt x="2374" y="16"/>
                  </a:lnTo>
                  <a:lnTo>
                    <a:pt x="2374" y="0"/>
                  </a:lnTo>
                  <a:close/>
                  <a:moveTo>
                    <a:pt x="2406" y="0"/>
                  </a:moveTo>
                  <a:lnTo>
                    <a:pt x="2422" y="0"/>
                  </a:lnTo>
                  <a:lnTo>
                    <a:pt x="2422" y="16"/>
                  </a:lnTo>
                  <a:lnTo>
                    <a:pt x="2406" y="16"/>
                  </a:lnTo>
                  <a:lnTo>
                    <a:pt x="2406" y="0"/>
                  </a:lnTo>
                  <a:close/>
                  <a:moveTo>
                    <a:pt x="2438" y="0"/>
                  </a:moveTo>
                  <a:lnTo>
                    <a:pt x="2454" y="0"/>
                  </a:lnTo>
                  <a:lnTo>
                    <a:pt x="2454" y="16"/>
                  </a:lnTo>
                  <a:lnTo>
                    <a:pt x="2438" y="16"/>
                  </a:lnTo>
                  <a:lnTo>
                    <a:pt x="2438" y="0"/>
                  </a:lnTo>
                  <a:close/>
                  <a:moveTo>
                    <a:pt x="2469" y="0"/>
                  </a:moveTo>
                  <a:lnTo>
                    <a:pt x="2485" y="0"/>
                  </a:lnTo>
                  <a:lnTo>
                    <a:pt x="2485" y="16"/>
                  </a:lnTo>
                  <a:lnTo>
                    <a:pt x="2469" y="16"/>
                  </a:lnTo>
                  <a:lnTo>
                    <a:pt x="2469" y="0"/>
                  </a:lnTo>
                  <a:close/>
                  <a:moveTo>
                    <a:pt x="2501" y="0"/>
                  </a:moveTo>
                  <a:lnTo>
                    <a:pt x="2517" y="0"/>
                  </a:lnTo>
                  <a:lnTo>
                    <a:pt x="2517" y="16"/>
                  </a:lnTo>
                  <a:lnTo>
                    <a:pt x="2501" y="16"/>
                  </a:lnTo>
                  <a:lnTo>
                    <a:pt x="2501" y="0"/>
                  </a:lnTo>
                  <a:close/>
                  <a:moveTo>
                    <a:pt x="2533" y="0"/>
                  </a:moveTo>
                  <a:lnTo>
                    <a:pt x="2549" y="0"/>
                  </a:lnTo>
                  <a:lnTo>
                    <a:pt x="2549" y="16"/>
                  </a:lnTo>
                  <a:lnTo>
                    <a:pt x="2533" y="16"/>
                  </a:lnTo>
                  <a:lnTo>
                    <a:pt x="2533" y="0"/>
                  </a:lnTo>
                  <a:close/>
                  <a:moveTo>
                    <a:pt x="2564" y="0"/>
                  </a:moveTo>
                  <a:lnTo>
                    <a:pt x="2580" y="0"/>
                  </a:lnTo>
                  <a:lnTo>
                    <a:pt x="2580" y="16"/>
                  </a:lnTo>
                  <a:lnTo>
                    <a:pt x="2564" y="16"/>
                  </a:lnTo>
                  <a:lnTo>
                    <a:pt x="2564" y="0"/>
                  </a:lnTo>
                  <a:close/>
                  <a:moveTo>
                    <a:pt x="2596" y="0"/>
                  </a:moveTo>
                  <a:lnTo>
                    <a:pt x="2612" y="0"/>
                  </a:lnTo>
                  <a:lnTo>
                    <a:pt x="2612" y="16"/>
                  </a:lnTo>
                  <a:lnTo>
                    <a:pt x="2596" y="16"/>
                  </a:lnTo>
                  <a:lnTo>
                    <a:pt x="2596" y="0"/>
                  </a:lnTo>
                  <a:close/>
                  <a:moveTo>
                    <a:pt x="2628" y="0"/>
                  </a:moveTo>
                  <a:lnTo>
                    <a:pt x="2644" y="0"/>
                  </a:lnTo>
                  <a:lnTo>
                    <a:pt x="2644" y="16"/>
                  </a:lnTo>
                  <a:lnTo>
                    <a:pt x="2628" y="16"/>
                  </a:lnTo>
                  <a:lnTo>
                    <a:pt x="2628" y="0"/>
                  </a:lnTo>
                  <a:close/>
                  <a:moveTo>
                    <a:pt x="2659" y="0"/>
                  </a:moveTo>
                  <a:lnTo>
                    <a:pt x="2675" y="0"/>
                  </a:lnTo>
                  <a:lnTo>
                    <a:pt x="2675" y="16"/>
                  </a:lnTo>
                  <a:lnTo>
                    <a:pt x="2659" y="16"/>
                  </a:lnTo>
                  <a:lnTo>
                    <a:pt x="2659" y="0"/>
                  </a:lnTo>
                  <a:close/>
                  <a:moveTo>
                    <a:pt x="2691" y="0"/>
                  </a:moveTo>
                  <a:lnTo>
                    <a:pt x="2707" y="0"/>
                  </a:lnTo>
                  <a:lnTo>
                    <a:pt x="2707" y="16"/>
                  </a:lnTo>
                  <a:lnTo>
                    <a:pt x="2691" y="16"/>
                  </a:lnTo>
                  <a:lnTo>
                    <a:pt x="2691" y="0"/>
                  </a:lnTo>
                  <a:close/>
                  <a:moveTo>
                    <a:pt x="2723" y="0"/>
                  </a:moveTo>
                  <a:lnTo>
                    <a:pt x="2739" y="0"/>
                  </a:lnTo>
                  <a:lnTo>
                    <a:pt x="2739" y="16"/>
                  </a:lnTo>
                  <a:lnTo>
                    <a:pt x="2723" y="16"/>
                  </a:lnTo>
                  <a:lnTo>
                    <a:pt x="2723" y="0"/>
                  </a:lnTo>
                  <a:close/>
                  <a:moveTo>
                    <a:pt x="2754" y="0"/>
                  </a:moveTo>
                  <a:lnTo>
                    <a:pt x="2770" y="0"/>
                  </a:lnTo>
                  <a:lnTo>
                    <a:pt x="2770" y="16"/>
                  </a:lnTo>
                  <a:lnTo>
                    <a:pt x="2754" y="16"/>
                  </a:lnTo>
                  <a:lnTo>
                    <a:pt x="2754" y="0"/>
                  </a:lnTo>
                  <a:close/>
                  <a:moveTo>
                    <a:pt x="2786" y="0"/>
                  </a:moveTo>
                  <a:lnTo>
                    <a:pt x="2802" y="0"/>
                  </a:lnTo>
                  <a:lnTo>
                    <a:pt x="2802" y="16"/>
                  </a:lnTo>
                  <a:lnTo>
                    <a:pt x="2786" y="16"/>
                  </a:lnTo>
                  <a:lnTo>
                    <a:pt x="2786" y="0"/>
                  </a:lnTo>
                  <a:close/>
                  <a:moveTo>
                    <a:pt x="2818" y="0"/>
                  </a:moveTo>
                  <a:lnTo>
                    <a:pt x="2834" y="0"/>
                  </a:lnTo>
                  <a:lnTo>
                    <a:pt x="2834" y="16"/>
                  </a:lnTo>
                  <a:lnTo>
                    <a:pt x="2818" y="16"/>
                  </a:lnTo>
                  <a:lnTo>
                    <a:pt x="2818" y="0"/>
                  </a:lnTo>
                  <a:close/>
                  <a:moveTo>
                    <a:pt x="2849" y="0"/>
                  </a:moveTo>
                  <a:lnTo>
                    <a:pt x="2865" y="0"/>
                  </a:lnTo>
                  <a:lnTo>
                    <a:pt x="2865" y="16"/>
                  </a:lnTo>
                  <a:lnTo>
                    <a:pt x="2849" y="16"/>
                  </a:lnTo>
                  <a:lnTo>
                    <a:pt x="2849" y="0"/>
                  </a:lnTo>
                  <a:close/>
                  <a:moveTo>
                    <a:pt x="2881" y="0"/>
                  </a:moveTo>
                  <a:lnTo>
                    <a:pt x="2897" y="0"/>
                  </a:lnTo>
                  <a:lnTo>
                    <a:pt x="2897" y="16"/>
                  </a:lnTo>
                  <a:lnTo>
                    <a:pt x="2881" y="16"/>
                  </a:lnTo>
                  <a:lnTo>
                    <a:pt x="2881" y="0"/>
                  </a:lnTo>
                  <a:close/>
                  <a:moveTo>
                    <a:pt x="2913" y="0"/>
                  </a:moveTo>
                  <a:lnTo>
                    <a:pt x="2929" y="0"/>
                  </a:lnTo>
                  <a:lnTo>
                    <a:pt x="2929" y="16"/>
                  </a:lnTo>
                  <a:lnTo>
                    <a:pt x="2913" y="16"/>
                  </a:lnTo>
                  <a:lnTo>
                    <a:pt x="2913" y="0"/>
                  </a:lnTo>
                  <a:close/>
                  <a:moveTo>
                    <a:pt x="2944" y="0"/>
                  </a:moveTo>
                  <a:lnTo>
                    <a:pt x="2960" y="0"/>
                  </a:lnTo>
                  <a:lnTo>
                    <a:pt x="2960" y="16"/>
                  </a:lnTo>
                  <a:lnTo>
                    <a:pt x="2944" y="16"/>
                  </a:lnTo>
                  <a:lnTo>
                    <a:pt x="2944" y="0"/>
                  </a:lnTo>
                  <a:close/>
                  <a:moveTo>
                    <a:pt x="2976" y="0"/>
                  </a:moveTo>
                  <a:lnTo>
                    <a:pt x="2992" y="0"/>
                  </a:lnTo>
                  <a:lnTo>
                    <a:pt x="2992" y="16"/>
                  </a:lnTo>
                  <a:lnTo>
                    <a:pt x="2976" y="16"/>
                  </a:lnTo>
                  <a:lnTo>
                    <a:pt x="2976" y="0"/>
                  </a:lnTo>
                  <a:close/>
                  <a:moveTo>
                    <a:pt x="3008" y="0"/>
                  </a:moveTo>
                  <a:lnTo>
                    <a:pt x="3023" y="0"/>
                  </a:lnTo>
                  <a:lnTo>
                    <a:pt x="3023" y="16"/>
                  </a:lnTo>
                  <a:lnTo>
                    <a:pt x="3008" y="16"/>
                  </a:lnTo>
                  <a:lnTo>
                    <a:pt x="3008" y="0"/>
                  </a:lnTo>
                  <a:close/>
                  <a:moveTo>
                    <a:pt x="3039" y="0"/>
                  </a:moveTo>
                  <a:lnTo>
                    <a:pt x="3055" y="0"/>
                  </a:lnTo>
                  <a:lnTo>
                    <a:pt x="3055" y="16"/>
                  </a:lnTo>
                  <a:lnTo>
                    <a:pt x="3039" y="16"/>
                  </a:lnTo>
                  <a:lnTo>
                    <a:pt x="3039" y="0"/>
                  </a:lnTo>
                  <a:close/>
                  <a:moveTo>
                    <a:pt x="3071" y="0"/>
                  </a:moveTo>
                  <a:lnTo>
                    <a:pt x="3087" y="0"/>
                  </a:lnTo>
                  <a:lnTo>
                    <a:pt x="3087" y="16"/>
                  </a:lnTo>
                  <a:lnTo>
                    <a:pt x="3071" y="16"/>
                  </a:lnTo>
                  <a:lnTo>
                    <a:pt x="3071" y="0"/>
                  </a:lnTo>
                  <a:close/>
                  <a:moveTo>
                    <a:pt x="3103" y="0"/>
                  </a:moveTo>
                  <a:lnTo>
                    <a:pt x="3118" y="0"/>
                  </a:lnTo>
                  <a:lnTo>
                    <a:pt x="3118" y="16"/>
                  </a:lnTo>
                  <a:lnTo>
                    <a:pt x="3103" y="16"/>
                  </a:lnTo>
                  <a:lnTo>
                    <a:pt x="3103" y="0"/>
                  </a:lnTo>
                  <a:close/>
                  <a:moveTo>
                    <a:pt x="3134" y="0"/>
                  </a:moveTo>
                  <a:lnTo>
                    <a:pt x="3150" y="0"/>
                  </a:lnTo>
                  <a:lnTo>
                    <a:pt x="3150" y="16"/>
                  </a:lnTo>
                  <a:lnTo>
                    <a:pt x="3134" y="16"/>
                  </a:lnTo>
                  <a:lnTo>
                    <a:pt x="3134" y="0"/>
                  </a:lnTo>
                  <a:close/>
                  <a:moveTo>
                    <a:pt x="3166" y="0"/>
                  </a:moveTo>
                  <a:lnTo>
                    <a:pt x="3182" y="0"/>
                  </a:lnTo>
                  <a:lnTo>
                    <a:pt x="3182" y="16"/>
                  </a:lnTo>
                  <a:lnTo>
                    <a:pt x="3166" y="16"/>
                  </a:lnTo>
                  <a:lnTo>
                    <a:pt x="3166" y="0"/>
                  </a:lnTo>
                  <a:close/>
                  <a:moveTo>
                    <a:pt x="3198" y="0"/>
                  </a:moveTo>
                  <a:lnTo>
                    <a:pt x="3213" y="0"/>
                  </a:lnTo>
                  <a:lnTo>
                    <a:pt x="3213" y="16"/>
                  </a:lnTo>
                  <a:lnTo>
                    <a:pt x="3198" y="16"/>
                  </a:lnTo>
                  <a:lnTo>
                    <a:pt x="3198" y="0"/>
                  </a:lnTo>
                  <a:close/>
                  <a:moveTo>
                    <a:pt x="3229" y="0"/>
                  </a:moveTo>
                  <a:lnTo>
                    <a:pt x="3245" y="0"/>
                  </a:lnTo>
                  <a:lnTo>
                    <a:pt x="3245" y="16"/>
                  </a:lnTo>
                  <a:lnTo>
                    <a:pt x="3229" y="16"/>
                  </a:lnTo>
                  <a:lnTo>
                    <a:pt x="3229" y="0"/>
                  </a:lnTo>
                  <a:close/>
                  <a:moveTo>
                    <a:pt x="3261" y="0"/>
                  </a:moveTo>
                  <a:lnTo>
                    <a:pt x="3277" y="0"/>
                  </a:lnTo>
                  <a:lnTo>
                    <a:pt x="3277" y="16"/>
                  </a:lnTo>
                  <a:lnTo>
                    <a:pt x="3261" y="16"/>
                  </a:lnTo>
                  <a:lnTo>
                    <a:pt x="3261" y="0"/>
                  </a:lnTo>
                  <a:close/>
                  <a:moveTo>
                    <a:pt x="3293" y="0"/>
                  </a:moveTo>
                  <a:lnTo>
                    <a:pt x="3308" y="0"/>
                  </a:lnTo>
                  <a:lnTo>
                    <a:pt x="3308" y="16"/>
                  </a:lnTo>
                  <a:lnTo>
                    <a:pt x="3293" y="16"/>
                  </a:lnTo>
                  <a:lnTo>
                    <a:pt x="3293" y="0"/>
                  </a:lnTo>
                  <a:close/>
                  <a:moveTo>
                    <a:pt x="3324" y="0"/>
                  </a:moveTo>
                  <a:lnTo>
                    <a:pt x="3340" y="0"/>
                  </a:lnTo>
                  <a:lnTo>
                    <a:pt x="3340" y="16"/>
                  </a:lnTo>
                  <a:lnTo>
                    <a:pt x="3324" y="16"/>
                  </a:lnTo>
                  <a:lnTo>
                    <a:pt x="3324" y="0"/>
                  </a:lnTo>
                  <a:close/>
                  <a:moveTo>
                    <a:pt x="3356" y="0"/>
                  </a:moveTo>
                  <a:lnTo>
                    <a:pt x="3372" y="0"/>
                  </a:lnTo>
                  <a:lnTo>
                    <a:pt x="3372" y="16"/>
                  </a:lnTo>
                  <a:lnTo>
                    <a:pt x="3356" y="16"/>
                  </a:lnTo>
                  <a:lnTo>
                    <a:pt x="3356" y="0"/>
                  </a:lnTo>
                  <a:close/>
                  <a:moveTo>
                    <a:pt x="3388" y="0"/>
                  </a:moveTo>
                  <a:lnTo>
                    <a:pt x="3403" y="0"/>
                  </a:lnTo>
                  <a:lnTo>
                    <a:pt x="3403" y="16"/>
                  </a:lnTo>
                  <a:lnTo>
                    <a:pt x="3388" y="16"/>
                  </a:lnTo>
                  <a:lnTo>
                    <a:pt x="3388" y="0"/>
                  </a:lnTo>
                  <a:close/>
                  <a:moveTo>
                    <a:pt x="3419" y="0"/>
                  </a:moveTo>
                  <a:lnTo>
                    <a:pt x="3435" y="0"/>
                  </a:lnTo>
                  <a:lnTo>
                    <a:pt x="3435" y="16"/>
                  </a:lnTo>
                  <a:lnTo>
                    <a:pt x="3419" y="16"/>
                  </a:lnTo>
                  <a:lnTo>
                    <a:pt x="3419" y="0"/>
                  </a:lnTo>
                  <a:close/>
                  <a:moveTo>
                    <a:pt x="3451" y="0"/>
                  </a:moveTo>
                  <a:lnTo>
                    <a:pt x="3467" y="0"/>
                  </a:lnTo>
                  <a:lnTo>
                    <a:pt x="3467" y="16"/>
                  </a:lnTo>
                  <a:lnTo>
                    <a:pt x="3451" y="16"/>
                  </a:lnTo>
                  <a:lnTo>
                    <a:pt x="3451" y="0"/>
                  </a:lnTo>
                  <a:close/>
                  <a:moveTo>
                    <a:pt x="3483" y="0"/>
                  </a:moveTo>
                  <a:lnTo>
                    <a:pt x="3498" y="0"/>
                  </a:lnTo>
                  <a:lnTo>
                    <a:pt x="3498" y="16"/>
                  </a:lnTo>
                  <a:lnTo>
                    <a:pt x="3483" y="16"/>
                  </a:lnTo>
                  <a:lnTo>
                    <a:pt x="3483" y="0"/>
                  </a:lnTo>
                  <a:close/>
                  <a:moveTo>
                    <a:pt x="3514" y="0"/>
                  </a:moveTo>
                  <a:lnTo>
                    <a:pt x="3530" y="0"/>
                  </a:lnTo>
                  <a:lnTo>
                    <a:pt x="3530" y="16"/>
                  </a:lnTo>
                  <a:lnTo>
                    <a:pt x="3514" y="16"/>
                  </a:lnTo>
                  <a:lnTo>
                    <a:pt x="3514" y="0"/>
                  </a:lnTo>
                  <a:close/>
                  <a:moveTo>
                    <a:pt x="3546" y="0"/>
                  </a:moveTo>
                  <a:lnTo>
                    <a:pt x="3562" y="0"/>
                  </a:lnTo>
                  <a:lnTo>
                    <a:pt x="3562" y="16"/>
                  </a:lnTo>
                  <a:lnTo>
                    <a:pt x="3546" y="16"/>
                  </a:lnTo>
                  <a:lnTo>
                    <a:pt x="3546" y="0"/>
                  </a:lnTo>
                  <a:close/>
                  <a:moveTo>
                    <a:pt x="3578" y="0"/>
                  </a:moveTo>
                  <a:lnTo>
                    <a:pt x="3593" y="0"/>
                  </a:lnTo>
                  <a:lnTo>
                    <a:pt x="3593" y="16"/>
                  </a:lnTo>
                  <a:lnTo>
                    <a:pt x="3578" y="16"/>
                  </a:lnTo>
                  <a:lnTo>
                    <a:pt x="3578" y="0"/>
                  </a:lnTo>
                  <a:close/>
                  <a:moveTo>
                    <a:pt x="3609" y="0"/>
                  </a:moveTo>
                  <a:lnTo>
                    <a:pt x="3625" y="0"/>
                  </a:lnTo>
                  <a:lnTo>
                    <a:pt x="3625" y="16"/>
                  </a:lnTo>
                  <a:lnTo>
                    <a:pt x="3609" y="16"/>
                  </a:lnTo>
                  <a:lnTo>
                    <a:pt x="3609" y="0"/>
                  </a:lnTo>
                  <a:close/>
                  <a:moveTo>
                    <a:pt x="3641" y="0"/>
                  </a:moveTo>
                  <a:lnTo>
                    <a:pt x="3657" y="0"/>
                  </a:lnTo>
                  <a:lnTo>
                    <a:pt x="3657" y="16"/>
                  </a:lnTo>
                  <a:lnTo>
                    <a:pt x="3641" y="16"/>
                  </a:lnTo>
                  <a:lnTo>
                    <a:pt x="3641" y="0"/>
                  </a:lnTo>
                  <a:close/>
                  <a:moveTo>
                    <a:pt x="3673" y="0"/>
                  </a:moveTo>
                  <a:lnTo>
                    <a:pt x="3688" y="0"/>
                  </a:lnTo>
                  <a:lnTo>
                    <a:pt x="3688" y="16"/>
                  </a:lnTo>
                  <a:lnTo>
                    <a:pt x="3673" y="16"/>
                  </a:lnTo>
                  <a:lnTo>
                    <a:pt x="3673" y="0"/>
                  </a:lnTo>
                  <a:close/>
                  <a:moveTo>
                    <a:pt x="3704" y="0"/>
                  </a:moveTo>
                  <a:lnTo>
                    <a:pt x="3720" y="0"/>
                  </a:lnTo>
                  <a:lnTo>
                    <a:pt x="3720" y="16"/>
                  </a:lnTo>
                  <a:lnTo>
                    <a:pt x="3704" y="16"/>
                  </a:lnTo>
                  <a:lnTo>
                    <a:pt x="3704" y="0"/>
                  </a:lnTo>
                  <a:close/>
                  <a:moveTo>
                    <a:pt x="3736" y="0"/>
                  </a:moveTo>
                  <a:lnTo>
                    <a:pt x="3752" y="0"/>
                  </a:lnTo>
                  <a:lnTo>
                    <a:pt x="3752" y="16"/>
                  </a:lnTo>
                  <a:lnTo>
                    <a:pt x="3736" y="16"/>
                  </a:lnTo>
                  <a:lnTo>
                    <a:pt x="3736" y="0"/>
                  </a:lnTo>
                  <a:close/>
                  <a:moveTo>
                    <a:pt x="3767" y="0"/>
                  </a:moveTo>
                  <a:lnTo>
                    <a:pt x="3783" y="0"/>
                  </a:lnTo>
                  <a:lnTo>
                    <a:pt x="3783" y="16"/>
                  </a:lnTo>
                  <a:lnTo>
                    <a:pt x="3767" y="16"/>
                  </a:lnTo>
                  <a:lnTo>
                    <a:pt x="3767" y="0"/>
                  </a:lnTo>
                  <a:close/>
                  <a:moveTo>
                    <a:pt x="3799" y="0"/>
                  </a:moveTo>
                  <a:lnTo>
                    <a:pt x="3815" y="0"/>
                  </a:lnTo>
                  <a:lnTo>
                    <a:pt x="3815" y="16"/>
                  </a:lnTo>
                  <a:lnTo>
                    <a:pt x="3799" y="16"/>
                  </a:lnTo>
                  <a:lnTo>
                    <a:pt x="3799" y="0"/>
                  </a:lnTo>
                  <a:close/>
                  <a:moveTo>
                    <a:pt x="3831" y="0"/>
                  </a:moveTo>
                  <a:lnTo>
                    <a:pt x="3847" y="0"/>
                  </a:lnTo>
                  <a:lnTo>
                    <a:pt x="3847" y="16"/>
                  </a:lnTo>
                  <a:lnTo>
                    <a:pt x="3831" y="16"/>
                  </a:lnTo>
                  <a:lnTo>
                    <a:pt x="3831" y="0"/>
                  </a:lnTo>
                  <a:close/>
                  <a:moveTo>
                    <a:pt x="3862" y="0"/>
                  </a:moveTo>
                  <a:lnTo>
                    <a:pt x="3878" y="0"/>
                  </a:lnTo>
                  <a:lnTo>
                    <a:pt x="3878" y="16"/>
                  </a:lnTo>
                  <a:lnTo>
                    <a:pt x="3862" y="16"/>
                  </a:lnTo>
                  <a:lnTo>
                    <a:pt x="3862" y="0"/>
                  </a:lnTo>
                  <a:close/>
                  <a:moveTo>
                    <a:pt x="3894" y="0"/>
                  </a:moveTo>
                  <a:lnTo>
                    <a:pt x="3910" y="0"/>
                  </a:lnTo>
                  <a:lnTo>
                    <a:pt x="3910" y="16"/>
                  </a:lnTo>
                  <a:lnTo>
                    <a:pt x="3894" y="16"/>
                  </a:lnTo>
                  <a:lnTo>
                    <a:pt x="3894" y="0"/>
                  </a:lnTo>
                  <a:close/>
                  <a:moveTo>
                    <a:pt x="3926" y="0"/>
                  </a:moveTo>
                  <a:lnTo>
                    <a:pt x="3942" y="0"/>
                  </a:lnTo>
                  <a:lnTo>
                    <a:pt x="3942" y="16"/>
                  </a:lnTo>
                  <a:lnTo>
                    <a:pt x="3926" y="16"/>
                  </a:lnTo>
                  <a:lnTo>
                    <a:pt x="3926" y="0"/>
                  </a:lnTo>
                  <a:close/>
                  <a:moveTo>
                    <a:pt x="3957" y="0"/>
                  </a:moveTo>
                  <a:lnTo>
                    <a:pt x="3973" y="0"/>
                  </a:lnTo>
                  <a:lnTo>
                    <a:pt x="3973" y="16"/>
                  </a:lnTo>
                  <a:lnTo>
                    <a:pt x="3957" y="16"/>
                  </a:lnTo>
                  <a:lnTo>
                    <a:pt x="3957" y="0"/>
                  </a:lnTo>
                  <a:close/>
                  <a:moveTo>
                    <a:pt x="3989" y="0"/>
                  </a:moveTo>
                  <a:lnTo>
                    <a:pt x="4005" y="0"/>
                  </a:lnTo>
                  <a:lnTo>
                    <a:pt x="4005" y="16"/>
                  </a:lnTo>
                  <a:lnTo>
                    <a:pt x="3989" y="16"/>
                  </a:lnTo>
                  <a:lnTo>
                    <a:pt x="3989" y="0"/>
                  </a:lnTo>
                  <a:close/>
                  <a:moveTo>
                    <a:pt x="4021" y="0"/>
                  </a:moveTo>
                  <a:lnTo>
                    <a:pt x="4037" y="0"/>
                  </a:lnTo>
                  <a:lnTo>
                    <a:pt x="4037" y="16"/>
                  </a:lnTo>
                  <a:lnTo>
                    <a:pt x="4021" y="16"/>
                  </a:lnTo>
                  <a:lnTo>
                    <a:pt x="4021" y="0"/>
                  </a:lnTo>
                  <a:close/>
                  <a:moveTo>
                    <a:pt x="4052" y="0"/>
                  </a:moveTo>
                  <a:lnTo>
                    <a:pt x="4068" y="0"/>
                  </a:lnTo>
                  <a:lnTo>
                    <a:pt x="4068" y="16"/>
                  </a:lnTo>
                  <a:lnTo>
                    <a:pt x="4052" y="16"/>
                  </a:lnTo>
                  <a:lnTo>
                    <a:pt x="4052" y="0"/>
                  </a:lnTo>
                  <a:close/>
                  <a:moveTo>
                    <a:pt x="4084" y="0"/>
                  </a:moveTo>
                  <a:lnTo>
                    <a:pt x="4100" y="0"/>
                  </a:lnTo>
                  <a:lnTo>
                    <a:pt x="4100" y="16"/>
                  </a:lnTo>
                  <a:lnTo>
                    <a:pt x="4084" y="16"/>
                  </a:lnTo>
                  <a:lnTo>
                    <a:pt x="4084" y="0"/>
                  </a:lnTo>
                  <a:close/>
                  <a:moveTo>
                    <a:pt x="4116" y="0"/>
                  </a:moveTo>
                  <a:lnTo>
                    <a:pt x="4132" y="0"/>
                  </a:lnTo>
                  <a:lnTo>
                    <a:pt x="4132" y="16"/>
                  </a:lnTo>
                  <a:lnTo>
                    <a:pt x="4116" y="16"/>
                  </a:lnTo>
                  <a:lnTo>
                    <a:pt x="4116" y="0"/>
                  </a:lnTo>
                  <a:close/>
                  <a:moveTo>
                    <a:pt x="4147" y="0"/>
                  </a:moveTo>
                  <a:lnTo>
                    <a:pt x="4163" y="0"/>
                  </a:lnTo>
                  <a:lnTo>
                    <a:pt x="4163" y="16"/>
                  </a:lnTo>
                  <a:lnTo>
                    <a:pt x="4147" y="16"/>
                  </a:lnTo>
                  <a:lnTo>
                    <a:pt x="4147" y="0"/>
                  </a:lnTo>
                  <a:close/>
                  <a:moveTo>
                    <a:pt x="4179" y="0"/>
                  </a:moveTo>
                  <a:lnTo>
                    <a:pt x="4195" y="0"/>
                  </a:lnTo>
                  <a:lnTo>
                    <a:pt x="4195" y="16"/>
                  </a:lnTo>
                  <a:lnTo>
                    <a:pt x="4179" y="16"/>
                  </a:lnTo>
                  <a:lnTo>
                    <a:pt x="4179" y="0"/>
                  </a:lnTo>
                  <a:close/>
                  <a:moveTo>
                    <a:pt x="4211" y="0"/>
                  </a:moveTo>
                  <a:lnTo>
                    <a:pt x="4227" y="0"/>
                  </a:lnTo>
                  <a:lnTo>
                    <a:pt x="4227" y="16"/>
                  </a:lnTo>
                  <a:lnTo>
                    <a:pt x="4211" y="16"/>
                  </a:lnTo>
                  <a:lnTo>
                    <a:pt x="4211" y="0"/>
                  </a:lnTo>
                  <a:close/>
                  <a:moveTo>
                    <a:pt x="4242" y="0"/>
                  </a:moveTo>
                  <a:lnTo>
                    <a:pt x="4258" y="0"/>
                  </a:lnTo>
                  <a:lnTo>
                    <a:pt x="4258" y="16"/>
                  </a:lnTo>
                  <a:lnTo>
                    <a:pt x="4242" y="16"/>
                  </a:lnTo>
                  <a:lnTo>
                    <a:pt x="4242" y="0"/>
                  </a:lnTo>
                  <a:close/>
                  <a:moveTo>
                    <a:pt x="4274" y="0"/>
                  </a:moveTo>
                  <a:lnTo>
                    <a:pt x="4290" y="0"/>
                  </a:lnTo>
                  <a:lnTo>
                    <a:pt x="4290" y="16"/>
                  </a:lnTo>
                  <a:lnTo>
                    <a:pt x="4274" y="16"/>
                  </a:lnTo>
                  <a:lnTo>
                    <a:pt x="4274" y="0"/>
                  </a:lnTo>
                  <a:close/>
                  <a:moveTo>
                    <a:pt x="4306" y="0"/>
                  </a:moveTo>
                  <a:lnTo>
                    <a:pt x="4322" y="0"/>
                  </a:lnTo>
                  <a:lnTo>
                    <a:pt x="4322" y="16"/>
                  </a:lnTo>
                  <a:lnTo>
                    <a:pt x="4306" y="16"/>
                  </a:lnTo>
                  <a:lnTo>
                    <a:pt x="4306" y="0"/>
                  </a:lnTo>
                  <a:close/>
                  <a:moveTo>
                    <a:pt x="4337" y="0"/>
                  </a:moveTo>
                  <a:lnTo>
                    <a:pt x="4353" y="0"/>
                  </a:lnTo>
                  <a:lnTo>
                    <a:pt x="4353" y="16"/>
                  </a:lnTo>
                  <a:lnTo>
                    <a:pt x="4337" y="16"/>
                  </a:lnTo>
                  <a:lnTo>
                    <a:pt x="4337" y="0"/>
                  </a:lnTo>
                  <a:close/>
                  <a:moveTo>
                    <a:pt x="4369" y="0"/>
                  </a:moveTo>
                  <a:lnTo>
                    <a:pt x="4385" y="0"/>
                  </a:lnTo>
                  <a:lnTo>
                    <a:pt x="4385" y="16"/>
                  </a:lnTo>
                  <a:lnTo>
                    <a:pt x="4369" y="16"/>
                  </a:lnTo>
                  <a:lnTo>
                    <a:pt x="4369" y="0"/>
                  </a:lnTo>
                  <a:close/>
                  <a:moveTo>
                    <a:pt x="4401" y="0"/>
                  </a:moveTo>
                  <a:lnTo>
                    <a:pt x="4417" y="0"/>
                  </a:lnTo>
                  <a:lnTo>
                    <a:pt x="4417" y="16"/>
                  </a:lnTo>
                  <a:lnTo>
                    <a:pt x="4401" y="16"/>
                  </a:lnTo>
                  <a:lnTo>
                    <a:pt x="4401" y="0"/>
                  </a:lnTo>
                  <a:close/>
                  <a:moveTo>
                    <a:pt x="4432" y="0"/>
                  </a:moveTo>
                  <a:lnTo>
                    <a:pt x="4448" y="0"/>
                  </a:lnTo>
                  <a:lnTo>
                    <a:pt x="4448" y="16"/>
                  </a:lnTo>
                  <a:lnTo>
                    <a:pt x="4432" y="16"/>
                  </a:lnTo>
                  <a:lnTo>
                    <a:pt x="4432" y="0"/>
                  </a:lnTo>
                  <a:close/>
                  <a:moveTo>
                    <a:pt x="4464" y="0"/>
                  </a:moveTo>
                  <a:lnTo>
                    <a:pt x="4480" y="0"/>
                  </a:lnTo>
                  <a:lnTo>
                    <a:pt x="4480" y="16"/>
                  </a:lnTo>
                  <a:lnTo>
                    <a:pt x="4464" y="16"/>
                  </a:lnTo>
                  <a:lnTo>
                    <a:pt x="4464" y="0"/>
                  </a:lnTo>
                  <a:close/>
                  <a:moveTo>
                    <a:pt x="4496" y="0"/>
                  </a:moveTo>
                  <a:lnTo>
                    <a:pt x="4511" y="0"/>
                  </a:lnTo>
                  <a:lnTo>
                    <a:pt x="4511" y="16"/>
                  </a:lnTo>
                  <a:lnTo>
                    <a:pt x="4496" y="16"/>
                  </a:lnTo>
                  <a:lnTo>
                    <a:pt x="4496" y="0"/>
                  </a:lnTo>
                  <a:close/>
                  <a:moveTo>
                    <a:pt x="4527" y="0"/>
                  </a:moveTo>
                  <a:lnTo>
                    <a:pt x="4543" y="0"/>
                  </a:lnTo>
                  <a:lnTo>
                    <a:pt x="4543" y="16"/>
                  </a:lnTo>
                  <a:lnTo>
                    <a:pt x="4527" y="16"/>
                  </a:lnTo>
                  <a:lnTo>
                    <a:pt x="4527" y="0"/>
                  </a:lnTo>
                  <a:close/>
                  <a:moveTo>
                    <a:pt x="4559" y="0"/>
                  </a:moveTo>
                  <a:lnTo>
                    <a:pt x="4575" y="0"/>
                  </a:lnTo>
                  <a:lnTo>
                    <a:pt x="4575" y="16"/>
                  </a:lnTo>
                  <a:lnTo>
                    <a:pt x="4559" y="16"/>
                  </a:lnTo>
                  <a:lnTo>
                    <a:pt x="4559" y="0"/>
                  </a:lnTo>
                  <a:close/>
                  <a:moveTo>
                    <a:pt x="4591" y="0"/>
                  </a:moveTo>
                  <a:lnTo>
                    <a:pt x="4606" y="0"/>
                  </a:lnTo>
                  <a:lnTo>
                    <a:pt x="4606" y="16"/>
                  </a:lnTo>
                  <a:lnTo>
                    <a:pt x="4591" y="16"/>
                  </a:lnTo>
                  <a:lnTo>
                    <a:pt x="4591" y="0"/>
                  </a:lnTo>
                  <a:close/>
                  <a:moveTo>
                    <a:pt x="4622" y="0"/>
                  </a:moveTo>
                  <a:lnTo>
                    <a:pt x="4638" y="0"/>
                  </a:lnTo>
                  <a:lnTo>
                    <a:pt x="4638" y="16"/>
                  </a:lnTo>
                  <a:lnTo>
                    <a:pt x="4622" y="16"/>
                  </a:lnTo>
                  <a:lnTo>
                    <a:pt x="4622" y="0"/>
                  </a:lnTo>
                  <a:close/>
                  <a:moveTo>
                    <a:pt x="4654" y="0"/>
                  </a:moveTo>
                  <a:lnTo>
                    <a:pt x="4670" y="0"/>
                  </a:lnTo>
                  <a:lnTo>
                    <a:pt x="4670" y="16"/>
                  </a:lnTo>
                  <a:lnTo>
                    <a:pt x="4654" y="16"/>
                  </a:lnTo>
                  <a:lnTo>
                    <a:pt x="4654" y="0"/>
                  </a:lnTo>
                  <a:close/>
                  <a:moveTo>
                    <a:pt x="4686" y="0"/>
                  </a:moveTo>
                  <a:lnTo>
                    <a:pt x="4701" y="0"/>
                  </a:lnTo>
                  <a:lnTo>
                    <a:pt x="4701" y="16"/>
                  </a:lnTo>
                  <a:lnTo>
                    <a:pt x="4686" y="16"/>
                  </a:lnTo>
                  <a:lnTo>
                    <a:pt x="4686" y="0"/>
                  </a:lnTo>
                  <a:close/>
                  <a:moveTo>
                    <a:pt x="4717" y="0"/>
                  </a:moveTo>
                  <a:lnTo>
                    <a:pt x="4733" y="0"/>
                  </a:lnTo>
                  <a:lnTo>
                    <a:pt x="4733" y="16"/>
                  </a:lnTo>
                  <a:lnTo>
                    <a:pt x="4717" y="16"/>
                  </a:lnTo>
                  <a:lnTo>
                    <a:pt x="4717" y="0"/>
                  </a:lnTo>
                  <a:close/>
                  <a:moveTo>
                    <a:pt x="4749" y="0"/>
                  </a:moveTo>
                  <a:lnTo>
                    <a:pt x="4765" y="0"/>
                  </a:lnTo>
                  <a:lnTo>
                    <a:pt x="4765" y="16"/>
                  </a:lnTo>
                  <a:lnTo>
                    <a:pt x="4749" y="16"/>
                  </a:lnTo>
                  <a:lnTo>
                    <a:pt x="4749" y="0"/>
                  </a:lnTo>
                  <a:close/>
                  <a:moveTo>
                    <a:pt x="4781" y="0"/>
                  </a:moveTo>
                  <a:lnTo>
                    <a:pt x="4796" y="0"/>
                  </a:lnTo>
                  <a:lnTo>
                    <a:pt x="4796" y="16"/>
                  </a:lnTo>
                  <a:lnTo>
                    <a:pt x="4781" y="16"/>
                  </a:lnTo>
                  <a:lnTo>
                    <a:pt x="4781" y="0"/>
                  </a:lnTo>
                  <a:close/>
                  <a:moveTo>
                    <a:pt x="4812" y="0"/>
                  </a:moveTo>
                  <a:lnTo>
                    <a:pt x="4828" y="0"/>
                  </a:lnTo>
                  <a:lnTo>
                    <a:pt x="4828" y="16"/>
                  </a:lnTo>
                  <a:lnTo>
                    <a:pt x="4812" y="16"/>
                  </a:lnTo>
                  <a:lnTo>
                    <a:pt x="4812" y="0"/>
                  </a:lnTo>
                  <a:close/>
                  <a:moveTo>
                    <a:pt x="4844" y="0"/>
                  </a:moveTo>
                  <a:lnTo>
                    <a:pt x="4860" y="0"/>
                  </a:lnTo>
                  <a:lnTo>
                    <a:pt x="4860" y="16"/>
                  </a:lnTo>
                  <a:lnTo>
                    <a:pt x="4844" y="16"/>
                  </a:lnTo>
                  <a:lnTo>
                    <a:pt x="4844" y="0"/>
                  </a:lnTo>
                  <a:close/>
                  <a:moveTo>
                    <a:pt x="4876" y="0"/>
                  </a:moveTo>
                  <a:lnTo>
                    <a:pt x="4891" y="0"/>
                  </a:lnTo>
                  <a:lnTo>
                    <a:pt x="4891" y="16"/>
                  </a:lnTo>
                  <a:lnTo>
                    <a:pt x="4876" y="16"/>
                  </a:lnTo>
                  <a:lnTo>
                    <a:pt x="4876" y="0"/>
                  </a:lnTo>
                  <a:close/>
                  <a:moveTo>
                    <a:pt x="4907" y="0"/>
                  </a:moveTo>
                  <a:lnTo>
                    <a:pt x="4923" y="0"/>
                  </a:lnTo>
                  <a:lnTo>
                    <a:pt x="4923" y="16"/>
                  </a:lnTo>
                  <a:lnTo>
                    <a:pt x="4907" y="16"/>
                  </a:lnTo>
                  <a:lnTo>
                    <a:pt x="4907" y="0"/>
                  </a:lnTo>
                  <a:close/>
                  <a:moveTo>
                    <a:pt x="4939" y="0"/>
                  </a:moveTo>
                  <a:lnTo>
                    <a:pt x="4955" y="0"/>
                  </a:lnTo>
                  <a:lnTo>
                    <a:pt x="4955" y="16"/>
                  </a:lnTo>
                  <a:lnTo>
                    <a:pt x="4939" y="16"/>
                  </a:lnTo>
                  <a:lnTo>
                    <a:pt x="4939" y="0"/>
                  </a:lnTo>
                  <a:close/>
                  <a:moveTo>
                    <a:pt x="4971" y="0"/>
                  </a:moveTo>
                  <a:lnTo>
                    <a:pt x="4986" y="0"/>
                  </a:lnTo>
                  <a:lnTo>
                    <a:pt x="4986" y="16"/>
                  </a:lnTo>
                  <a:lnTo>
                    <a:pt x="4971" y="16"/>
                  </a:lnTo>
                  <a:lnTo>
                    <a:pt x="4971" y="0"/>
                  </a:lnTo>
                  <a:close/>
                  <a:moveTo>
                    <a:pt x="5002" y="0"/>
                  </a:moveTo>
                  <a:lnTo>
                    <a:pt x="5018" y="0"/>
                  </a:lnTo>
                  <a:lnTo>
                    <a:pt x="5018" y="16"/>
                  </a:lnTo>
                  <a:lnTo>
                    <a:pt x="5002" y="16"/>
                  </a:lnTo>
                  <a:lnTo>
                    <a:pt x="5002" y="0"/>
                  </a:lnTo>
                  <a:close/>
                  <a:moveTo>
                    <a:pt x="5034" y="0"/>
                  </a:moveTo>
                  <a:lnTo>
                    <a:pt x="5050" y="0"/>
                  </a:lnTo>
                  <a:lnTo>
                    <a:pt x="5050" y="16"/>
                  </a:lnTo>
                  <a:lnTo>
                    <a:pt x="5034" y="16"/>
                  </a:lnTo>
                  <a:lnTo>
                    <a:pt x="5034" y="0"/>
                  </a:lnTo>
                  <a:close/>
                  <a:moveTo>
                    <a:pt x="5066" y="0"/>
                  </a:moveTo>
                  <a:lnTo>
                    <a:pt x="5081" y="0"/>
                  </a:lnTo>
                  <a:lnTo>
                    <a:pt x="5081" y="16"/>
                  </a:lnTo>
                  <a:lnTo>
                    <a:pt x="5066" y="16"/>
                  </a:lnTo>
                  <a:lnTo>
                    <a:pt x="5066" y="0"/>
                  </a:lnTo>
                  <a:close/>
                  <a:moveTo>
                    <a:pt x="5097" y="0"/>
                  </a:moveTo>
                  <a:lnTo>
                    <a:pt x="5113" y="0"/>
                  </a:lnTo>
                  <a:lnTo>
                    <a:pt x="5113" y="16"/>
                  </a:lnTo>
                  <a:lnTo>
                    <a:pt x="5097" y="16"/>
                  </a:lnTo>
                  <a:lnTo>
                    <a:pt x="5097" y="0"/>
                  </a:lnTo>
                  <a:close/>
                  <a:moveTo>
                    <a:pt x="5129" y="0"/>
                  </a:moveTo>
                  <a:lnTo>
                    <a:pt x="5145" y="0"/>
                  </a:lnTo>
                  <a:lnTo>
                    <a:pt x="5145" y="16"/>
                  </a:lnTo>
                  <a:lnTo>
                    <a:pt x="5129" y="16"/>
                  </a:lnTo>
                  <a:lnTo>
                    <a:pt x="5129" y="0"/>
                  </a:lnTo>
                  <a:close/>
                  <a:moveTo>
                    <a:pt x="5161" y="0"/>
                  </a:moveTo>
                  <a:lnTo>
                    <a:pt x="5176" y="0"/>
                  </a:lnTo>
                  <a:lnTo>
                    <a:pt x="5176" y="16"/>
                  </a:lnTo>
                  <a:lnTo>
                    <a:pt x="5161" y="16"/>
                  </a:lnTo>
                  <a:lnTo>
                    <a:pt x="5161" y="0"/>
                  </a:lnTo>
                  <a:close/>
                  <a:moveTo>
                    <a:pt x="5192" y="0"/>
                  </a:moveTo>
                  <a:lnTo>
                    <a:pt x="5208" y="0"/>
                  </a:lnTo>
                  <a:lnTo>
                    <a:pt x="5208" y="16"/>
                  </a:lnTo>
                  <a:lnTo>
                    <a:pt x="5192" y="16"/>
                  </a:lnTo>
                  <a:lnTo>
                    <a:pt x="5192" y="0"/>
                  </a:lnTo>
                  <a:close/>
                  <a:moveTo>
                    <a:pt x="5224" y="0"/>
                  </a:moveTo>
                  <a:lnTo>
                    <a:pt x="5240" y="0"/>
                  </a:lnTo>
                  <a:lnTo>
                    <a:pt x="5240" y="16"/>
                  </a:lnTo>
                  <a:lnTo>
                    <a:pt x="5224" y="16"/>
                  </a:lnTo>
                  <a:lnTo>
                    <a:pt x="5224" y="0"/>
                  </a:lnTo>
                  <a:close/>
                  <a:moveTo>
                    <a:pt x="5255" y="0"/>
                  </a:moveTo>
                  <a:lnTo>
                    <a:pt x="5271" y="0"/>
                  </a:lnTo>
                  <a:lnTo>
                    <a:pt x="5271" y="16"/>
                  </a:lnTo>
                  <a:lnTo>
                    <a:pt x="5255" y="16"/>
                  </a:lnTo>
                  <a:lnTo>
                    <a:pt x="5255" y="0"/>
                  </a:lnTo>
                  <a:close/>
                  <a:moveTo>
                    <a:pt x="5287" y="0"/>
                  </a:moveTo>
                  <a:lnTo>
                    <a:pt x="5303" y="0"/>
                  </a:lnTo>
                  <a:lnTo>
                    <a:pt x="5303" y="16"/>
                  </a:lnTo>
                  <a:lnTo>
                    <a:pt x="5287" y="16"/>
                  </a:lnTo>
                  <a:lnTo>
                    <a:pt x="5287" y="0"/>
                  </a:lnTo>
                  <a:close/>
                  <a:moveTo>
                    <a:pt x="5319" y="0"/>
                  </a:moveTo>
                  <a:lnTo>
                    <a:pt x="5335" y="0"/>
                  </a:lnTo>
                  <a:lnTo>
                    <a:pt x="5335" y="16"/>
                  </a:lnTo>
                  <a:lnTo>
                    <a:pt x="5319" y="16"/>
                  </a:lnTo>
                  <a:lnTo>
                    <a:pt x="5319" y="0"/>
                  </a:lnTo>
                  <a:close/>
                  <a:moveTo>
                    <a:pt x="5350" y="0"/>
                  </a:moveTo>
                  <a:lnTo>
                    <a:pt x="5366" y="0"/>
                  </a:lnTo>
                  <a:lnTo>
                    <a:pt x="5366" y="16"/>
                  </a:lnTo>
                  <a:lnTo>
                    <a:pt x="5350" y="16"/>
                  </a:lnTo>
                  <a:lnTo>
                    <a:pt x="5350" y="0"/>
                  </a:lnTo>
                  <a:close/>
                  <a:moveTo>
                    <a:pt x="5382" y="0"/>
                  </a:moveTo>
                  <a:lnTo>
                    <a:pt x="5398" y="0"/>
                  </a:lnTo>
                  <a:lnTo>
                    <a:pt x="5398" y="16"/>
                  </a:lnTo>
                  <a:lnTo>
                    <a:pt x="5382" y="16"/>
                  </a:lnTo>
                  <a:lnTo>
                    <a:pt x="5382" y="0"/>
                  </a:lnTo>
                  <a:close/>
                  <a:moveTo>
                    <a:pt x="5414" y="0"/>
                  </a:moveTo>
                  <a:lnTo>
                    <a:pt x="5430" y="0"/>
                  </a:lnTo>
                  <a:lnTo>
                    <a:pt x="5430" y="16"/>
                  </a:lnTo>
                  <a:lnTo>
                    <a:pt x="5414" y="16"/>
                  </a:lnTo>
                  <a:lnTo>
                    <a:pt x="5414" y="0"/>
                  </a:lnTo>
                  <a:close/>
                  <a:moveTo>
                    <a:pt x="5445" y="0"/>
                  </a:moveTo>
                  <a:lnTo>
                    <a:pt x="5461" y="0"/>
                  </a:lnTo>
                  <a:lnTo>
                    <a:pt x="5461" y="16"/>
                  </a:lnTo>
                  <a:lnTo>
                    <a:pt x="5445" y="16"/>
                  </a:lnTo>
                  <a:lnTo>
                    <a:pt x="5445" y="0"/>
                  </a:lnTo>
                  <a:close/>
                  <a:moveTo>
                    <a:pt x="5477" y="0"/>
                  </a:moveTo>
                  <a:lnTo>
                    <a:pt x="5493" y="0"/>
                  </a:lnTo>
                  <a:lnTo>
                    <a:pt x="5493" y="16"/>
                  </a:lnTo>
                  <a:lnTo>
                    <a:pt x="5477" y="16"/>
                  </a:lnTo>
                  <a:lnTo>
                    <a:pt x="5477" y="0"/>
                  </a:lnTo>
                  <a:close/>
                  <a:moveTo>
                    <a:pt x="5509" y="0"/>
                  </a:moveTo>
                  <a:lnTo>
                    <a:pt x="5525" y="0"/>
                  </a:lnTo>
                  <a:lnTo>
                    <a:pt x="5525" y="16"/>
                  </a:lnTo>
                  <a:lnTo>
                    <a:pt x="5509" y="16"/>
                  </a:lnTo>
                  <a:lnTo>
                    <a:pt x="5509" y="0"/>
                  </a:lnTo>
                  <a:close/>
                  <a:moveTo>
                    <a:pt x="5540" y="0"/>
                  </a:moveTo>
                  <a:lnTo>
                    <a:pt x="5556" y="0"/>
                  </a:lnTo>
                  <a:lnTo>
                    <a:pt x="5556" y="16"/>
                  </a:lnTo>
                  <a:lnTo>
                    <a:pt x="5540" y="16"/>
                  </a:lnTo>
                  <a:lnTo>
                    <a:pt x="5540" y="0"/>
                  </a:lnTo>
                  <a:close/>
                  <a:moveTo>
                    <a:pt x="5572" y="0"/>
                  </a:moveTo>
                  <a:lnTo>
                    <a:pt x="5588" y="0"/>
                  </a:lnTo>
                  <a:lnTo>
                    <a:pt x="5588" y="16"/>
                  </a:lnTo>
                  <a:lnTo>
                    <a:pt x="5572" y="16"/>
                  </a:lnTo>
                  <a:lnTo>
                    <a:pt x="5572" y="0"/>
                  </a:lnTo>
                  <a:close/>
                  <a:moveTo>
                    <a:pt x="5604" y="0"/>
                  </a:moveTo>
                  <a:lnTo>
                    <a:pt x="5620" y="0"/>
                  </a:lnTo>
                  <a:lnTo>
                    <a:pt x="5620" y="16"/>
                  </a:lnTo>
                  <a:lnTo>
                    <a:pt x="5604" y="16"/>
                  </a:lnTo>
                  <a:lnTo>
                    <a:pt x="5604" y="0"/>
                  </a:lnTo>
                  <a:close/>
                  <a:moveTo>
                    <a:pt x="5635" y="0"/>
                  </a:moveTo>
                  <a:lnTo>
                    <a:pt x="5651" y="0"/>
                  </a:lnTo>
                  <a:lnTo>
                    <a:pt x="5651" y="16"/>
                  </a:lnTo>
                  <a:lnTo>
                    <a:pt x="5635" y="16"/>
                  </a:lnTo>
                  <a:lnTo>
                    <a:pt x="5635" y="0"/>
                  </a:lnTo>
                  <a:close/>
                  <a:moveTo>
                    <a:pt x="5667" y="0"/>
                  </a:moveTo>
                  <a:lnTo>
                    <a:pt x="5683" y="0"/>
                  </a:lnTo>
                  <a:lnTo>
                    <a:pt x="5683" y="16"/>
                  </a:lnTo>
                  <a:lnTo>
                    <a:pt x="5667" y="16"/>
                  </a:lnTo>
                  <a:lnTo>
                    <a:pt x="5667" y="0"/>
                  </a:lnTo>
                  <a:close/>
                  <a:moveTo>
                    <a:pt x="5699" y="0"/>
                  </a:moveTo>
                  <a:lnTo>
                    <a:pt x="5715" y="0"/>
                  </a:lnTo>
                  <a:lnTo>
                    <a:pt x="5715" y="16"/>
                  </a:lnTo>
                  <a:lnTo>
                    <a:pt x="5699" y="16"/>
                  </a:lnTo>
                  <a:lnTo>
                    <a:pt x="5699" y="0"/>
                  </a:lnTo>
                  <a:close/>
                  <a:moveTo>
                    <a:pt x="5730" y="0"/>
                  </a:moveTo>
                  <a:lnTo>
                    <a:pt x="5746" y="0"/>
                  </a:lnTo>
                  <a:lnTo>
                    <a:pt x="5746" y="16"/>
                  </a:lnTo>
                  <a:lnTo>
                    <a:pt x="5730" y="16"/>
                  </a:lnTo>
                  <a:lnTo>
                    <a:pt x="5730" y="0"/>
                  </a:lnTo>
                  <a:close/>
                  <a:moveTo>
                    <a:pt x="5762" y="0"/>
                  </a:moveTo>
                  <a:lnTo>
                    <a:pt x="5778" y="0"/>
                  </a:lnTo>
                  <a:lnTo>
                    <a:pt x="5778" y="16"/>
                  </a:lnTo>
                  <a:lnTo>
                    <a:pt x="5762" y="16"/>
                  </a:lnTo>
                  <a:lnTo>
                    <a:pt x="5762" y="0"/>
                  </a:lnTo>
                  <a:close/>
                  <a:moveTo>
                    <a:pt x="5794" y="0"/>
                  </a:moveTo>
                  <a:lnTo>
                    <a:pt x="5810" y="0"/>
                  </a:lnTo>
                  <a:lnTo>
                    <a:pt x="5810" y="16"/>
                  </a:lnTo>
                  <a:lnTo>
                    <a:pt x="5794" y="16"/>
                  </a:lnTo>
                  <a:lnTo>
                    <a:pt x="5794" y="0"/>
                  </a:lnTo>
                  <a:close/>
                  <a:moveTo>
                    <a:pt x="5825" y="0"/>
                  </a:moveTo>
                  <a:lnTo>
                    <a:pt x="5841" y="0"/>
                  </a:lnTo>
                  <a:lnTo>
                    <a:pt x="5841" y="16"/>
                  </a:lnTo>
                  <a:lnTo>
                    <a:pt x="5825" y="16"/>
                  </a:lnTo>
                  <a:lnTo>
                    <a:pt x="5825" y="0"/>
                  </a:lnTo>
                  <a:close/>
                  <a:moveTo>
                    <a:pt x="5857" y="0"/>
                  </a:moveTo>
                  <a:lnTo>
                    <a:pt x="5873" y="0"/>
                  </a:lnTo>
                  <a:lnTo>
                    <a:pt x="5873" y="16"/>
                  </a:lnTo>
                  <a:lnTo>
                    <a:pt x="5857" y="16"/>
                  </a:lnTo>
                  <a:lnTo>
                    <a:pt x="5857" y="0"/>
                  </a:lnTo>
                  <a:close/>
                  <a:moveTo>
                    <a:pt x="5889" y="0"/>
                  </a:moveTo>
                  <a:lnTo>
                    <a:pt x="5904" y="0"/>
                  </a:lnTo>
                  <a:lnTo>
                    <a:pt x="5904" y="16"/>
                  </a:lnTo>
                  <a:lnTo>
                    <a:pt x="5889" y="16"/>
                  </a:lnTo>
                  <a:lnTo>
                    <a:pt x="5889" y="0"/>
                  </a:lnTo>
                  <a:close/>
                  <a:moveTo>
                    <a:pt x="5920" y="0"/>
                  </a:moveTo>
                  <a:lnTo>
                    <a:pt x="5936" y="0"/>
                  </a:lnTo>
                  <a:lnTo>
                    <a:pt x="5936" y="16"/>
                  </a:lnTo>
                  <a:lnTo>
                    <a:pt x="5920" y="16"/>
                  </a:lnTo>
                  <a:lnTo>
                    <a:pt x="5920" y="0"/>
                  </a:lnTo>
                  <a:close/>
                  <a:moveTo>
                    <a:pt x="5952" y="0"/>
                  </a:moveTo>
                  <a:lnTo>
                    <a:pt x="5968" y="0"/>
                  </a:lnTo>
                  <a:lnTo>
                    <a:pt x="5968" y="16"/>
                  </a:lnTo>
                  <a:lnTo>
                    <a:pt x="5952" y="16"/>
                  </a:lnTo>
                  <a:lnTo>
                    <a:pt x="5952" y="0"/>
                  </a:lnTo>
                  <a:close/>
                  <a:moveTo>
                    <a:pt x="5984" y="0"/>
                  </a:moveTo>
                  <a:lnTo>
                    <a:pt x="5999" y="0"/>
                  </a:lnTo>
                  <a:lnTo>
                    <a:pt x="5999" y="16"/>
                  </a:lnTo>
                  <a:lnTo>
                    <a:pt x="5984" y="16"/>
                  </a:lnTo>
                  <a:lnTo>
                    <a:pt x="5984" y="0"/>
                  </a:lnTo>
                  <a:close/>
                  <a:moveTo>
                    <a:pt x="6015" y="0"/>
                  </a:moveTo>
                  <a:lnTo>
                    <a:pt x="6031" y="0"/>
                  </a:lnTo>
                  <a:lnTo>
                    <a:pt x="6031" y="16"/>
                  </a:lnTo>
                  <a:lnTo>
                    <a:pt x="6015" y="16"/>
                  </a:lnTo>
                  <a:lnTo>
                    <a:pt x="6015" y="0"/>
                  </a:lnTo>
                  <a:close/>
                  <a:moveTo>
                    <a:pt x="6047" y="0"/>
                  </a:moveTo>
                  <a:lnTo>
                    <a:pt x="6063" y="0"/>
                  </a:lnTo>
                  <a:lnTo>
                    <a:pt x="6063" y="16"/>
                  </a:lnTo>
                  <a:lnTo>
                    <a:pt x="6047" y="16"/>
                  </a:lnTo>
                  <a:lnTo>
                    <a:pt x="6047" y="0"/>
                  </a:lnTo>
                  <a:close/>
                  <a:moveTo>
                    <a:pt x="6079" y="0"/>
                  </a:moveTo>
                  <a:lnTo>
                    <a:pt x="6094" y="0"/>
                  </a:lnTo>
                  <a:lnTo>
                    <a:pt x="6094" y="16"/>
                  </a:lnTo>
                  <a:lnTo>
                    <a:pt x="6079" y="16"/>
                  </a:lnTo>
                  <a:lnTo>
                    <a:pt x="6079" y="0"/>
                  </a:lnTo>
                  <a:close/>
                  <a:moveTo>
                    <a:pt x="6110" y="0"/>
                  </a:moveTo>
                  <a:lnTo>
                    <a:pt x="6126" y="0"/>
                  </a:lnTo>
                  <a:lnTo>
                    <a:pt x="6126" y="16"/>
                  </a:lnTo>
                  <a:lnTo>
                    <a:pt x="6110" y="16"/>
                  </a:lnTo>
                  <a:lnTo>
                    <a:pt x="6110" y="0"/>
                  </a:lnTo>
                  <a:close/>
                  <a:moveTo>
                    <a:pt x="6142" y="0"/>
                  </a:moveTo>
                  <a:lnTo>
                    <a:pt x="6158" y="0"/>
                  </a:lnTo>
                  <a:lnTo>
                    <a:pt x="6158" y="16"/>
                  </a:lnTo>
                  <a:lnTo>
                    <a:pt x="6142" y="16"/>
                  </a:lnTo>
                  <a:lnTo>
                    <a:pt x="6142" y="0"/>
                  </a:lnTo>
                  <a:close/>
                  <a:moveTo>
                    <a:pt x="6174" y="0"/>
                  </a:moveTo>
                  <a:lnTo>
                    <a:pt x="6189" y="0"/>
                  </a:lnTo>
                  <a:lnTo>
                    <a:pt x="6189" y="16"/>
                  </a:lnTo>
                  <a:lnTo>
                    <a:pt x="6174" y="16"/>
                  </a:lnTo>
                  <a:lnTo>
                    <a:pt x="6174" y="0"/>
                  </a:lnTo>
                  <a:close/>
                  <a:moveTo>
                    <a:pt x="6205" y="0"/>
                  </a:moveTo>
                  <a:lnTo>
                    <a:pt x="6221" y="0"/>
                  </a:lnTo>
                  <a:lnTo>
                    <a:pt x="6221" y="16"/>
                  </a:lnTo>
                  <a:lnTo>
                    <a:pt x="6205" y="16"/>
                  </a:lnTo>
                  <a:lnTo>
                    <a:pt x="6205" y="0"/>
                  </a:lnTo>
                  <a:close/>
                  <a:moveTo>
                    <a:pt x="6237" y="0"/>
                  </a:moveTo>
                  <a:lnTo>
                    <a:pt x="6253" y="0"/>
                  </a:lnTo>
                  <a:lnTo>
                    <a:pt x="6253" y="16"/>
                  </a:lnTo>
                  <a:lnTo>
                    <a:pt x="6237" y="16"/>
                  </a:lnTo>
                  <a:lnTo>
                    <a:pt x="6237" y="0"/>
                  </a:lnTo>
                  <a:close/>
                  <a:moveTo>
                    <a:pt x="6269" y="0"/>
                  </a:moveTo>
                  <a:lnTo>
                    <a:pt x="6284" y="0"/>
                  </a:lnTo>
                  <a:lnTo>
                    <a:pt x="6284" y="16"/>
                  </a:lnTo>
                  <a:lnTo>
                    <a:pt x="6269" y="16"/>
                  </a:lnTo>
                  <a:lnTo>
                    <a:pt x="6269" y="0"/>
                  </a:lnTo>
                  <a:close/>
                  <a:moveTo>
                    <a:pt x="6300" y="0"/>
                  </a:moveTo>
                  <a:lnTo>
                    <a:pt x="6316" y="0"/>
                  </a:lnTo>
                  <a:lnTo>
                    <a:pt x="6316" y="16"/>
                  </a:lnTo>
                  <a:lnTo>
                    <a:pt x="6300" y="16"/>
                  </a:lnTo>
                  <a:lnTo>
                    <a:pt x="6300" y="0"/>
                  </a:lnTo>
                  <a:close/>
                  <a:moveTo>
                    <a:pt x="6332" y="0"/>
                  </a:moveTo>
                  <a:lnTo>
                    <a:pt x="6348" y="0"/>
                  </a:lnTo>
                  <a:lnTo>
                    <a:pt x="6348" y="16"/>
                  </a:lnTo>
                  <a:lnTo>
                    <a:pt x="6332" y="16"/>
                  </a:lnTo>
                  <a:lnTo>
                    <a:pt x="6332" y="0"/>
                  </a:lnTo>
                  <a:close/>
                  <a:moveTo>
                    <a:pt x="6364" y="0"/>
                  </a:moveTo>
                  <a:lnTo>
                    <a:pt x="6379" y="0"/>
                  </a:lnTo>
                  <a:lnTo>
                    <a:pt x="6379" y="16"/>
                  </a:lnTo>
                  <a:lnTo>
                    <a:pt x="6364" y="16"/>
                  </a:lnTo>
                  <a:lnTo>
                    <a:pt x="6364" y="0"/>
                  </a:lnTo>
                  <a:close/>
                  <a:moveTo>
                    <a:pt x="6395" y="0"/>
                  </a:moveTo>
                  <a:lnTo>
                    <a:pt x="6411" y="0"/>
                  </a:lnTo>
                  <a:lnTo>
                    <a:pt x="6411" y="16"/>
                  </a:lnTo>
                  <a:lnTo>
                    <a:pt x="6395" y="16"/>
                  </a:lnTo>
                  <a:lnTo>
                    <a:pt x="6395" y="0"/>
                  </a:lnTo>
                  <a:close/>
                  <a:moveTo>
                    <a:pt x="6427" y="0"/>
                  </a:moveTo>
                  <a:lnTo>
                    <a:pt x="6443" y="0"/>
                  </a:lnTo>
                  <a:lnTo>
                    <a:pt x="6443" y="16"/>
                  </a:lnTo>
                  <a:lnTo>
                    <a:pt x="6427" y="16"/>
                  </a:lnTo>
                  <a:lnTo>
                    <a:pt x="6427" y="0"/>
                  </a:lnTo>
                  <a:close/>
                  <a:moveTo>
                    <a:pt x="6459" y="0"/>
                  </a:moveTo>
                  <a:lnTo>
                    <a:pt x="6474" y="0"/>
                  </a:lnTo>
                  <a:lnTo>
                    <a:pt x="6474" y="16"/>
                  </a:lnTo>
                  <a:lnTo>
                    <a:pt x="6459" y="16"/>
                  </a:lnTo>
                  <a:lnTo>
                    <a:pt x="6459" y="0"/>
                  </a:lnTo>
                  <a:close/>
                  <a:moveTo>
                    <a:pt x="6490" y="0"/>
                  </a:moveTo>
                  <a:lnTo>
                    <a:pt x="6506" y="0"/>
                  </a:lnTo>
                  <a:lnTo>
                    <a:pt x="6506" y="16"/>
                  </a:lnTo>
                  <a:lnTo>
                    <a:pt x="6490" y="16"/>
                  </a:lnTo>
                  <a:lnTo>
                    <a:pt x="6490" y="0"/>
                  </a:lnTo>
                  <a:close/>
                  <a:moveTo>
                    <a:pt x="6522" y="0"/>
                  </a:moveTo>
                  <a:lnTo>
                    <a:pt x="6538" y="0"/>
                  </a:lnTo>
                  <a:lnTo>
                    <a:pt x="6538" y="16"/>
                  </a:lnTo>
                  <a:lnTo>
                    <a:pt x="6522" y="16"/>
                  </a:lnTo>
                  <a:lnTo>
                    <a:pt x="6522" y="0"/>
                  </a:lnTo>
                  <a:close/>
                  <a:moveTo>
                    <a:pt x="6554" y="0"/>
                  </a:moveTo>
                  <a:lnTo>
                    <a:pt x="6569" y="0"/>
                  </a:lnTo>
                  <a:lnTo>
                    <a:pt x="6569" y="16"/>
                  </a:lnTo>
                  <a:lnTo>
                    <a:pt x="6554" y="16"/>
                  </a:lnTo>
                  <a:lnTo>
                    <a:pt x="6554" y="0"/>
                  </a:lnTo>
                  <a:close/>
                  <a:moveTo>
                    <a:pt x="6585" y="0"/>
                  </a:moveTo>
                  <a:lnTo>
                    <a:pt x="6601" y="0"/>
                  </a:lnTo>
                  <a:lnTo>
                    <a:pt x="6601" y="16"/>
                  </a:lnTo>
                  <a:lnTo>
                    <a:pt x="6585" y="16"/>
                  </a:lnTo>
                  <a:lnTo>
                    <a:pt x="6585" y="0"/>
                  </a:lnTo>
                  <a:close/>
                  <a:moveTo>
                    <a:pt x="6617" y="0"/>
                  </a:moveTo>
                  <a:lnTo>
                    <a:pt x="6633" y="0"/>
                  </a:lnTo>
                  <a:lnTo>
                    <a:pt x="6633" y="16"/>
                  </a:lnTo>
                  <a:lnTo>
                    <a:pt x="6617" y="16"/>
                  </a:lnTo>
                  <a:lnTo>
                    <a:pt x="6617" y="0"/>
                  </a:lnTo>
                  <a:close/>
                  <a:moveTo>
                    <a:pt x="6648" y="0"/>
                  </a:moveTo>
                  <a:lnTo>
                    <a:pt x="6664" y="0"/>
                  </a:lnTo>
                  <a:lnTo>
                    <a:pt x="6664" y="16"/>
                  </a:lnTo>
                  <a:lnTo>
                    <a:pt x="6648" y="16"/>
                  </a:lnTo>
                  <a:lnTo>
                    <a:pt x="6648" y="0"/>
                  </a:lnTo>
                  <a:close/>
                  <a:moveTo>
                    <a:pt x="6680" y="0"/>
                  </a:moveTo>
                  <a:lnTo>
                    <a:pt x="6696" y="0"/>
                  </a:lnTo>
                  <a:lnTo>
                    <a:pt x="6696" y="16"/>
                  </a:lnTo>
                  <a:lnTo>
                    <a:pt x="6680" y="16"/>
                  </a:lnTo>
                  <a:lnTo>
                    <a:pt x="6680" y="0"/>
                  </a:lnTo>
                  <a:close/>
                  <a:moveTo>
                    <a:pt x="6712" y="0"/>
                  </a:moveTo>
                  <a:lnTo>
                    <a:pt x="6728" y="0"/>
                  </a:lnTo>
                  <a:lnTo>
                    <a:pt x="6728" y="16"/>
                  </a:lnTo>
                  <a:lnTo>
                    <a:pt x="6712" y="16"/>
                  </a:lnTo>
                  <a:lnTo>
                    <a:pt x="6712" y="0"/>
                  </a:lnTo>
                  <a:close/>
                  <a:moveTo>
                    <a:pt x="6743" y="0"/>
                  </a:moveTo>
                  <a:lnTo>
                    <a:pt x="6759" y="0"/>
                  </a:lnTo>
                  <a:lnTo>
                    <a:pt x="6759" y="16"/>
                  </a:lnTo>
                  <a:lnTo>
                    <a:pt x="6743" y="16"/>
                  </a:lnTo>
                  <a:lnTo>
                    <a:pt x="6743" y="0"/>
                  </a:lnTo>
                  <a:close/>
                  <a:moveTo>
                    <a:pt x="6775" y="0"/>
                  </a:moveTo>
                  <a:lnTo>
                    <a:pt x="6791" y="0"/>
                  </a:lnTo>
                  <a:lnTo>
                    <a:pt x="6791" y="16"/>
                  </a:lnTo>
                  <a:lnTo>
                    <a:pt x="6775" y="16"/>
                  </a:lnTo>
                  <a:lnTo>
                    <a:pt x="6775" y="0"/>
                  </a:lnTo>
                  <a:close/>
                  <a:moveTo>
                    <a:pt x="6807" y="0"/>
                  </a:moveTo>
                  <a:lnTo>
                    <a:pt x="6823" y="0"/>
                  </a:lnTo>
                  <a:lnTo>
                    <a:pt x="6823" y="16"/>
                  </a:lnTo>
                  <a:lnTo>
                    <a:pt x="6807" y="16"/>
                  </a:lnTo>
                  <a:lnTo>
                    <a:pt x="6807" y="0"/>
                  </a:lnTo>
                  <a:close/>
                  <a:moveTo>
                    <a:pt x="6838" y="0"/>
                  </a:moveTo>
                  <a:lnTo>
                    <a:pt x="6854" y="0"/>
                  </a:lnTo>
                  <a:lnTo>
                    <a:pt x="6854" y="16"/>
                  </a:lnTo>
                  <a:lnTo>
                    <a:pt x="6838" y="16"/>
                  </a:lnTo>
                  <a:lnTo>
                    <a:pt x="6838" y="0"/>
                  </a:lnTo>
                  <a:close/>
                  <a:moveTo>
                    <a:pt x="6870" y="0"/>
                  </a:moveTo>
                  <a:lnTo>
                    <a:pt x="6886" y="0"/>
                  </a:lnTo>
                  <a:lnTo>
                    <a:pt x="6886" y="16"/>
                  </a:lnTo>
                  <a:lnTo>
                    <a:pt x="6870" y="16"/>
                  </a:lnTo>
                  <a:lnTo>
                    <a:pt x="6870" y="0"/>
                  </a:lnTo>
                  <a:close/>
                  <a:moveTo>
                    <a:pt x="6902" y="0"/>
                  </a:moveTo>
                  <a:lnTo>
                    <a:pt x="6918" y="0"/>
                  </a:lnTo>
                  <a:lnTo>
                    <a:pt x="6918" y="16"/>
                  </a:lnTo>
                  <a:lnTo>
                    <a:pt x="6902" y="16"/>
                  </a:lnTo>
                  <a:lnTo>
                    <a:pt x="6902" y="0"/>
                  </a:lnTo>
                  <a:close/>
                  <a:moveTo>
                    <a:pt x="6933" y="0"/>
                  </a:moveTo>
                  <a:lnTo>
                    <a:pt x="6949" y="0"/>
                  </a:lnTo>
                  <a:lnTo>
                    <a:pt x="6949" y="16"/>
                  </a:lnTo>
                  <a:lnTo>
                    <a:pt x="6933" y="16"/>
                  </a:lnTo>
                  <a:lnTo>
                    <a:pt x="6933" y="0"/>
                  </a:lnTo>
                  <a:close/>
                  <a:moveTo>
                    <a:pt x="6965" y="0"/>
                  </a:moveTo>
                  <a:lnTo>
                    <a:pt x="6981" y="0"/>
                  </a:lnTo>
                  <a:lnTo>
                    <a:pt x="6981" y="16"/>
                  </a:lnTo>
                  <a:lnTo>
                    <a:pt x="6965" y="16"/>
                  </a:lnTo>
                  <a:lnTo>
                    <a:pt x="6965" y="0"/>
                  </a:lnTo>
                  <a:close/>
                  <a:moveTo>
                    <a:pt x="6997" y="0"/>
                  </a:moveTo>
                  <a:lnTo>
                    <a:pt x="7013" y="0"/>
                  </a:lnTo>
                  <a:lnTo>
                    <a:pt x="7013" y="16"/>
                  </a:lnTo>
                  <a:lnTo>
                    <a:pt x="6997" y="16"/>
                  </a:lnTo>
                  <a:lnTo>
                    <a:pt x="6997" y="0"/>
                  </a:lnTo>
                  <a:close/>
                  <a:moveTo>
                    <a:pt x="7028" y="0"/>
                  </a:moveTo>
                  <a:lnTo>
                    <a:pt x="7044" y="0"/>
                  </a:lnTo>
                  <a:lnTo>
                    <a:pt x="7044" y="16"/>
                  </a:lnTo>
                  <a:lnTo>
                    <a:pt x="7028" y="16"/>
                  </a:lnTo>
                  <a:lnTo>
                    <a:pt x="7028" y="0"/>
                  </a:lnTo>
                  <a:close/>
                  <a:moveTo>
                    <a:pt x="7060" y="0"/>
                  </a:moveTo>
                  <a:lnTo>
                    <a:pt x="7076" y="0"/>
                  </a:lnTo>
                  <a:lnTo>
                    <a:pt x="7076" y="16"/>
                  </a:lnTo>
                  <a:lnTo>
                    <a:pt x="7060" y="16"/>
                  </a:lnTo>
                  <a:lnTo>
                    <a:pt x="7060" y="0"/>
                  </a:lnTo>
                  <a:close/>
                  <a:moveTo>
                    <a:pt x="7092" y="0"/>
                  </a:moveTo>
                  <a:lnTo>
                    <a:pt x="7108" y="0"/>
                  </a:lnTo>
                  <a:lnTo>
                    <a:pt x="7108" y="16"/>
                  </a:lnTo>
                  <a:lnTo>
                    <a:pt x="7092" y="16"/>
                  </a:lnTo>
                  <a:lnTo>
                    <a:pt x="7092" y="0"/>
                  </a:lnTo>
                  <a:close/>
                  <a:moveTo>
                    <a:pt x="7123" y="0"/>
                  </a:moveTo>
                  <a:lnTo>
                    <a:pt x="7139" y="0"/>
                  </a:lnTo>
                  <a:lnTo>
                    <a:pt x="7139" y="16"/>
                  </a:lnTo>
                  <a:lnTo>
                    <a:pt x="7123" y="16"/>
                  </a:lnTo>
                  <a:lnTo>
                    <a:pt x="7123" y="0"/>
                  </a:lnTo>
                  <a:close/>
                  <a:moveTo>
                    <a:pt x="7155" y="0"/>
                  </a:moveTo>
                  <a:lnTo>
                    <a:pt x="7171" y="0"/>
                  </a:lnTo>
                  <a:lnTo>
                    <a:pt x="7171" y="16"/>
                  </a:lnTo>
                  <a:lnTo>
                    <a:pt x="7155" y="16"/>
                  </a:lnTo>
                  <a:lnTo>
                    <a:pt x="7155" y="0"/>
                  </a:lnTo>
                  <a:close/>
                  <a:moveTo>
                    <a:pt x="7187" y="0"/>
                  </a:moveTo>
                  <a:lnTo>
                    <a:pt x="7203" y="0"/>
                  </a:lnTo>
                  <a:lnTo>
                    <a:pt x="7203" y="16"/>
                  </a:lnTo>
                  <a:lnTo>
                    <a:pt x="7187" y="16"/>
                  </a:lnTo>
                  <a:lnTo>
                    <a:pt x="7187" y="0"/>
                  </a:lnTo>
                  <a:close/>
                  <a:moveTo>
                    <a:pt x="7218" y="0"/>
                  </a:moveTo>
                  <a:lnTo>
                    <a:pt x="7234" y="0"/>
                  </a:lnTo>
                  <a:lnTo>
                    <a:pt x="7234" y="16"/>
                  </a:lnTo>
                  <a:lnTo>
                    <a:pt x="7218" y="16"/>
                  </a:lnTo>
                  <a:lnTo>
                    <a:pt x="7218" y="0"/>
                  </a:lnTo>
                  <a:close/>
                  <a:moveTo>
                    <a:pt x="7250" y="0"/>
                  </a:moveTo>
                  <a:lnTo>
                    <a:pt x="7266" y="0"/>
                  </a:lnTo>
                  <a:lnTo>
                    <a:pt x="7266" y="16"/>
                  </a:lnTo>
                  <a:lnTo>
                    <a:pt x="7250" y="16"/>
                  </a:lnTo>
                  <a:lnTo>
                    <a:pt x="7250" y="0"/>
                  </a:lnTo>
                  <a:close/>
                  <a:moveTo>
                    <a:pt x="7282" y="0"/>
                  </a:moveTo>
                  <a:lnTo>
                    <a:pt x="7298" y="0"/>
                  </a:lnTo>
                  <a:lnTo>
                    <a:pt x="7298" y="16"/>
                  </a:lnTo>
                  <a:lnTo>
                    <a:pt x="7282" y="16"/>
                  </a:lnTo>
                  <a:lnTo>
                    <a:pt x="7282" y="0"/>
                  </a:lnTo>
                  <a:close/>
                  <a:moveTo>
                    <a:pt x="7313" y="0"/>
                  </a:moveTo>
                  <a:lnTo>
                    <a:pt x="7329" y="0"/>
                  </a:lnTo>
                  <a:lnTo>
                    <a:pt x="7329" y="16"/>
                  </a:lnTo>
                  <a:lnTo>
                    <a:pt x="7313" y="16"/>
                  </a:lnTo>
                  <a:lnTo>
                    <a:pt x="7313" y="0"/>
                  </a:lnTo>
                  <a:close/>
                  <a:moveTo>
                    <a:pt x="7345" y="0"/>
                  </a:moveTo>
                  <a:lnTo>
                    <a:pt x="7361" y="0"/>
                  </a:lnTo>
                  <a:lnTo>
                    <a:pt x="7361" y="16"/>
                  </a:lnTo>
                  <a:lnTo>
                    <a:pt x="7345" y="16"/>
                  </a:lnTo>
                  <a:lnTo>
                    <a:pt x="7345" y="0"/>
                  </a:lnTo>
                  <a:close/>
                  <a:moveTo>
                    <a:pt x="7377" y="0"/>
                  </a:moveTo>
                  <a:lnTo>
                    <a:pt x="7392" y="0"/>
                  </a:lnTo>
                  <a:lnTo>
                    <a:pt x="7392" y="16"/>
                  </a:lnTo>
                  <a:lnTo>
                    <a:pt x="7377" y="16"/>
                  </a:lnTo>
                  <a:lnTo>
                    <a:pt x="7377" y="0"/>
                  </a:lnTo>
                  <a:close/>
                  <a:moveTo>
                    <a:pt x="7408" y="0"/>
                  </a:moveTo>
                  <a:lnTo>
                    <a:pt x="7424" y="0"/>
                  </a:lnTo>
                  <a:lnTo>
                    <a:pt x="7424" y="16"/>
                  </a:lnTo>
                  <a:lnTo>
                    <a:pt x="7408" y="16"/>
                  </a:lnTo>
                  <a:lnTo>
                    <a:pt x="7408" y="0"/>
                  </a:lnTo>
                  <a:close/>
                  <a:moveTo>
                    <a:pt x="7440" y="0"/>
                  </a:moveTo>
                  <a:lnTo>
                    <a:pt x="7456" y="0"/>
                  </a:lnTo>
                  <a:lnTo>
                    <a:pt x="7456" y="16"/>
                  </a:lnTo>
                  <a:lnTo>
                    <a:pt x="7440" y="16"/>
                  </a:lnTo>
                  <a:lnTo>
                    <a:pt x="7440" y="0"/>
                  </a:lnTo>
                  <a:close/>
                  <a:moveTo>
                    <a:pt x="7472" y="0"/>
                  </a:moveTo>
                  <a:lnTo>
                    <a:pt x="7487" y="0"/>
                  </a:lnTo>
                  <a:lnTo>
                    <a:pt x="7487" y="16"/>
                  </a:lnTo>
                  <a:lnTo>
                    <a:pt x="7472" y="16"/>
                  </a:lnTo>
                  <a:lnTo>
                    <a:pt x="7472" y="0"/>
                  </a:lnTo>
                  <a:close/>
                  <a:moveTo>
                    <a:pt x="7503" y="0"/>
                  </a:moveTo>
                  <a:lnTo>
                    <a:pt x="7519" y="0"/>
                  </a:lnTo>
                  <a:lnTo>
                    <a:pt x="7519" y="16"/>
                  </a:lnTo>
                  <a:lnTo>
                    <a:pt x="7503" y="16"/>
                  </a:lnTo>
                  <a:lnTo>
                    <a:pt x="7503" y="0"/>
                  </a:lnTo>
                  <a:close/>
                  <a:moveTo>
                    <a:pt x="7535" y="0"/>
                  </a:moveTo>
                  <a:lnTo>
                    <a:pt x="7551" y="0"/>
                  </a:lnTo>
                  <a:lnTo>
                    <a:pt x="7551" y="16"/>
                  </a:lnTo>
                  <a:lnTo>
                    <a:pt x="7535" y="16"/>
                  </a:lnTo>
                  <a:lnTo>
                    <a:pt x="7535" y="0"/>
                  </a:lnTo>
                  <a:close/>
                  <a:moveTo>
                    <a:pt x="7567" y="0"/>
                  </a:moveTo>
                  <a:lnTo>
                    <a:pt x="7582" y="0"/>
                  </a:lnTo>
                  <a:lnTo>
                    <a:pt x="7582" y="16"/>
                  </a:lnTo>
                  <a:lnTo>
                    <a:pt x="7567" y="16"/>
                  </a:lnTo>
                  <a:lnTo>
                    <a:pt x="7567" y="0"/>
                  </a:lnTo>
                  <a:close/>
                  <a:moveTo>
                    <a:pt x="7598" y="0"/>
                  </a:moveTo>
                  <a:lnTo>
                    <a:pt x="7614" y="0"/>
                  </a:lnTo>
                  <a:lnTo>
                    <a:pt x="7614" y="16"/>
                  </a:lnTo>
                  <a:lnTo>
                    <a:pt x="7598" y="16"/>
                  </a:lnTo>
                  <a:lnTo>
                    <a:pt x="7598" y="0"/>
                  </a:lnTo>
                  <a:close/>
                  <a:moveTo>
                    <a:pt x="7630" y="0"/>
                  </a:moveTo>
                  <a:lnTo>
                    <a:pt x="7646" y="0"/>
                  </a:lnTo>
                  <a:lnTo>
                    <a:pt x="7646" y="16"/>
                  </a:lnTo>
                  <a:lnTo>
                    <a:pt x="7630" y="16"/>
                  </a:lnTo>
                  <a:lnTo>
                    <a:pt x="7630" y="0"/>
                  </a:lnTo>
                  <a:close/>
                  <a:moveTo>
                    <a:pt x="7662" y="0"/>
                  </a:moveTo>
                  <a:lnTo>
                    <a:pt x="7677" y="0"/>
                  </a:lnTo>
                  <a:lnTo>
                    <a:pt x="7677" y="16"/>
                  </a:lnTo>
                  <a:lnTo>
                    <a:pt x="7662" y="16"/>
                  </a:lnTo>
                  <a:lnTo>
                    <a:pt x="7662" y="0"/>
                  </a:lnTo>
                  <a:close/>
                  <a:moveTo>
                    <a:pt x="7693" y="0"/>
                  </a:moveTo>
                  <a:lnTo>
                    <a:pt x="7709" y="0"/>
                  </a:lnTo>
                  <a:lnTo>
                    <a:pt x="7709" y="16"/>
                  </a:lnTo>
                  <a:lnTo>
                    <a:pt x="7693" y="16"/>
                  </a:lnTo>
                  <a:lnTo>
                    <a:pt x="7693" y="0"/>
                  </a:lnTo>
                  <a:close/>
                  <a:moveTo>
                    <a:pt x="7725" y="0"/>
                  </a:moveTo>
                  <a:lnTo>
                    <a:pt x="7741" y="0"/>
                  </a:lnTo>
                  <a:lnTo>
                    <a:pt x="7741" y="16"/>
                  </a:lnTo>
                  <a:lnTo>
                    <a:pt x="7725" y="16"/>
                  </a:lnTo>
                  <a:lnTo>
                    <a:pt x="7725" y="0"/>
                  </a:lnTo>
                  <a:close/>
                  <a:moveTo>
                    <a:pt x="7757" y="0"/>
                  </a:moveTo>
                  <a:lnTo>
                    <a:pt x="7772" y="0"/>
                  </a:lnTo>
                  <a:lnTo>
                    <a:pt x="7772" y="16"/>
                  </a:lnTo>
                  <a:lnTo>
                    <a:pt x="7757" y="16"/>
                  </a:lnTo>
                  <a:lnTo>
                    <a:pt x="7757" y="0"/>
                  </a:lnTo>
                  <a:close/>
                  <a:moveTo>
                    <a:pt x="7788" y="0"/>
                  </a:moveTo>
                  <a:lnTo>
                    <a:pt x="7804" y="0"/>
                  </a:lnTo>
                  <a:lnTo>
                    <a:pt x="7804" y="16"/>
                  </a:lnTo>
                  <a:lnTo>
                    <a:pt x="7788" y="16"/>
                  </a:lnTo>
                  <a:lnTo>
                    <a:pt x="7788" y="0"/>
                  </a:lnTo>
                  <a:close/>
                  <a:moveTo>
                    <a:pt x="7820" y="0"/>
                  </a:moveTo>
                  <a:lnTo>
                    <a:pt x="7836" y="0"/>
                  </a:lnTo>
                  <a:lnTo>
                    <a:pt x="7836" y="16"/>
                  </a:lnTo>
                  <a:lnTo>
                    <a:pt x="7820" y="16"/>
                  </a:lnTo>
                  <a:lnTo>
                    <a:pt x="7820" y="0"/>
                  </a:lnTo>
                  <a:close/>
                  <a:moveTo>
                    <a:pt x="7852" y="0"/>
                  </a:moveTo>
                  <a:lnTo>
                    <a:pt x="7867" y="0"/>
                  </a:lnTo>
                  <a:lnTo>
                    <a:pt x="7867" y="16"/>
                  </a:lnTo>
                  <a:lnTo>
                    <a:pt x="7852" y="16"/>
                  </a:lnTo>
                  <a:lnTo>
                    <a:pt x="7852" y="0"/>
                  </a:lnTo>
                  <a:close/>
                  <a:moveTo>
                    <a:pt x="7883" y="0"/>
                  </a:moveTo>
                  <a:lnTo>
                    <a:pt x="7899" y="0"/>
                  </a:lnTo>
                  <a:lnTo>
                    <a:pt x="7899" y="16"/>
                  </a:lnTo>
                  <a:lnTo>
                    <a:pt x="7883" y="16"/>
                  </a:lnTo>
                  <a:lnTo>
                    <a:pt x="7883" y="0"/>
                  </a:lnTo>
                  <a:close/>
                  <a:moveTo>
                    <a:pt x="7915" y="0"/>
                  </a:moveTo>
                  <a:lnTo>
                    <a:pt x="7931" y="0"/>
                  </a:lnTo>
                  <a:lnTo>
                    <a:pt x="7931" y="16"/>
                  </a:lnTo>
                  <a:lnTo>
                    <a:pt x="7915" y="16"/>
                  </a:lnTo>
                  <a:lnTo>
                    <a:pt x="7915" y="0"/>
                  </a:lnTo>
                  <a:close/>
                  <a:moveTo>
                    <a:pt x="7947" y="0"/>
                  </a:moveTo>
                  <a:lnTo>
                    <a:pt x="7962" y="0"/>
                  </a:lnTo>
                  <a:lnTo>
                    <a:pt x="7962" y="16"/>
                  </a:lnTo>
                  <a:lnTo>
                    <a:pt x="7947" y="16"/>
                  </a:lnTo>
                  <a:lnTo>
                    <a:pt x="7947" y="0"/>
                  </a:lnTo>
                  <a:close/>
                  <a:moveTo>
                    <a:pt x="7978" y="0"/>
                  </a:moveTo>
                  <a:lnTo>
                    <a:pt x="7994" y="0"/>
                  </a:lnTo>
                  <a:lnTo>
                    <a:pt x="7994" y="16"/>
                  </a:lnTo>
                  <a:lnTo>
                    <a:pt x="7978" y="16"/>
                  </a:lnTo>
                  <a:lnTo>
                    <a:pt x="7978" y="0"/>
                  </a:lnTo>
                  <a:close/>
                  <a:moveTo>
                    <a:pt x="8010" y="0"/>
                  </a:moveTo>
                  <a:lnTo>
                    <a:pt x="8026" y="0"/>
                  </a:lnTo>
                  <a:lnTo>
                    <a:pt x="8026" y="16"/>
                  </a:lnTo>
                  <a:lnTo>
                    <a:pt x="8010" y="16"/>
                  </a:lnTo>
                  <a:lnTo>
                    <a:pt x="8010" y="0"/>
                  </a:lnTo>
                  <a:close/>
                  <a:moveTo>
                    <a:pt x="8042" y="0"/>
                  </a:moveTo>
                  <a:lnTo>
                    <a:pt x="8057" y="0"/>
                  </a:lnTo>
                  <a:lnTo>
                    <a:pt x="8057" y="16"/>
                  </a:lnTo>
                  <a:lnTo>
                    <a:pt x="8042" y="16"/>
                  </a:lnTo>
                  <a:lnTo>
                    <a:pt x="8042" y="0"/>
                  </a:lnTo>
                  <a:close/>
                  <a:moveTo>
                    <a:pt x="8073" y="0"/>
                  </a:moveTo>
                  <a:lnTo>
                    <a:pt x="8089" y="0"/>
                  </a:lnTo>
                  <a:lnTo>
                    <a:pt x="8089" y="16"/>
                  </a:lnTo>
                  <a:lnTo>
                    <a:pt x="8073" y="16"/>
                  </a:lnTo>
                  <a:lnTo>
                    <a:pt x="8073" y="0"/>
                  </a:lnTo>
                  <a:close/>
                  <a:moveTo>
                    <a:pt x="8105" y="0"/>
                  </a:moveTo>
                  <a:lnTo>
                    <a:pt x="8121" y="0"/>
                  </a:lnTo>
                  <a:lnTo>
                    <a:pt x="8121" y="16"/>
                  </a:lnTo>
                  <a:lnTo>
                    <a:pt x="8105" y="16"/>
                  </a:lnTo>
                  <a:lnTo>
                    <a:pt x="8105" y="0"/>
                  </a:lnTo>
                  <a:close/>
                  <a:moveTo>
                    <a:pt x="8136" y="0"/>
                  </a:moveTo>
                  <a:lnTo>
                    <a:pt x="8152" y="0"/>
                  </a:lnTo>
                  <a:lnTo>
                    <a:pt x="8152" y="16"/>
                  </a:lnTo>
                  <a:lnTo>
                    <a:pt x="8136" y="16"/>
                  </a:lnTo>
                  <a:lnTo>
                    <a:pt x="8136" y="0"/>
                  </a:lnTo>
                  <a:close/>
                  <a:moveTo>
                    <a:pt x="8168" y="0"/>
                  </a:moveTo>
                  <a:lnTo>
                    <a:pt x="8184" y="0"/>
                  </a:lnTo>
                  <a:lnTo>
                    <a:pt x="8184" y="16"/>
                  </a:lnTo>
                  <a:lnTo>
                    <a:pt x="8168" y="16"/>
                  </a:lnTo>
                  <a:lnTo>
                    <a:pt x="8168" y="0"/>
                  </a:lnTo>
                  <a:close/>
                  <a:moveTo>
                    <a:pt x="8200" y="0"/>
                  </a:moveTo>
                  <a:lnTo>
                    <a:pt x="8216" y="0"/>
                  </a:lnTo>
                  <a:lnTo>
                    <a:pt x="8216" y="16"/>
                  </a:lnTo>
                  <a:lnTo>
                    <a:pt x="8200" y="16"/>
                  </a:lnTo>
                  <a:lnTo>
                    <a:pt x="8200" y="0"/>
                  </a:lnTo>
                  <a:close/>
                  <a:moveTo>
                    <a:pt x="8231" y="0"/>
                  </a:moveTo>
                  <a:lnTo>
                    <a:pt x="8247" y="0"/>
                  </a:lnTo>
                  <a:lnTo>
                    <a:pt x="8247" y="16"/>
                  </a:lnTo>
                  <a:lnTo>
                    <a:pt x="8231" y="16"/>
                  </a:lnTo>
                  <a:lnTo>
                    <a:pt x="8231" y="0"/>
                  </a:lnTo>
                  <a:close/>
                  <a:moveTo>
                    <a:pt x="8263" y="0"/>
                  </a:moveTo>
                  <a:lnTo>
                    <a:pt x="8279" y="0"/>
                  </a:lnTo>
                  <a:lnTo>
                    <a:pt x="8279" y="16"/>
                  </a:lnTo>
                  <a:lnTo>
                    <a:pt x="8263" y="16"/>
                  </a:lnTo>
                  <a:lnTo>
                    <a:pt x="8263" y="0"/>
                  </a:lnTo>
                  <a:close/>
                  <a:moveTo>
                    <a:pt x="8295" y="0"/>
                  </a:moveTo>
                  <a:lnTo>
                    <a:pt x="8311" y="0"/>
                  </a:lnTo>
                  <a:lnTo>
                    <a:pt x="8311" y="16"/>
                  </a:lnTo>
                  <a:lnTo>
                    <a:pt x="8295" y="16"/>
                  </a:lnTo>
                  <a:lnTo>
                    <a:pt x="8295" y="0"/>
                  </a:lnTo>
                  <a:close/>
                  <a:moveTo>
                    <a:pt x="8326" y="0"/>
                  </a:moveTo>
                  <a:lnTo>
                    <a:pt x="8342" y="0"/>
                  </a:lnTo>
                  <a:lnTo>
                    <a:pt x="8342" y="16"/>
                  </a:lnTo>
                  <a:lnTo>
                    <a:pt x="8326" y="16"/>
                  </a:lnTo>
                  <a:lnTo>
                    <a:pt x="8326" y="0"/>
                  </a:lnTo>
                  <a:close/>
                  <a:moveTo>
                    <a:pt x="8358" y="0"/>
                  </a:moveTo>
                  <a:lnTo>
                    <a:pt x="8374" y="0"/>
                  </a:lnTo>
                  <a:lnTo>
                    <a:pt x="8374" y="16"/>
                  </a:lnTo>
                  <a:lnTo>
                    <a:pt x="8358" y="16"/>
                  </a:lnTo>
                  <a:lnTo>
                    <a:pt x="8358" y="0"/>
                  </a:lnTo>
                  <a:close/>
                  <a:moveTo>
                    <a:pt x="8390" y="0"/>
                  </a:moveTo>
                  <a:lnTo>
                    <a:pt x="8406" y="0"/>
                  </a:lnTo>
                  <a:lnTo>
                    <a:pt x="8406" y="16"/>
                  </a:lnTo>
                  <a:lnTo>
                    <a:pt x="8390" y="16"/>
                  </a:lnTo>
                  <a:lnTo>
                    <a:pt x="8390" y="0"/>
                  </a:lnTo>
                  <a:close/>
                  <a:moveTo>
                    <a:pt x="8421" y="0"/>
                  </a:moveTo>
                  <a:lnTo>
                    <a:pt x="8437" y="0"/>
                  </a:lnTo>
                  <a:lnTo>
                    <a:pt x="8437" y="16"/>
                  </a:lnTo>
                  <a:lnTo>
                    <a:pt x="8421" y="16"/>
                  </a:lnTo>
                  <a:lnTo>
                    <a:pt x="8421" y="0"/>
                  </a:lnTo>
                  <a:close/>
                  <a:moveTo>
                    <a:pt x="8453" y="0"/>
                  </a:moveTo>
                  <a:lnTo>
                    <a:pt x="8469" y="0"/>
                  </a:lnTo>
                  <a:lnTo>
                    <a:pt x="8469" y="16"/>
                  </a:lnTo>
                  <a:lnTo>
                    <a:pt x="8453" y="16"/>
                  </a:lnTo>
                  <a:lnTo>
                    <a:pt x="8453" y="0"/>
                  </a:lnTo>
                  <a:close/>
                  <a:moveTo>
                    <a:pt x="8485" y="0"/>
                  </a:moveTo>
                  <a:lnTo>
                    <a:pt x="8501" y="0"/>
                  </a:lnTo>
                  <a:lnTo>
                    <a:pt x="8501" y="16"/>
                  </a:lnTo>
                  <a:lnTo>
                    <a:pt x="8485" y="16"/>
                  </a:lnTo>
                  <a:lnTo>
                    <a:pt x="8485" y="0"/>
                  </a:lnTo>
                  <a:close/>
                  <a:moveTo>
                    <a:pt x="8516" y="0"/>
                  </a:moveTo>
                  <a:lnTo>
                    <a:pt x="8532" y="0"/>
                  </a:lnTo>
                  <a:lnTo>
                    <a:pt x="8532" y="16"/>
                  </a:lnTo>
                  <a:lnTo>
                    <a:pt x="8516" y="16"/>
                  </a:lnTo>
                  <a:lnTo>
                    <a:pt x="8516" y="0"/>
                  </a:lnTo>
                  <a:close/>
                  <a:moveTo>
                    <a:pt x="8548" y="0"/>
                  </a:moveTo>
                  <a:lnTo>
                    <a:pt x="8564" y="0"/>
                  </a:lnTo>
                  <a:lnTo>
                    <a:pt x="8564" y="16"/>
                  </a:lnTo>
                  <a:lnTo>
                    <a:pt x="8548" y="16"/>
                  </a:lnTo>
                  <a:lnTo>
                    <a:pt x="8548" y="0"/>
                  </a:lnTo>
                  <a:close/>
                  <a:moveTo>
                    <a:pt x="8580" y="0"/>
                  </a:moveTo>
                  <a:lnTo>
                    <a:pt x="8596" y="0"/>
                  </a:lnTo>
                  <a:lnTo>
                    <a:pt x="8596" y="16"/>
                  </a:lnTo>
                  <a:lnTo>
                    <a:pt x="8580" y="16"/>
                  </a:lnTo>
                  <a:lnTo>
                    <a:pt x="8580" y="0"/>
                  </a:lnTo>
                  <a:close/>
                  <a:moveTo>
                    <a:pt x="8611" y="0"/>
                  </a:moveTo>
                  <a:lnTo>
                    <a:pt x="8627" y="0"/>
                  </a:lnTo>
                  <a:lnTo>
                    <a:pt x="8627" y="16"/>
                  </a:lnTo>
                  <a:lnTo>
                    <a:pt x="8611" y="16"/>
                  </a:lnTo>
                  <a:lnTo>
                    <a:pt x="8611" y="0"/>
                  </a:lnTo>
                  <a:close/>
                  <a:moveTo>
                    <a:pt x="8643" y="0"/>
                  </a:moveTo>
                  <a:lnTo>
                    <a:pt x="8659" y="0"/>
                  </a:lnTo>
                  <a:lnTo>
                    <a:pt x="8659" y="16"/>
                  </a:lnTo>
                  <a:lnTo>
                    <a:pt x="8643" y="16"/>
                  </a:lnTo>
                  <a:lnTo>
                    <a:pt x="8643" y="0"/>
                  </a:lnTo>
                  <a:close/>
                  <a:moveTo>
                    <a:pt x="8675" y="0"/>
                  </a:moveTo>
                  <a:lnTo>
                    <a:pt x="8691" y="0"/>
                  </a:lnTo>
                  <a:lnTo>
                    <a:pt x="8691" y="16"/>
                  </a:lnTo>
                  <a:lnTo>
                    <a:pt x="8675" y="16"/>
                  </a:lnTo>
                  <a:lnTo>
                    <a:pt x="8675" y="0"/>
                  </a:lnTo>
                  <a:close/>
                  <a:moveTo>
                    <a:pt x="8706" y="0"/>
                  </a:moveTo>
                  <a:lnTo>
                    <a:pt x="8722" y="0"/>
                  </a:lnTo>
                  <a:lnTo>
                    <a:pt x="8722" y="16"/>
                  </a:lnTo>
                  <a:lnTo>
                    <a:pt x="8706" y="16"/>
                  </a:lnTo>
                  <a:lnTo>
                    <a:pt x="8706" y="0"/>
                  </a:lnTo>
                  <a:close/>
                  <a:moveTo>
                    <a:pt x="8738" y="0"/>
                  </a:moveTo>
                  <a:lnTo>
                    <a:pt x="8754" y="0"/>
                  </a:lnTo>
                  <a:lnTo>
                    <a:pt x="8754" y="16"/>
                  </a:lnTo>
                  <a:lnTo>
                    <a:pt x="8738" y="16"/>
                  </a:lnTo>
                  <a:lnTo>
                    <a:pt x="8738" y="0"/>
                  </a:lnTo>
                  <a:close/>
                  <a:moveTo>
                    <a:pt x="8770" y="0"/>
                  </a:moveTo>
                  <a:lnTo>
                    <a:pt x="8786" y="0"/>
                  </a:lnTo>
                  <a:lnTo>
                    <a:pt x="8786" y="16"/>
                  </a:lnTo>
                  <a:lnTo>
                    <a:pt x="8770" y="16"/>
                  </a:lnTo>
                  <a:lnTo>
                    <a:pt x="8770" y="0"/>
                  </a:lnTo>
                  <a:close/>
                  <a:moveTo>
                    <a:pt x="8801" y="0"/>
                  </a:moveTo>
                  <a:lnTo>
                    <a:pt x="8817" y="0"/>
                  </a:lnTo>
                  <a:lnTo>
                    <a:pt x="8817" y="16"/>
                  </a:lnTo>
                  <a:lnTo>
                    <a:pt x="8801" y="16"/>
                  </a:lnTo>
                  <a:lnTo>
                    <a:pt x="8801" y="0"/>
                  </a:lnTo>
                  <a:close/>
                  <a:moveTo>
                    <a:pt x="8833" y="0"/>
                  </a:moveTo>
                  <a:lnTo>
                    <a:pt x="8849" y="0"/>
                  </a:lnTo>
                  <a:lnTo>
                    <a:pt x="8849" y="16"/>
                  </a:lnTo>
                  <a:lnTo>
                    <a:pt x="8833" y="16"/>
                  </a:lnTo>
                  <a:lnTo>
                    <a:pt x="8833" y="0"/>
                  </a:lnTo>
                  <a:close/>
                  <a:moveTo>
                    <a:pt x="8865" y="0"/>
                  </a:moveTo>
                  <a:lnTo>
                    <a:pt x="8880" y="0"/>
                  </a:lnTo>
                  <a:lnTo>
                    <a:pt x="8880" y="16"/>
                  </a:lnTo>
                  <a:lnTo>
                    <a:pt x="8865" y="16"/>
                  </a:lnTo>
                  <a:lnTo>
                    <a:pt x="8865" y="0"/>
                  </a:lnTo>
                  <a:close/>
                  <a:moveTo>
                    <a:pt x="8896" y="0"/>
                  </a:moveTo>
                  <a:lnTo>
                    <a:pt x="8912" y="0"/>
                  </a:lnTo>
                  <a:lnTo>
                    <a:pt x="8912" y="16"/>
                  </a:lnTo>
                  <a:lnTo>
                    <a:pt x="8896" y="16"/>
                  </a:lnTo>
                  <a:lnTo>
                    <a:pt x="8896" y="0"/>
                  </a:lnTo>
                  <a:close/>
                  <a:moveTo>
                    <a:pt x="8928" y="0"/>
                  </a:moveTo>
                  <a:lnTo>
                    <a:pt x="8944" y="0"/>
                  </a:lnTo>
                  <a:lnTo>
                    <a:pt x="8944" y="16"/>
                  </a:lnTo>
                  <a:lnTo>
                    <a:pt x="8928" y="16"/>
                  </a:lnTo>
                  <a:lnTo>
                    <a:pt x="8928" y="0"/>
                  </a:lnTo>
                  <a:close/>
                  <a:moveTo>
                    <a:pt x="8960" y="0"/>
                  </a:moveTo>
                  <a:lnTo>
                    <a:pt x="8975" y="0"/>
                  </a:lnTo>
                  <a:lnTo>
                    <a:pt x="8975" y="16"/>
                  </a:lnTo>
                  <a:lnTo>
                    <a:pt x="8960" y="16"/>
                  </a:lnTo>
                  <a:lnTo>
                    <a:pt x="8960" y="0"/>
                  </a:lnTo>
                  <a:close/>
                  <a:moveTo>
                    <a:pt x="8991" y="0"/>
                  </a:moveTo>
                  <a:lnTo>
                    <a:pt x="9007" y="0"/>
                  </a:lnTo>
                  <a:lnTo>
                    <a:pt x="9007" y="16"/>
                  </a:lnTo>
                  <a:lnTo>
                    <a:pt x="8991" y="16"/>
                  </a:lnTo>
                  <a:lnTo>
                    <a:pt x="8991" y="0"/>
                  </a:lnTo>
                  <a:close/>
                  <a:moveTo>
                    <a:pt x="9023" y="0"/>
                  </a:moveTo>
                  <a:lnTo>
                    <a:pt x="9039" y="0"/>
                  </a:lnTo>
                  <a:lnTo>
                    <a:pt x="9039" y="16"/>
                  </a:lnTo>
                  <a:lnTo>
                    <a:pt x="9023" y="16"/>
                  </a:lnTo>
                  <a:lnTo>
                    <a:pt x="9023" y="0"/>
                  </a:lnTo>
                  <a:close/>
                  <a:moveTo>
                    <a:pt x="9055" y="0"/>
                  </a:moveTo>
                  <a:lnTo>
                    <a:pt x="9070" y="0"/>
                  </a:lnTo>
                  <a:lnTo>
                    <a:pt x="9070" y="16"/>
                  </a:lnTo>
                  <a:lnTo>
                    <a:pt x="9055" y="16"/>
                  </a:lnTo>
                  <a:lnTo>
                    <a:pt x="9055" y="0"/>
                  </a:lnTo>
                  <a:close/>
                  <a:moveTo>
                    <a:pt x="9086" y="0"/>
                  </a:moveTo>
                  <a:lnTo>
                    <a:pt x="9102" y="0"/>
                  </a:lnTo>
                  <a:lnTo>
                    <a:pt x="9102" y="16"/>
                  </a:lnTo>
                  <a:lnTo>
                    <a:pt x="9086" y="16"/>
                  </a:lnTo>
                  <a:lnTo>
                    <a:pt x="9086" y="0"/>
                  </a:lnTo>
                  <a:close/>
                  <a:moveTo>
                    <a:pt x="9118" y="0"/>
                  </a:moveTo>
                  <a:lnTo>
                    <a:pt x="9134" y="0"/>
                  </a:lnTo>
                  <a:lnTo>
                    <a:pt x="9134" y="16"/>
                  </a:lnTo>
                  <a:lnTo>
                    <a:pt x="9118" y="16"/>
                  </a:lnTo>
                  <a:lnTo>
                    <a:pt x="9118" y="0"/>
                  </a:lnTo>
                  <a:close/>
                  <a:moveTo>
                    <a:pt x="9150" y="0"/>
                  </a:moveTo>
                  <a:lnTo>
                    <a:pt x="9165" y="0"/>
                  </a:lnTo>
                  <a:lnTo>
                    <a:pt x="9165" y="16"/>
                  </a:lnTo>
                  <a:lnTo>
                    <a:pt x="9150" y="16"/>
                  </a:lnTo>
                  <a:lnTo>
                    <a:pt x="9150" y="0"/>
                  </a:lnTo>
                  <a:close/>
                  <a:moveTo>
                    <a:pt x="9181" y="0"/>
                  </a:moveTo>
                  <a:lnTo>
                    <a:pt x="9197" y="0"/>
                  </a:lnTo>
                  <a:lnTo>
                    <a:pt x="9197" y="16"/>
                  </a:lnTo>
                  <a:lnTo>
                    <a:pt x="9181" y="16"/>
                  </a:lnTo>
                  <a:lnTo>
                    <a:pt x="9181" y="0"/>
                  </a:lnTo>
                  <a:close/>
                  <a:moveTo>
                    <a:pt x="9213" y="0"/>
                  </a:moveTo>
                  <a:lnTo>
                    <a:pt x="9229" y="0"/>
                  </a:lnTo>
                  <a:lnTo>
                    <a:pt x="9229" y="16"/>
                  </a:lnTo>
                  <a:lnTo>
                    <a:pt x="9213" y="16"/>
                  </a:lnTo>
                  <a:lnTo>
                    <a:pt x="9213" y="0"/>
                  </a:lnTo>
                  <a:close/>
                  <a:moveTo>
                    <a:pt x="9245" y="0"/>
                  </a:moveTo>
                  <a:lnTo>
                    <a:pt x="9260" y="0"/>
                  </a:lnTo>
                  <a:lnTo>
                    <a:pt x="9260" y="16"/>
                  </a:lnTo>
                  <a:lnTo>
                    <a:pt x="9245" y="16"/>
                  </a:lnTo>
                  <a:lnTo>
                    <a:pt x="9245" y="0"/>
                  </a:lnTo>
                  <a:close/>
                  <a:moveTo>
                    <a:pt x="9276" y="0"/>
                  </a:moveTo>
                  <a:lnTo>
                    <a:pt x="9292" y="0"/>
                  </a:lnTo>
                  <a:lnTo>
                    <a:pt x="9292" y="16"/>
                  </a:lnTo>
                  <a:lnTo>
                    <a:pt x="9276" y="16"/>
                  </a:lnTo>
                  <a:lnTo>
                    <a:pt x="9276" y="0"/>
                  </a:lnTo>
                  <a:close/>
                  <a:moveTo>
                    <a:pt x="9308" y="0"/>
                  </a:moveTo>
                  <a:lnTo>
                    <a:pt x="9324" y="0"/>
                  </a:lnTo>
                  <a:lnTo>
                    <a:pt x="9324" y="16"/>
                  </a:lnTo>
                  <a:lnTo>
                    <a:pt x="9308" y="16"/>
                  </a:lnTo>
                  <a:lnTo>
                    <a:pt x="9308" y="0"/>
                  </a:lnTo>
                  <a:close/>
                  <a:moveTo>
                    <a:pt x="9340" y="0"/>
                  </a:moveTo>
                  <a:lnTo>
                    <a:pt x="9355" y="0"/>
                  </a:lnTo>
                  <a:lnTo>
                    <a:pt x="9355" y="16"/>
                  </a:lnTo>
                  <a:lnTo>
                    <a:pt x="9340" y="16"/>
                  </a:lnTo>
                  <a:lnTo>
                    <a:pt x="9340" y="0"/>
                  </a:lnTo>
                  <a:close/>
                  <a:moveTo>
                    <a:pt x="9371" y="0"/>
                  </a:moveTo>
                  <a:lnTo>
                    <a:pt x="9387" y="0"/>
                  </a:lnTo>
                  <a:lnTo>
                    <a:pt x="9387" y="16"/>
                  </a:lnTo>
                  <a:lnTo>
                    <a:pt x="9371" y="16"/>
                  </a:lnTo>
                  <a:lnTo>
                    <a:pt x="9371" y="0"/>
                  </a:lnTo>
                  <a:close/>
                  <a:moveTo>
                    <a:pt x="9403" y="0"/>
                  </a:moveTo>
                  <a:lnTo>
                    <a:pt x="9419" y="0"/>
                  </a:lnTo>
                  <a:lnTo>
                    <a:pt x="9419" y="16"/>
                  </a:lnTo>
                  <a:lnTo>
                    <a:pt x="9403" y="16"/>
                  </a:lnTo>
                  <a:lnTo>
                    <a:pt x="9403" y="0"/>
                  </a:lnTo>
                  <a:close/>
                  <a:moveTo>
                    <a:pt x="9435" y="0"/>
                  </a:moveTo>
                  <a:lnTo>
                    <a:pt x="9450" y="0"/>
                  </a:lnTo>
                  <a:lnTo>
                    <a:pt x="9450" y="16"/>
                  </a:lnTo>
                  <a:lnTo>
                    <a:pt x="9435" y="16"/>
                  </a:lnTo>
                  <a:lnTo>
                    <a:pt x="9435" y="0"/>
                  </a:lnTo>
                  <a:close/>
                  <a:moveTo>
                    <a:pt x="9466" y="0"/>
                  </a:moveTo>
                  <a:lnTo>
                    <a:pt x="9482" y="0"/>
                  </a:lnTo>
                  <a:lnTo>
                    <a:pt x="9482" y="16"/>
                  </a:lnTo>
                  <a:lnTo>
                    <a:pt x="9466" y="16"/>
                  </a:lnTo>
                  <a:lnTo>
                    <a:pt x="9466" y="0"/>
                  </a:lnTo>
                  <a:close/>
                  <a:moveTo>
                    <a:pt x="9498" y="0"/>
                  </a:moveTo>
                  <a:lnTo>
                    <a:pt x="9514" y="0"/>
                  </a:lnTo>
                  <a:lnTo>
                    <a:pt x="9514" y="16"/>
                  </a:lnTo>
                  <a:lnTo>
                    <a:pt x="9498" y="16"/>
                  </a:lnTo>
                  <a:lnTo>
                    <a:pt x="9498" y="0"/>
                  </a:lnTo>
                  <a:close/>
                  <a:moveTo>
                    <a:pt x="9530" y="0"/>
                  </a:moveTo>
                  <a:lnTo>
                    <a:pt x="9545" y="0"/>
                  </a:lnTo>
                  <a:lnTo>
                    <a:pt x="9545" y="16"/>
                  </a:lnTo>
                  <a:lnTo>
                    <a:pt x="9530" y="16"/>
                  </a:lnTo>
                  <a:lnTo>
                    <a:pt x="9530" y="0"/>
                  </a:lnTo>
                  <a:close/>
                  <a:moveTo>
                    <a:pt x="9561" y="0"/>
                  </a:moveTo>
                  <a:lnTo>
                    <a:pt x="9577" y="0"/>
                  </a:lnTo>
                  <a:lnTo>
                    <a:pt x="9577" y="16"/>
                  </a:lnTo>
                  <a:lnTo>
                    <a:pt x="9561" y="16"/>
                  </a:lnTo>
                  <a:lnTo>
                    <a:pt x="9561" y="0"/>
                  </a:lnTo>
                  <a:close/>
                  <a:moveTo>
                    <a:pt x="9593" y="0"/>
                  </a:moveTo>
                  <a:lnTo>
                    <a:pt x="9609" y="0"/>
                  </a:lnTo>
                  <a:lnTo>
                    <a:pt x="9609" y="16"/>
                  </a:lnTo>
                  <a:lnTo>
                    <a:pt x="9593" y="16"/>
                  </a:lnTo>
                  <a:lnTo>
                    <a:pt x="9593" y="0"/>
                  </a:lnTo>
                  <a:close/>
                  <a:moveTo>
                    <a:pt x="9624" y="0"/>
                  </a:moveTo>
                  <a:lnTo>
                    <a:pt x="9640" y="0"/>
                  </a:lnTo>
                  <a:lnTo>
                    <a:pt x="9640" y="16"/>
                  </a:lnTo>
                  <a:lnTo>
                    <a:pt x="9624" y="16"/>
                  </a:lnTo>
                  <a:lnTo>
                    <a:pt x="9624" y="0"/>
                  </a:lnTo>
                  <a:close/>
                  <a:moveTo>
                    <a:pt x="9656" y="0"/>
                  </a:moveTo>
                  <a:lnTo>
                    <a:pt x="9672" y="0"/>
                  </a:lnTo>
                  <a:lnTo>
                    <a:pt x="9672" y="16"/>
                  </a:lnTo>
                  <a:lnTo>
                    <a:pt x="9656" y="16"/>
                  </a:lnTo>
                  <a:lnTo>
                    <a:pt x="9656" y="0"/>
                  </a:lnTo>
                  <a:close/>
                  <a:moveTo>
                    <a:pt x="9688" y="0"/>
                  </a:moveTo>
                  <a:lnTo>
                    <a:pt x="9704" y="0"/>
                  </a:lnTo>
                  <a:lnTo>
                    <a:pt x="9704" y="16"/>
                  </a:lnTo>
                  <a:lnTo>
                    <a:pt x="9688" y="16"/>
                  </a:lnTo>
                  <a:lnTo>
                    <a:pt x="9688" y="0"/>
                  </a:lnTo>
                  <a:close/>
                  <a:moveTo>
                    <a:pt x="9719" y="0"/>
                  </a:moveTo>
                  <a:lnTo>
                    <a:pt x="9735" y="0"/>
                  </a:lnTo>
                  <a:lnTo>
                    <a:pt x="9735" y="16"/>
                  </a:lnTo>
                  <a:lnTo>
                    <a:pt x="9719" y="16"/>
                  </a:lnTo>
                  <a:lnTo>
                    <a:pt x="9719" y="0"/>
                  </a:lnTo>
                  <a:close/>
                  <a:moveTo>
                    <a:pt x="9751" y="0"/>
                  </a:moveTo>
                  <a:lnTo>
                    <a:pt x="9767" y="0"/>
                  </a:lnTo>
                  <a:lnTo>
                    <a:pt x="9767" y="16"/>
                  </a:lnTo>
                  <a:lnTo>
                    <a:pt x="9751" y="16"/>
                  </a:lnTo>
                  <a:lnTo>
                    <a:pt x="9751" y="0"/>
                  </a:lnTo>
                  <a:close/>
                  <a:moveTo>
                    <a:pt x="9783" y="0"/>
                  </a:moveTo>
                  <a:lnTo>
                    <a:pt x="9799" y="0"/>
                  </a:lnTo>
                  <a:lnTo>
                    <a:pt x="9799" y="16"/>
                  </a:lnTo>
                  <a:lnTo>
                    <a:pt x="9783" y="16"/>
                  </a:lnTo>
                  <a:lnTo>
                    <a:pt x="9783" y="0"/>
                  </a:lnTo>
                  <a:close/>
                  <a:moveTo>
                    <a:pt x="9814" y="0"/>
                  </a:moveTo>
                  <a:lnTo>
                    <a:pt x="9830" y="0"/>
                  </a:lnTo>
                  <a:lnTo>
                    <a:pt x="9830" y="16"/>
                  </a:lnTo>
                  <a:lnTo>
                    <a:pt x="9814" y="16"/>
                  </a:lnTo>
                  <a:lnTo>
                    <a:pt x="9814" y="0"/>
                  </a:lnTo>
                  <a:close/>
                  <a:moveTo>
                    <a:pt x="9846" y="0"/>
                  </a:moveTo>
                  <a:lnTo>
                    <a:pt x="9862" y="0"/>
                  </a:lnTo>
                  <a:lnTo>
                    <a:pt x="9862" y="16"/>
                  </a:lnTo>
                  <a:lnTo>
                    <a:pt x="9846" y="16"/>
                  </a:lnTo>
                  <a:lnTo>
                    <a:pt x="9846" y="0"/>
                  </a:lnTo>
                  <a:close/>
                  <a:moveTo>
                    <a:pt x="9878" y="0"/>
                  </a:moveTo>
                  <a:lnTo>
                    <a:pt x="9894" y="0"/>
                  </a:lnTo>
                  <a:lnTo>
                    <a:pt x="9894" y="16"/>
                  </a:lnTo>
                  <a:lnTo>
                    <a:pt x="9878" y="16"/>
                  </a:lnTo>
                  <a:lnTo>
                    <a:pt x="9878" y="0"/>
                  </a:lnTo>
                  <a:close/>
                  <a:moveTo>
                    <a:pt x="9909" y="0"/>
                  </a:moveTo>
                  <a:lnTo>
                    <a:pt x="9925" y="0"/>
                  </a:lnTo>
                  <a:lnTo>
                    <a:pt x="9925" y="16"/>
                  </a:lnTo>
                  <a:lnTo>
                    <a:pt x="9909" y="16"/>
                  </a:lnTo>
                  <a:lnTo>
                    <a:pt x="9909" y="0"/>
                  </a:lnTo>
                  <a:close/>
                  <a:moveTo>
                    <a:pt x="9941" y="0"/>
                  </a:moveTo>
                  <a:lnTo>
                    <a:pt x="9957" y="0"/>
                  </a:lnTo>
                  <a:lnTo>
                    <a:pt x="9957" y="16"/>
                  </a:lnTo>
                  <a:lnTo>
                    <a:pt x="9941" y="16"/>
                  </a:lnTo>
                  <a:lnTo>
                    <a:pt x="9941" y="0"/>
                  </a:lnTo>
                  <a:close/>
                  <a:moveTo>
                    <a:pt x="9973" y="0"/>
                  </a:moveTo>
                  <a:lnTo>
                    <a:pt x="9989" y="0"/>
                  </a:lnTo>
                  <a:lnTo>
                    <a:pt x="9989" y="16"/>
                  </a:lnTo>
                  <a:lnTo>
                    <a:pt x="9973" y="16"/>
                  </a:lnTo>
                  <a:lnTo>
                    <a:pt x="9973" y="0"/>
                  </a:lnTo>
                  <a:close/>
                  <a:moveTo>
                    <a:pt x="10004" y="0"/>
                  </a:moveTo>
                  <a:lnTo>
                    <a:pt x="10020" y="0"/>
                  </a:lnTo>
                  <a:lnTo>
                    <a:pt x="10020" y="16"/>
                  </a:lnTo>
                  <a:lnTo>
                    <a:pt x="10004" y="16"/>
                  </a:lnTo>
                  <a:lnTo>
                    <a:pt x="10004" y="0"/>
                  </a:lnTo>
                  <a:close/>
                  <a:moveTo>
                    <a:pt x="10036" y="0"/>
                  </a:moveTo>
                  <a:lnTo>
                    <a:pt x="10052" y="0"/>
                  </a:lnTo>
                  <a:lnTo>
                    <a:pt x="10052" y="16"/>
                  </a:lnTo>
                  <a:lnTo>
                    <a:pt x="10036" y="16"/>
                  </a:lnTo>
                  <a:lnTo>
                    <a:pt x="10036" y="0"/>
                  </a:lnTo>
                  <a:close/>
                  <a:moveTo>
                    <a:pt x="10068" y="0"/>
                  </a:moveTo>
                  <a:lnTo>
                    <a:pt x="10084" y="0"/>
                  </a:lnTo>
                  <a:lnTo>
                    <a:pt x="10084" y="16"/>
                  </a:lnTo>
                  <a:lnTo>
                    <a:pt x="10068" y="16"/>
                  </a:lnTo>
                  <a:lnTo>
                    <a:pt x="10068" y="0"/>
                  </a:lnTo>
                  <a:close/>
                  <a:moveTo>
                    <a:pt x="10099" y="0"/>
                  </a:moveTo>
                  <a:lnTo>
                    <a:pt x="10115" y="0"/>
                  </a:lnTo>
                  <a:lnTo>
                    <a:pt x="10115" y="16"/>
                  </a:lnTo>
                  <a:lnTo>
                    <a:pt x="10099" y="16"/>
                  </a:lnTo>
                  <a:lnTo>
                    <a:pt x="10099" y="0"/>
                  </a:lnTo>
                  <a:close/>
                  <a:moveTo>
                    <a:pt x="10131" y="0"/>
                  </a:moveTo>
                  <a:lnTo>
                    <a:pt x="10147" y="0"/>
                  </a:lnTo>
                  <a:lnTo>
                    <a:pt x="10147" y="16"/>
                  </a:lnTo>
                  <a:lnTo>
                    <a:pt x="10131" y="16"/>
                  </a:lnTo>
                  <a:lnTo>
                    <a:pt x="10131" y="0"/>
                  </a:lnTo>
                  <a:close/>
                  <a:moveTo>
                    <a:pt x="10163" y="0"/>
                  </a:moveTo>
                  <a:lnTo>
                    <a:pt x="10179" y="0"/>
                  </a:lnTo>
                  <a:lnTo>
                    <a:pt x="10179" y="16"/>
                  </a:lnTo>
                  <a:lnTo>
                    <a:pt x="10163" y="16"/>
                  </a:lnTo>
                  <a:lnTo>
                    <a:pt x="10163" y="0"/>
                  </a:lnTo>
                  <a:close/>
                  <a:moveTo>
                    <a:pt x="10194" y="0"/>
                  </a:moveTo>
                  <a:lnTo>
                    <a:pt x="10210" y="0"/>
                  </a:lnTo>
                  <a:lnTo>
                    <a:pt x="10210" y="16"/>
                  </a:lnTo>
                  <a:lnTo>
                    <a:pt x="10194" y="16"/>
                  </a:lnTo>
                  <a:lnTo>
                    <a:pt x="10194" y="0"/>
                  </a:lnTo>
                  <a:close/>
                  <a:moveTo>
                    <a:pt x="10226" y="0"/>
                  </a:moveTo>
                  <a:lnTo>
                    <a:pt x="10242" y="0"/>
                  </a:lnTo>
                  <a:lnTo>
                    <a:pt x="10242" y="16"/>
                  </a:lnTo>
                  <a:lnTo>
                    <a:pt x="10226" y="16"/>
                  </a:lnTo>
                  <a:lnTo>
                    <a:pt x="10226" y="0"/>
                  </a:lnTo>
                  <a:close/>
                  <a:moveTo>
                    <a:pt x="10258" y="0"/>
                  </a:moveTo>
                  <a:lnTo>
                    <a:pt x="10273" y="0"/>
                  </a:lnTo>
                  <a:lnTo>
                    <a:pt x="10273" y="16"/>
                  </a:lnTo>
                  <a:lnTo>
                    <a:pt x="10258" y="16"/>
                  </a:lnTo>
                  <a:lnTo>
                    <a:pt x="10258" y="0"/>
                  </a:lnTo>
                  <a:close/>
                  <a:moveTo>
                    <a:pt x="10289" y="0"/>
                  </a:moveTo>
                  <a:lnTo>
                    <a:pt x="10305" y="0"/>
                  </a:lnTo>
                  <a:lnTo>
                    <a:pt x="10305" y="16"/>
                  </a:lnTo>
                  <a:lnTo>
                    <a:pt x="10289" y="16"/>
                  </a:lnTo>
                  <a:lnTo>
                    <a:pt x="10289" y="0"/>
                  </a:lnTo>
                  <a:close/>
                  <a:moveTo>
                    <a:pt x="10321" y="0"/>
                  </a:moveTo>
                  <a:lnTo>
                    <a:pt x="10337" y="0"/>
                  </a:lnTo>
                  <a:lnTo>
                    <a:pt x="10337" y="16"/>
                  </a:lnTo>
                  <a:lnTo>
                    <a:pt x="10321" y="16"/>
                  </a:lnTo>
                  <a:lnTo>
                    <a:pt x="10321" y="0"/>
                  </a:lnTo>
                  <a:close/>
                  <a:moveTo>
                    <a:pt x="10353" y="0"/>
                  </a:moveTo>
                  <a:lnTo>
                    <a:pt x="10368" y="0"/>
                  </a:lnTo>
                  <a:lnTo>
                    <a:pt x="10368" y="16"/>
                  </a:lnTo>
                  <a:lnTo>
                    <a:pt x="10353" y="16"/>
                  </a:lnTo>
                  <a:lnTo>
                    <a:pt x="10353" y="0"/>
                  </a:lnTo>
                  <a:close/>
                  <a:moveTo>
                    <a:pt x="10384" y="0"/>
                  </a:moveTo>
                  <a:lnTo>
                    <a:pt x="10400" y="0"/>
                  </a:lnTo>
                  <a:lnTo>
                    <a:pt x="10400" y="16"/>
                  </a:lnTo>
                  <a:lnTo>
                    <a:pt x="10384" y="16"/>
                  </a:lnTo>
                  <a:lnTo>
                    <a:pt x="10384" y="0"/>
                  </a:lnTo>
                  <a:close/>
                  <a:moveTo>
                    <a:pt x="10416" y="0"/>
                  </a:moveTo>
                  <a:lnTo>
                    <a:pt x="10432" y="0"/>
                  </a:lnTo>
                  <a:lnTo>
                    <a:pt x="10432" y="16"/>
                  </a:lnTo>
                  <a:lnTo>
                    <a:pt x="10416" y="16"/>
                  </a:lnTo>
                  <a:lnTo>
                    <a:pt x="10416" y="0"/>
                  </a:lnTo>
                  <a:close/>
                  <a:moveTo>
                    <a:pt x="10448" y="0"/>
                  </a:moveTo>
                  <a:lnTo>
                    <a:pt x="10463" y="0"/>
                  </a:lnTo>
                  <a:lnTo>
                    <a:pt x="10463" y="16"/>
                  </a:lnTo>
                  <a:lnTo>
                    <a:pt x="10448" y="16"/>
                  </a:lnTo>
                  <a:lnTo>
                    <a:pt x="10448" y="0"/>
                  </a:lnTo>
                  <a:close/>
                  <a:moveTo>
                    <a:pt x="10479" y="0"/>
                  </a:moveTo>
                  <a:lnTo>
                    <a:pt x="10495" y="0"/>
                  </a:lnTo>
                  <a:lnTo>
                    <a:pt x="10495" y="16"/>
                  </a:lnTo>
                  <a:lnTo>
                    <a:pt x="10479" y="16"/>
                  </a:lnTo>
                  <a:lnTo>
                    <a:pt x="10479" y="0"/>
                  </a:lnTo>
                  <a:close/>
                  <a:moveTo>
                    <a:pt x="10511" y="0"/>
                  </a:moveTo>
                  <a:lnTo>
                    <a:pt x="10527" y="0"/>
                  </a:lnTo>
                  <a:lnTo>
                    <a:pt x="10527" y="16"/>
                  </a:lnTo>
                  <a:lnTo>
                    <a:pt x="10511" y="16"/>
                  </a:lnTo>
                  <a:lnTo>
                    <a:pt x="10511" y="0"/>
                  </a:lnTo>
                  <a:close/>
                  <a:moveTo>
                    <a:pt x="10543" y="0"/>
                  </a:moveTo>
                  <a:lnTo>
                    <a:pt x="10558" y="0"/>
                  </a:lnTo>
                  <a:lnTo>
                    <a:pt x="10558" y="16"/>
                  </a:lnTo>
                  <a:lnTo>
                    <a:pt x="10543" y="16"/>
                  </a:lnTo>
                  <a:lnTo>
                    <a:pt x="10543" y="0"/>
                  </a:lnTo>
                  <a:close/>
                  <a:moveTo>
                    <a:pt x="10574" y="0"/>
                  </a:moveTo>
                  <a:lnTo>
                    <a:pt x="10590" y="0"/>
                  </a:lnTo>
                  <a:lnTo>
                    <a:pt x="10590" y="16"/>
                  </a:lnTo>
                  <a:lnTo>
                    <a:pt x="10574" y="16"/>
                  </a:lnTo>
                  <a:lnTo>
                    <a:pt x="10574" y="0"/>
                  </a:lnTo>
                  <a:close/>
                  <a:moveTo>
                    <a:pt x="10606" y="0"/>
                  </a:moveTo>
                  <a:lnTo>
                    <a:pt x="10622" y="0"/>
                  </a:lnTo>
                  <a:lnTo>
                    <a:pt x="10622" y="16"/>
                  </a:lnTo>
                  <a:lnTo>
                    <a:pt x="10606" y="16"/>
                  </a:lnTo>
                  <a:lnTo>
                    <a:pt x="10606" y="0"/>
                  </a:lnTo>
                  <a:close/>
                  <a:moveTo>
                    <a:pt x="10638" y="0"/>
                  </a:moveTo>
                  <a:lnTo>
                    <a:pt x="10653" y="0"/>
                  </a:lnTo>
                  <a:lnTo>
                    <a:pt x="10653" y="16"/>
                  </a:lnTo>
                  <a:lnTo>
                    <a:pt x="10638" y="16"/>
                  </a:lnTo>
                  <a:lnTo>
                    <a:pt x="10638" y="0"/>
                  </a:lnTo>
                  <a:close/>
                  <a:moveTo>
                    <a:pt x="10669" y="0"/>
                  </a:moveTo>
                  <a:lnTo>
                    <a:pt x="10685" y="0"/>
                  </a:lnTo>
                  <a:lnTo>
                    <a:pt x="10685" y="16"/>
                  </a:lnTo>
                  <a:lnTo>
                    <a:pt x="10669" y="16"/>
                  </a:lnTo>
                  <a:lnTo>
                    <a:pt x="10669" y="0"/>
                  </a:lnTo>
                  <a:close/>
                  <a:moveTo>
                    <a:pt x="10701" y="0"/>
                  </a:moveTo>
                  <a:lnTo>
                    <a:pt x="10717" y="0"/>
                  </a:lnTo>
                  <a:lnTo>
                    <a:pt x="10717" y="16"/>
                  </a:lnTo>
                  <a:lnTo>
                    <a:pt x="10701" y="16"/>
                  </a:lnTo>
                  <a:lnTo>
                    <a:pt x="10701" y="0"/>
                  </a:lnTo>
                  <a:close/>
                </a:path>
              </a:pathLst>
            </a:custGeom>
            <a:solidFill>
              <a:srgbClr val="7F7F7F"/>
            </a:solidFill>
            <a:ln w="635" cap="flat">
              <a:solidFill>
                <a:srgbClr val="7F7F7F"/>
              </a:solidFill>
              <a:prstDash val="solid"/>
              <a:round/>
              <a:headEnd/>
              <a:tailEnd/>
            </a:ln>
          </p:spPr>
          <p:txBody>
            <a:bodyPr rot="0" vert="horz" wrap="square" lIns="91440" tIns="45720" rIns="91440" bIns="45720" anchor="t" anchorCtr="0" upright="1">
              <a:noAutofit/>
            </a:bodyPr>
            <a:lstStyle/>
            <a:p>
              <a:endParaRPr lang="en-US" kern="0">
                <a:solidFill>
                  <a:sysClr val="windowText" lastClr="000000"/>
                </a:solidFill>
              </a:endParaRPr>
            </a:p>
          </p:txBody>
        </p:sp>
        <p:sp>
          <p:nvSpPr>
            <p:cNvPr id="4109" name="Rectangle 4108">
              <a:extLst>
                <a:ext uri="{FF2B5EF4-FFF2-40B4-BE49-F238E27FC236}">
                  <a16:creationId xmlns:a16="http://schemas.microsoft.com/office/drawing/2014/main" id="{470DDFA8-ECAC-9E4B-53F3-888F9F7C3C30}"/>
                </a:ext>
              </a:extLst>
            </p:cNvPr>
            <p:cNvSpPr>
              <a:spLocks noChangeArrowheads="1"/>
            </p:cNvSpPr>
            <p:nvPr/>
          </p:nvSpPr>
          <p:spPr bwMode="auto">
            <a:xfrm>
              <a:off x="1080770" y="1480185"/>
              <a:ext cx="1276915" cy="218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a:spAutoFit/>
            </a:bodyPr>
            <a:lstStyle/>
            <a:p>
              <a:pPr>
                <a:lnSpc>
                  <a:spcPct val="107000"/>
                </a:lnSpc>
                <a:spcAft>
                  <a:spcPts val="800"/>
                </a:spcAft>
              </a:pPr>
              <a:r>
                <a:rPr lang="sr-Cyrl-RS" sz="1400" b="1" kern="0">
                  <a:solidFill>
                    <a:srgbClr val="46AD00"/>
                  </a:solidFill>
                  <a:latin typeface="Arial" panose="020B0604020202020204" pitchFamily="34" charset="0"/>
                  <a:ea typeface="Calibri" panose="020F0502020204030204" pitchFamily="34" charset="0"/>
                  <a:cs typeface="Arial" panose="020B0604020202020204" pitchFamily="34" charset="0"/>
                </a:rPr>
                <a:t>Флексибилност </a:t>
              </a:r>
              <a:endParaRPr lang="en-US" sz="1100" kern="0">
                <a:solidFill>
                  <a:sysClr val="windowText" lastClr="000000"/>
                </a:solidFill>
                <a:latin typeface="Calibri" panose="020F0502020204030204" pitchFamily="34" charset="0"/>
                <a:ea typeface="Calibri" panose="020F0502020204030204" pitchFamily="34" charset="0"/>
                <a:cs typeface="Arial" panose="020B0604020202020204" pitchFamily="34" charset="0"/>
              </a:endParaRPr>
            </a:p>
          </p:txBody>
        </p:sp>
        <p:sp>
          <p:nvSpPr>
            <p:cNvPr id="4110" name="Rectangle 4109">
              <a:extLst>
                <a:ext uri="{FF2B5EF4-FFF2-40B4-BE49-F238E27FC236}">
                  <a16:creationId xmlns:a16="http://schemas.microsoft.com/office/drawing/2014/main" id="{34D260BF-4BAC-7150-E5C0-AB41C10DB049}"/>
                </a:ext>
              </a:extLst>
            </p:cNvPr>
            <p:cNvSpPr>
              <a:spLocks noChangeArrowheads="1"/>
            </p:cNvSpPr>
            <p:nvPr/>
          </p:nvSpPr>
          <p:spPr bwMode="auto">
            <a:xfrm>
              <a:off x="1263015" y="1706880"/>
              <a:ext cx="47761" cy="1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a:spAutoFit/>
            </a:bodyPr>
            <a:lstStyle/>
            <a:p>
              <a:pPr>
                <a:lnSpc>
                  <a:spcPct val="107000"/>
                </a:lnSpc>
                <a:spcAft>
                  <a:spcPts val="800"/>
                </a:spcAft>
              </a:pPr>
              <a:r>
                <a:rPr lang="en-US" sz="1200" kern="0">
                  <a:solidFill>
                    <a:srgbClr val="575757"/>
                  </a:solidFill>
                  <a:latin typeface="Arial" panose="020B0604020202020204" pitchFamily="34" charset="0"/>
                  <a:ea typeface="Calibri" panose="020F0502020204030204" pitchFamily="34" charset="0"/>
                  <a:cs typeface="Arial" panose="020B0604020202020204" pitchFamily="34" charset="0"/>
                </a:rPr>
                <a:t>•</a:t>
              </a:r>
              <a:endParaRPr lang="en-US" sz="1100" kern="0">
                <a:solidFill>
                  <a:sysClr val="windowText" lastClr="000000"/>
                </a:solidFill>
                <a:latin typeface="Calibri" panose="020F0502020204030204" pitchFamily="34" charset="0"/>
                <a:ea typeface="Calibri" panose="020F0502020204030204" pitchFamily="34" charset="0"/>
                <a:cs typeface="Arial" panose="020B0604020202020204" pitchFamily="34" charset="0"/>
              </a:endParaRPr>
            </a:p>
          </p:txBody>
        </p:sp>
        <p:sp>
          <p:nvSpPr>
            <p:cNvPr id="4111" name="Rectangle 4110">
              <a:extLst>
                <a:ext uri="{FF2B5EF4-FFF2-40B4-BE49-F238E27FC236}">
                  <a16:creationId xmlns:a16="http://schemas.microsoft.com/office/drawing/2014/main" id="{F86B2FE7-79CE-FF14-E577-6C282BD7DCE8}"/>
                </a:ext>
              </a:extLst>
            </p:cNvPr>
            <p:cNvSpPr>
              <a:spLocks noChangeArrowheads="1"/>
            </p:cNvSpPr>
            <p:nvPr/>
          </p:nvSpPr>
          <p:spPr bwMode="auto">
            <a:xfrm>
              <a:off x="1401445" y="1706880"/>
              <a:ext cx="1004394" cy="173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a:spAutoFit/>
            </a:bodyPr>
            <a:lstStyle/>
            <a:p>
              <a:pPr>
                <a:lnSpc>
                  <a:spcPct val="107000"/>
                </a:lnSpc>
                <a:spcAft>
                  <a:spcPts val="800"/>
                </a:spcAft>
              </a:pPr>
              <a:r>
                <a:rPr lang="sr-Cyrl-RS" sz="1100" kern="0">
                  <a:solidFill>
                    <a:sysClr val="windowText" lastClr="000000"/>
                  </a:solidFill>
                  <a:latin typeface="Calibri" panose="020F0502020204030204" pitchFamily="34" charset="0"/>
                  <a:ea typeface="Calibri" panose="020F0502020204030204" pitchFamily="34" charset="0"/>
                  <a:cs typeface="Arial" panose="020B0604020202020204" pitchFamily="34" charset="0"/>
                </a:rPr>
                <a:t>Даљински региони</a:t>
              </a:r>
              <a:endParaRPr lang="en-US" sz="1100" kern="0">
                <a:solidFill>
                  <a:sysClr val="windowText" lastClr="000000"/>
                </a:solidFill>
                <a:latin typeface="Calibri" panose="020F0502020204030204" pitchFamily="34" charset="0"/>
                <a:ea typeface="Calibri" panose="020F0502020204030204" pitchFamily="34" charset="0"/>
                <a:cs typeface="Arial" panose="020B0604020202020204" pitchFamily="34" charset="0"/>
              </a:endParaRPr>
            </a:p>
          </p:txBody>
        </p:sp>
        <p:sp>
          <p:nvSpPr>
            <p:cNvPr id="4112" name="Rectangle 4111">
              <a:extLst>
                <a:ext uri="{FF2B5EF4-FFF2-40B4-BE49-F238E27FC236}">
                  <a16:creationId xmlns:a16="http://schemas.microsoft.com/office/drawing/2014/main" id="{04AC97F6-B221-AEE8-2533-FF05961A720F}"/>
                </a:ext>
              </a:extLst>
            </p:cNvPr>
            <p:cNvSpPr>
              <a:spLocks noChangeArrowheads="1"/>
            </p:cNvSpPr>
            <p:nvPr/>
          </p:nvSpPr>
          <p:spPr bwMode="auto">
            <a:xfrm>
              <a:off x="1263015" y="1882775"/>
              <a:ext cx="47761" cy="1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a:spAutoFit/>
            </a:bodyPr>
            <a:lstStyle/>
            <a:p>
              <a:pPr>
                <a:lnSpc>
                  <a:spcPct val="107000"/>
                </a:lnSpc>
                <a:spcAft>
                  <a:spcPts val="800"/>
                </a:spcAft>
              </a:pPr>
              <a:r>
                <a:rPr lang="en-US" sz="1200" kern="0">
                  <a:solidFill>
                    <a:srgbClr val="575757"/>
                  </a:solidFill>
                  <a:latin typeface="Arial" panose="020B0604020202020204" pitchFamily="34" charset="0"/>
                  <a:ea typeface="Calibri" panose="020F0502020204030204" pitchFamily="34" charset="0"/>
                  <a:cs typeface="Arial" panose="020B0604020202020204" pitchFamily="34" charset="0"/>
                </a:rPr>
                <a:t>•</a:t>
              </a:r>
              <a:endParaRPr lang="en-US" sz="1100" kern="0">
                <a:solidFill>
                  <a:sysClr val="windowText" lastClr="000000"/>
                </a:solidFill>
                <a:latin typeface="Calibri" panose="020F0502020204030204" pitchFamily="34" charset="0"/>
                <a:ea typeface="Calibri" panose="020F0502020204030204" pitchFamily="34" charset="0"/>
                <a:cs typeface="Arial" panose="020B0604020202020204" pitchFamily="34" charset="0"/>
              </a:endParaRPr>
            </a:p>
          </p:txBody>
        </p:sp>
        <p:sp>
          <p:nvSpPr>
            <p:cNvPr id="4113" name="Rectangle 4112">
              <a:extLst>
                <a:ext uri="{FF2B5EF4-FFF2-40B4-BE49-F238E27FC236}">
                  <a16:creationId xmlns:a16="http://schemas.microsoft.com/office/drawing/2014/main" id="{B4FD0B19-1013-833D-5ED0-2A6D811274BA}"/>
                </a:ext>
              </a:extLst>
            </p:cNvPr>
            <p:cNvSpPr>
              <a:spLocks noChangeArrowheads="1"/>
            </p:cNvSpPr>
            <p:nvPr/>
          </p:nvSpPr>
          <p:spPr bwMode="auto">
            <a:xfrm>
              <a:off x="1401445" y="1882775"/>
              <a:ext cx="1408961" cy="1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a:spAutoFit/>
            </a:bodyPr>
            <a:lstStyle/>
            <a:p>
              <a:pPr>
                <a:lnSpc>
                  <a:spcPct val="107000"/>
                </a:lnSpc>
                <a:spcAft>
                  <a:spcPts val="800"/>
                </a:spcAft>
              </a:pPr>
              <a:r>
                <a:rPr lang="sr-Cyrl-RS" sz="1200" kern="0">
                  <a:solidFill>
                    <a:srgbClr val="575757"/>
                  </a:solidFill>
                  <a:latin typeface="Arial" panose="020B0604020202020204" pitchFamily="34" charset="0"/>
                  <a:ea typeface="Calibri" panose="020F0502020204030204" pitchFamily="34" charset="0"/>
                  <a:cs typeface="Arial" panose="020B0604020202020204" pitchFamily="34" charset="0"/>
                </a:rPr>
                <a:t>Мале преносне мреже</a:t>
              </a:r>
              <a:endParaRPr lang="en-US" sz="1100" kern="0">
                <a:solidFill>
                  <a:sysClr val="windowText" lastClr="000000"/>
                </a:solidFill>
                <a:latin typeface="Calibri" panose="020F0502020204030204" pitchFamily="34" charset="0"/>
                <a:ea typeface="Calibri" panose="020F0502020204030204" pitchFamily="34" charset="0"/>
                <a:cs typeface="Arial" panose="020B0604020202020204" pitchFamily="34" charset="0"/>
              </a:endParaRPr>
            </a:p>
          </p:txBody>
        </p:sp>
        <p:sp>
          <p:nvSpPr>
            <p:cNvPr id="4114" name="Freeform 30">
              <a:extLst>
                <a:ext uri="{FF2B5EF4-FFF2-40B4-BE49-F238E27FC236}">
                  <a16:creationId xmlns:a16="http://schemas.microsoft.com/office/drawing/2014/main" id="{2FF93392-A3FC-40E5-DFAE-D9D1D8582E4D}"/>
                </a:ext>
              </a:extLst>
            </p:cNvPr>
            <p:cNvSpPr>
              <a:spLocks noEditPoints="1"/>
            </p:cNvSpPr>
            <p:nvPr/>
          </p:nvSpPr>
          <p:spPr bwMode="auto">
            <a:xfrm>
              <a:off x="86360" y="2129155"/>
              <a:ext cx="6804660" cy="10160"/>
            </a:xfrm>
            <a:custGeom>
              <a:avLst/>
              <a:gdLst>
                <a:gd name="T0" fmla="*/ 174 w 10716"/>
                <a:gd name="T1" fmla="*/ 0 h 16"/>
                <a:gd name="T2" fmla="*/ 316 w 10716"/>
                <a:gd name="T3" fmla="*/ 16 h 16"/>
                <a:gd name="T4" fmla="*/ 506 w 10716"/>
                <a:gd name="T5" fmla="*/ 0 h 16"/>
                <a:gd name="T6" fmla="*/ 680 w 10716"/>
                <a:gd name="T7" fmla="*/ 16 h 16"/>
                <a:gd name="T8" fmla="*/ 823 w 10716"/>
                <a:gd name="T9" fmla="*/ 0 h 16"/>
                <a:gd name="T10" fmla="*/ 1029 w 10716"/>
                <a:gd name="T11" fmla="*/ 0 h 16"/>
                <a:gd name="T12" fmla="*/ 1171 w 10716"/>
                <a:gd name="T13" fmla="*/ 16 h 16"/>
                <a:gd name="T14" fmla="*/ 1361 w 10716"/>
                <a:gd name="T15" fmla="*/ 0 h 16"/>
                <a:gd name="T16" fmla="*/ 1535 w 10716"/>
                <a:gd name="T17" fmla="*/ 16 h 16"/>
                <a:gd name="T18" fmla="*/ 1678 w 10716"/>
                <a:gd name="T19" fmla="*/ 0 h 16"/>
                <a:gd name="T20" fmla="*/ 1883 w 10716"/>
                <a:gd name="T21" fmla="*/ 0 h 16"/>
                <a:gd name="T22" fmla="*/ 2026 w 10716"/>
                <a:gd name="T23" fmla="*/ 16 h 16"/>
                <a:gd name="T24" fmla="*/ 2216 w 10716"/>
                <a:gd name="T25" fmla="*/ 0 h 16"/>
                <a:gd name="T26" fmla="*/ 2390 w 10716"/>
                <a:gd name="T27" fmla="*/ 16 h 16"/>
                <a:gd name="T28" fmla="*/ 2532 w 10716"/>
                <a:gd name="T29" fmla="*/ 0 h 16"/>
                <a:gd name="T30" fmla="*/ 2738 w 10716"/>
                <a:gd name="T31" fmla="*/ 0 h 16"/>
                <a:gd name="T32" fmla="*/ 2881 w 10716"/>
                <a:gd name="T33" fmla="*/ 16 h 16"/>
                <a:gd name="T34" fmla="*/ 3071 w 10716"/>
                <a:gd name="T35" fmla="*/ 0 h 16"/>
                <a:gd name="T36" fmla="*/ 3245 w 10716"/>
                <a:gd name="T37" fmla="*/ 16 h 16"/>
                <a:gd name="T38" fmla="*/ 3387 w 10716"/>
                <a:gd name="T39" fmla="*/ 0 h 16"/>
                <a:gd name="T40" fmla="*/ 3593 w 10716"/>
                <a:gd name="T41" fmla="*/ 0 h 16"/>
                <a:gd name="T42" fmla="*/ 3735 w 10716"/>
                <a:gd name="T43" fmla="*/ 16 h 16"/>
                <a:gd name="T44" fmla="*/ 3925 w 10716"/>
                <a:gd name="T45" fmla="*/ 0 h 16"/>
                <a:gd name="T46" fmla="*/ 4099 w 10716"/>
                <a:gd name="T47" fmla="*/ 16 h 16"/>
                <a:gd name="T48" fmla="*/ 4242 w 10716"/>
                <a:gd name="T49" fmla="*/ 0 h 16"/>
                <a:gd name="T50" fmla="*/ 4448 w 10716"/>
                <a:gd name="T51" fmla="*/ 0 h 16"/>
                <a:gd name="T52" fmla="*/ 4590 w 10716"/>
                <a:gd name="T53" fmla="*/ 16 h 16"/>
                <a:gd name="T54" fmla="*/ 4780 w 10716"/>
                <a:gd name="T55" fmla="*/ 0 h 16"/>
                <a:gd name="T56" fmla="*/ 4954 w 10716"/>
                <a:gd name="T57" fmla="*/ 16 h 16"/>
                <a:gd name="T58" fmla="*/ 5097 w 10716"/>
                <a:gd name="T59" fmla="*/ 0 h 16"/>
                <a:gd name="T60" fmla="*/ 5303 w 10716"/>
                <a:gd name="T61" fmla="*/ 0 h 16"/>
                <a:gd name="T62" fmla="*/ 5445 w 10716"/>
                <a:gd name="T63" fmla="*/ 16 h 16"/>
                <a:gd name="T64" fmla="*/ 5635 w 10716"/>
                <a:gd name="T65" fmla="*/ 0 h 16"/>
                <a:gd name="T66" fmla="*/ 5809 w 10716"/>
                <a:gd name="T67" fmla="*/ 16 h 16"/>
                <a:gd name="T68" fmla="*/ 5952 w 10716"/>
                <a:gd name="T69" fmla="*/ 0 h 16"/>
                <a:gd name="T70" fmla="*/ 6157 w 10716"/>
                <a:gd name="T71" fmla="*/ 0 h 16"/>
                <a:gd name="T72" fmla="*/ 6300 w 10716"/>
                <a:gd name="T73" fmla="*/ 16 h 16"/>
                <a:gd name="T74" fmla="*/ 6490 w 10716"/>
                <a:gd name="T75" fmla="*/ 0 h 16"/>
                <a:gd name="T76" fmla="*/ 6664 w 10716"/>
                <a:gd name="T77" fmla="*/ 16 h 16"/>
                <a:gd name="T78" fmla="*/ 6806 w 10716"/>
                <a:gd name="T79" fmla="*/ 0 h 16"/>
                <a:gd name="T80" fmla="*/ 7012 w 10716"/>
                <a:gd name="T81" fmla="*/ 0 h 16"/>
                <a:gd name="T82" fmla="*/ 7155 w 10716"/>
                <a:gd name="T83" fmla="*/ 16 h 16"/>
                <a:gd name="T84" fmla="*/ 7345 w 10716"/>
                <a:gd name="T85" fmla="*/ 0 h 16"/>
                <a:gd name="T86" fmla="*/ 7519 w 10716"/>
                <a:gd name="T87" fmla="*/ 16 h 16"/>
                <a:gd name="T88" fmla="*/ 7661 w 10716"/>
                <a:gd name="T89" fmla="*/ 0 h 16"/>
                <a:gd name="T90" fmla="*/ 7867 w 10716"/>
                <a:gd name="T91" fmla="*/ 0 h 16"/>
                <a:gd name="T92" fmla="*/ 8009 w 10716"/>
                <a:gd name="T93" fmla="*/ 16 h 16"/>
                <a:gd name="T94" fmla="*/ 8199 w 10716"/>
                <a:gd name="T95" fmla="*/ 0 h 16"/>
                <a:gd name="T96" fmla="*/ 8373 w 10716"/>
                <a:gd name="T97" fmla="*/ 16 h 16"/>
                <a:gd name="T98" fmla="*/ 8516 w 10716"/>
                <a:gd name="T99" fmla="*/ 0 h 16"/>
                <a:gd name="T100" fmla="*/ 8722 w 10716"/>
                <a:gd name="T101" fmla="*/ 0 h 16"/>
                <a:gd name="T102" fmla="*/ 8864 w 10716"/>
                <a:gd name="T103" fmla="*/ 16 h 16"/>
                <a:gd name="T104" fmla="*/ 9054 w 10716"/>
                <a:gd name="T105" fmla="*/ 0 h 16"/>
                <a:gd name="T106" fmla="*/ 9228 w 10716"/>
                <a:gd name="T107" fmla="*/ 16 h 16"/>
                <a:gd name="T108" fmla="*/ 9371 w 10716"/>
                <a:gd name="T109" fmla="*/ 0 h 16"/>
                <a:gd name="T110" fmla="*/ 9577 w 10716"/>
                <a:gd name="T111" fmla="*/ 0 h 16"/>
                <a:gd name="T112" fmla="*/ 9719 w 10716"/>
                <a:gd name="T113" fmla="*/ 16 h 16"/>
                <a:gd name="T114" fmla="*/ 9909 w 10716"/>
                <a:gd name="T115" fmla="*/ 0 h 16"/>
                <a:gd name="T116" fmla="*/ 10083 w 10716"/>
                <a:gd name="T117" fmla="*/ 16 h 16"/>
                <a:gd name="T118" fmla="*/ 10226 w 10716"/>
                <a:gd name="T119" fmla="*/ 0 h 16"/>
                <a:gd name="T120" fmla="*/ 10431 w 10716"/>
                <a:gd name="T121" fmla="*/ 0 h 16"/>
                <a:gd name="T122" fmla="*/ 10574 w 10716"/>
                <a:gd name="T123"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716" h="16">
                  <a:moveTo>
                    <a:pt x="0" y="0"/>
                  </a:moveTo>
                  <a:lnTo>
                    <a:pt x="15" y="0"/>
                  </a:lnTo>
                  <a:lnTo>
                    <a:pt x="15" y="16"/>
                  </a:lnTo>
                  <a:lnTo>
                    <a:pt x="0" y="16"/>
                  </a:lnTo>
                  <a:lnTo>
                    <a:pt x="0" y="0"/>
                  </a:lnTo>
                  <a:close/>
                  <a:moveTo>
                    <a:pt x="31" y="0"/>
                  </a:moveTo>
                  <a:lnTo>
                    <a:pt x="47" y="0"/>
                  </a:lnTo>
                  <a:lnTo>
                    <a:pt x="47" y="16"/>
                  </a:lnTo>
                  <a:lnTo>
                    <a:pt x="31" y="16"/>
                  </a:lnTo>
                  <a:lnTo>
                    <a:pt x="31" y="0"/>
                  </a:lnTo>
                  <a:close/>
                  <a:moveTo>
                    <a:pt x="63" y="0"/>
                  </a:moveTo>
                  <a:lnTo>
                    <a:pt x="79" y="0"/>
                  </a:lnTo>
                  <a:lnTo>
                    <a:pt x="79" y="16"/>
                  </a:lnTo>
                  <a:lnTo>
                    <a:pt x="63" y="16"/>
                  </a:lnTo>
                  <a:lnTo>
                    <a:pt x="63" y="0"/>
                  </a:lnTo>
                  <a:close/>
                  <a:moveTo>
                    <a:pt x="95" y="0"/>
                  </a:moveTo>
                  <a:lnTo>
                    <a:pt x="110" y="0"/>
                  </a:lnTo>
                  <a:lnTo>
                    <a:pt x="110" y="16"/>
                  </a:lnTo>
                  <a:lnTo>
                    <a:pt x="95" y="16"/>
                  </a:lnTo>
                  <a:lnTo>
                    <a:pt x="95" y="0"/>
                  </a:lnTo>
                  <a:close/>
                  <a:moveTo>
                    <a:pt x="126" y="0"/>
                  </a:moveTo>
                  <a:lnTo>
                    <a:pt x="142" y="0"/>
                  </a:lnTo>
                  <a:lnTo>
                    <a:pt x="142" y="16"/>
                  </a:lnTo>
                  <a:lnTo>
                    <a:pt x="126" y="16"/>
                  </a:lnTo>
                  <a:lnTo>
                    <a:pt x="126" y="0"/>
                  </a:lnTo>
                  <a:close/>
                  <a:moveTo>
                    <a:pt x="158" y="0"/>
                  </a:moveTo>
                  <a:lnTo>
                    <a:pt x="174" y="0"/>
                  </a:lnTo>
                  <a:lnTo>
                    <a:pt x="174" y="16"/>
                  </a:lnTo>
                  <a:lnTo>
                    <a:pt x="158" y="16"/>
                  </a:lnTo>
                  <a:lnTo>
                    <a:pt x="158" y="0"/>
                  </a:lnTo>
                  <a:close/>
                  <a:moveTo>
                    <a:pt x="190" y="0"/>
                  </a:moveTo>
                  <a:lnTo>
                    <a:pt x="205" y="0"/>
                  </a:lnTo>
                  <a:lnTo>
                    <a:pt x="205" y="16"/>
                  </a:lnTo>
                  <a:lnTo>
                    <a:pt x="190" y="16"/>
                  </a:lnTo>
                  <a:lnTo>
                    <a:pt x="190" y="0"/>
                  </a:lnTo>
                  <a:close/>
                  <a:moveTo>
                    <a:pt x="221" y="0"/>
                  </a:moveTo>
                  <a:lnTo>
                    <a:pt x="237" y="0"/>
                  </a:lnTo>
                  <a:lnTo>
                    <a:pt x="237" y="16"/>
                  </a:lnTo>
                  <a:lnTo>
                    <a:pt x="221" y="16"/>
                  </a:lnTo>
                  <a:lnTo>
                    <a:pt x="221" y="0"/>
                  </a:lnTo>
                  <a:close/>
                  <a:moveTo>
                    <a:pt x="253" y="0"/>
                  </a:moveTo>
                  <a:lnTo>
                    <a:pt x="269" y="0"/>
                  </a:lnTo>
                  <a:lnTo>
                    <a:pt x="269" y="16"/>
                  </a:lnTo>
                  <a:lnTo>
                    <a:pt x="253" y="16"/>
                  </a:lnTo>
                  <a:lnTo>
                    <a:pt x="253" y="0"/>
                  </a:lnTo>
                  <a:close/>
                  <a:moveTo>
                    <a:pt x="285" y="0"/>
                  </a:moveTo>
                  <a:lnTo>
                    <a:pt x="300" y="0"/>
                  </a:lnTo>
                  <a:lnTo>
                    <a:pt x="300" y="16"/>
                  </a:lnTo>
                  <a:lnTo>
                    <a:pt x="285" y="16"/>
                  </a:lnTo>
                  <a:lnTo>
                    <a:pt x="285" y="0"/>
                  </a:lnTo>
                  <a:close/>
                  <a:moveTo>
                    <a:pt x="316" y="0"/>
                  </a:moveTo>
                  <a:lnTo>
                    <a:pt x="332" y="0"/>
                  </a:lnTo>
                  <a:lnTo>
                    <a:pt x="332" y="16"/>
                  </a:lnTo>
                  <a:lnTo>
                    <a:pt x="316" y="16"/>
                  </a:lnTo>
                  <a:lnTo>
                    <a:pt x="316" y="0"/>
                  </a:lnTo>
                  <a:close/>
                  <a:moveTo>
                    <a:pt x="348" y="0"/>
                  </a:moveTo>
                  <a:lnTo>
                    <a:pt x="364" y="0"/>
                  </a:lnTo>
                  <a:lnTo>
                    <a:pt x="364" y="16"/>
                  </a:lnTo>
                  <a:lnTo>
                    <a:pt x="348" y="16"/>
                  </a:lnTo>
                  <a:lnTo>
                    <a:pt x="348" y="0"/>
                  </a:lnTo>
                  <a:close/>
                  <a:moveTo>
                    <a:pt x="379" y="0"/>
                  </a:moveTo>
                  <a:lnTo>
                    <a:pt x="395" y="0"/>
                  </a:lnTo>
                  <a:lnTo>
                    <a:pt x="395" y="16"/>
                  </a:lnTo>
                  <a:lnTo>
                    <a:pt x="379" y="16"/>
                  </a:lnTo>
                  <a:lnTo>
                    <a:pt x="379" y="0"/>
                  </a:lnTo>
                  <a:close/>
                  <a:moveTo>
                    <a:pt x="411" y="0"/>
                  </a:moveTo>
                  <a:lnTo>
                    <a:pt x="427" y="0"/>
                  </a:lnTo>
                  <a:lnTo>
                    <a:pt x="427" y="16"/>
                  </a:lnTo>
                  <a:lnTo>
                    <a:pt x="411" y="16"/>
                  </a:lnTo>
                  <a:lnTo>
                    <a:pt x="411" y="0"/>
                  </a:lnTo>
                  <a:close/>
                  <a:moveTo>
                    <a:pt x="443" y="0"/>
                  </a:moveTo>
                  <a:lnTo>
                    <a:pt x="459" y="0"/>
                  </a:lnTo>
                  <a:lnTo>
                    <a:pt x="459" y="16"/>
                  </a:lnTo>
                  <a:lnTo>
                    <a:pt x="443" y="16"/>
                  </a:lnTo>
                  <a:lnTo>
                    <a:pt x="443" y="0"/>
                  </a:lnTo>
                  <a:close/>
                  <a:moveTo>
                    <a:pt x="474" y="0"/>
                  </a:moveTo>
                  <a:lnTo>
                    <a:pt x="490" y="0"/>
                  </a:lnTo>
                  <a:lnTo>
                    <a:pt x="490" y="16"/>
                  </a:lnTo>
                  <a:lnTo>
                    <a:pt x="474" y="16"/>
                  </a:lnTo>
                  <a:lnTo>
                    <a:pt x="474" y="0"/>
                  </a:lnTo>
                  <a:close/>
                  <a:moveTo>
                    <a:pt x="506" y="0"/>
                  </a:moveTo>
                  <a:lnTo>
                    <a:pt x="522" y="0"/>
                  </a:lnTo>
                  <a:lnTo>
                    <a:pt x="522" y="16"/>
                  </a:lnTo>
                  <a:lnTo>
                    <a:pt x="506" y="16"/>
                  </a:lnTo>
                  <a:lnTo>
                    <a:pt x="506" y="0"/>
                  </a:lnTo>
                  <a:close/>
                  <a:moveTo>
                    <a:pt x="538" y="0"/>
                  </a:moveTo>
                  <a:lnTo>
                    <a:pt x="554" y="0"/>
                  </a:lnTo>
                  <a:lnTo>
                    <a:pt x="554" y="16"/>
                  </a:lnTo>
                  <a:lnTo>
                    <a:pt x="538" y="16"/>
                  </a:lnTo>
                  <a:lnTo>
                    <a:pt x="538" y="0"/>
                  </a:lnTo>
                  <a:close/>
                  <a:moveTo>
                    <a:pt x="569" y="0"/>
                  </a:moveTo>
                  <a:lnTo>
                    <a:pt x="585" y="0"/>
                  </a:lnTo>
                  <a:lnTo>
                    <a:pt x="585" y="16"/>
                  </a:lnTo>
                  <a:lnTo>
                    <a:pt x="569" y="16"/>
                  </a:lnTo>
                  <a:lnTo>
                    <a:pt x="569" y="0"/>
                  </a:lnTo>
                  <a:close/>
                  <a:moveTo>
                    <a:pt x="601" y="0"/>
                  </a:moveTo>
                  <a:lnTo>
                    <a:pt x="617" y="0"/>
                  </a:lnTo>
                  <a:lnTo>
                    <a:pt x="617" y="16"/>
                  </a:lnTo>
                  <a:lnTo>
                    <a:pt x="601" y="16"/>
                  </a:lnTo>
                  <a:lnTo>
                    <a:pt x="601" y="0"/>
                  </a:lnTo>
                  <a:close/>
                  <a:moveTo>
                    <a:pt x="633" y="0"/>
                  </a:moveTo>
                  <a:lnTo>
                    <a:pt x="649" y="0"/>
                  </a:lnTo>
                  <a:lnTo>
                    <a:pt x="649" y="16"/>
                  </a:lnTo>
                  <a:lnTo>
                    <a:pt x="633" y="16"/>
                  </a:lnTo>
                  <a:lnTo>
                    <a:pt x="633" y="0"/>
                  </a:lnTo>
                  <a:close/>
                  <a:moveTo>
                    <a:pt x="664" y="0"/>
                  </a:moveTo>
                  <a:lnTo>
                    <a:pt x="680" y="0"/>
                  </a:lnTo>
                  <a:lnTo>
                    <a:pt x="680" y="16"/>
                  </a:lnTo>
                  <a:lnTo>
                    <a:pt x="664" y="16"/>
                  </a:lnTo>
                  <a:lnTo>
                    <a:pt x="664" y="0"/>
                  </a:lnTo>
                  <a:close/>
                  <a:moveTo>
                    <a:pt x="696" y="0"/>
                  </a:moveTo>
                  <a:lnTo>
                    <a:pt x="712" y="0"/>
                  </a:lnTo>
                  <a:lnTo>
                    <a:pt x="712" y="16"/>
                  </a:lnTo>
                  <a:lnTo>
                    <a:pt x="696" y="16"/>
                  </a:lnTo>
                  <a:lnTo>
                    <a:pt x="696" y="0"/>
                  </a:lnTo>
                  <a:close/>
                  <a:moveTo>
                    <a:pt x="728" y="0"/>
                  </a:moveTo>
                  <a:lnTo>
                    <a:pt x="744" y="0"/>
                  </a:lnTo>
                  <a:lnTo>
                    <a:pt x="744" y="16"/>
                  </a:lnTo>
                  <a:lnTo>
                    <a:pt x="728" y="16"/>
                  </a:lnTo>
                  <a:lnTo>
                    <a:pt x="728" y="0"/>
                  </a:lnTo>
                  <a:close/>
                  <a:moveTo>
                    <a:pt x="759" y="0"/>
                  </a:moveTo>
                  <a:lnTo>
                    <a:pt x="775" y="0"/>
                  </a:lnTo>
                  <a:lnTo>
                    <a:pt x="775" y="16"/>
                  </a:lnTo>
                  <a:lnTo>
                    <a:pt x="759" y="16"/>
                  </a:lnTo>
                  <a:lnTo>
                    <a:pt x="759" y="0"/>
                  </a:lnTo>
                  <a:close/>
                  <a:moveTo>
                    <a:pt x="791" y="0"/>
                  </a:moveTo>
                  <a:lnTo>
                    <a:pt x="807" y="0"/>
                  </a:lnTo>
                  <a:lnTo>
                    <a:pt x="807" y="16"/>
                  </a:lnTo>
                  <a:lnTo>
                    <a:pt x="791" y="16"/>
                  </a:lnTo>
                  <a:lnTo>
                    <a:pt x="791" y="0"/>
                  </a:lnTo>
                  <a:close/>
                  <a:moveTo>
                    <a:pt x="823" y="0"/>
                  </a:moveTo>
                  <a:lnTo>
                    <a:pt x="839" y="0"/>
                  </a:lnTo>
                  <a:lnTo>
                    <a:pt x="839" y="16"/>
                  </a:lnTo>
                  <a:lnTo>
                    <a:pt x="823" y="16"/>
                  </a:lnTo>
                  <a:lnTo>
                    <a:pt x="823" y="0"/>
                  </a:lnTo>
                  <a:close/>
                  <a:moveTo>
                    <a:pt x="854" y="0"/>
                  </a:moveTo>
                  <a:lnTo>
                    <a:pt x="870" y="0"/>
                  </a:lnTo>
                  <a:lnTo>
                    <a:pt x="870" y="16"/>
                  </a:lnTo>
                  <a:lnTo>
                    <a:pt x="854" y="16"/>
                  </a:lnTo>
                  <a:lnTo>
                    <a:pt x="854" y="0"/>
                  </a:lnTo>
                  <a:close/>
                  <a:moveTo>
                    <a:pt x="886" y="0"/>
                  </a:moveTo>
                  <a:lnTo>
                    <a:pt x="902" y="0"/>
                  </a:lnTo>
                  <a:lnTo>
                    <a:pt x="902" y="16"/>
                  </a:lnTo>
                  <a:lnTo>
                    <a:pt x="886" y="16"/>
                  </a:lnTo>
                  <a:lnTo>
                    <a:pt x="886" y="0"/>
                  </a:lnTo>
                  <a:close/>
                  <a:moveTo>
                    <a:pt x="918" y="0"/>
                  </a:moveTo>
                  <a:lnTo>
                    <a:pt x="934" y="0"/>
                  </a:lnTo>
                  <a:lnTo>
                    <a:pt x="934" y="16"/>
                  </a:lnTo>
                  <a:lnTo>
                    <a:pt x="918" y="16"/>
                  </a:lnTo>
                  <a:lnTo>
                    <a:pt x="918" y="0"/>
                  </a:lnTo>
                  <a:close/>
                  <a:moveTo>
                    <a:pt x="949" y="0"/>
                  </a:moveTo>
                  <a:lnTo>
                    <a:pt x="965" y="0"/>
                  </a:lnTo>
                  <a:lnTo>
                    <a:pt x="965" y="16"/>
                  </a:lnTo>
                  <a:lnTo>
                    <a:pt x="949" y="16"/>
                  </a:lnTo>
                  <a:lnTo>
                    <a:pt x="949" y="0"/>
                  </a:lnTo>
                  <a:close/>
                  <a:moveTo>
                    <a:pt x="981" y="0"/>
                  </a:moveTo>
                  <a:lnTo>
                    <a:pt x="997" y="0"/>
                  </a:lnTo>
                  <a:lnTo>
                    <a:pt x="997" y="16"/>
                  </a:lnTo>
                  <a:lnTo>
                    <a:pt x="981" y="16"/>
                  </a:lnTo>
                  <a:lnTo>
                    <a:pt x="981" y="0"/>
                  </a:lnTo>
                  <a:close/>
                  <a:moveTo>
                    <a:pt x="1013" y="0"/>
                  </a:moveTo>
                  <a:lnTo>
                    <a:pt x="1029" y="0"/>
                  </a:lnTo>
                  <a:lnTo>
                    <a:pt x="1029" y="16"/>
                  </a:lnTo>
                  <a:lnTo>
                    <a:pt x="1013" y="16"/>
                  </a:lnTo>
                  <a:lnTo>
                    <a:pt x="1013" y="0"/>
                  </a:lnTo>
                  <a:close/>
                  <a:moveTo>
                    <a:pt x="1044" y="0"/>
                  </a:moveTo>
                  <a:lnTo>
                    <a:pt x="1060" y="0"/>
                  </a:lnTo>
                  <a:lnTo>
                    <a:pt x="1060" y="16"/>
                  </a:lnTo>
                  <a:lnTo>
                    <a:pt x="1044" y="16"/>
                  </a:lnTo>
                  <a:lnTo>
                    <a:pt x="1044" y="0"/>
                  </a:lnTo>
                  <a:close/>
                  <a:moveTo>
                    <a:pt x="1076" y="0"/>
                  </a:moveTo>
                  <a:lnTo>
                    <a:pt x="1092" y="0"/>
                  </a:lnTo>
                  <a:lnTo>
                    <a:pt x="1092" y="16"/>
                  </a:lnTo>
                  <a:lnTo>
                    <a:pt x="1076" y="16"/>
                  </a:lnTo>
                  <a:lnTo>
                    <a:pt x="1076" y="0"/>
                  </a:lnTo>
                  <a:close/>
                  <a:moveTo>
                    <a:pt x="1108" y="0"/>
                  </a:moveTo>
                  <a:lnTo>
                    <a:pt x="1123" y="0"/>
                  </a:lnTo>
                  <a:lnTo>
                    <a:pt x="1123" y="16"/>
                  </a:lnTo>
                  <a:lnTo>
                    <a:pt x="1108" y="16"/>
                  </a:lnTo>
                  <a:lnTo>
                    <a:pt x="1108" y="0"/>
                  </a:lnTo>
                  <a:close/>
                  <a:moveTo>
                    <a:pt x="1139" y="0"/>
                  </a:moveTo>
                  <a:lnTo>
                    <a:pt x="1155" y="0"/>
                  </a:lnTo>
                  <a:lnTo>
                    <a:pt x="1155" y="16"/>
                  </a:lnTo>
                  <a:lnTo>
                    <a:pt x="1139" y="16"/>
                  </a:lnTo>
                  <a:lnTo>
                    <a:pt x="1139" y="0"/>
                  </a:lnTo>
                  <a:close/>
                  <a:moveTo>
                    <a:pt x="1171" y="0"/>
                  </a:moveTo>
                  <a:lnTo>
                    <a:pt x="1187" y="0"/>
                  </a:lnTo>
                  <a:lnTo>
                    <a:pt x="1187" y="16"/>
                  </a:lnTo>
                  <a:lnTo>
                    <a:pt x="1171" y="16"/>
                  </a:lnTo>
                  <a:lnTo>
                    <a:pt x="1171" y="0"/>
                  </a:lnTo>
                  <a:close/>
                  <a:moveTo>
                    <a:pt x="1203" y="0"/>
                  </a:moveTo>
                  <a:lnTo>
                    <a:pt x="1218" y="0"/>
                  </a:lnTo>
                  <a:lnTo>
                    <a:pt x="1218" y="16"/>
                  </a:lnTo>
                  <a:lnTo>
                    <a:pt x="1203" y="16"/>
                  </a:lnTo>
                  <a:lnTo>
                    <a:pt x="1203" y="0"/>
                  </a:lnTo>
                  <a:close/>
                  <a:moveTo>
                    <a:pt x="1234" y="0"/>
                  </a:moveTo>
                  <a:lnTo>
                    <a:pt x="1250" y="0"/>
                  </a:lnTo>
                  <a:lnTo>
                    <a:pt x="1250" y="16"/>
                  </a:lnTo>
                  <a:lnTo>
                    <a:pt x="1234" y="16"/>
                  </a:lnTo>
                  <a:lnTo>
                    <a:pt x="1234" y="0"/>
                  </a:lnTo>
                  <a:close/>
                  <a:moveTo>
                    <a:pt x="1266" y="0"/>
                  </a:moveTo>
                  <a:lnTo>
                    <a:pt x="1282" y="0"/>
                  </a:lnTo>
                  <a:lnTo>
                    <a:pt x="1282" y="16"/>
                  </a:lnTo>
                  <a:lnTo>
                    <a:pt x="1266" y="16"/>
                  </a:lnTo>
                  <a:lnTo>
                    <a:pt x="1266" y="0"/>
                  </a:lnTo>
                  <a:close/>
                  <a:moveTo>
                    <a:pt x="1298" y="0"/>
                  </a:moveTo>
                  <a:lnTo>
                    <a:pt x="1313" y="0"/>
                  </a:lnTo>
                  <a:lnTo>
                    <a:pt x="1313" y="16"/>
                  </a:lnTo>
                  <a:lnTo>
                    <a:pt x="1298" y="16"/>
                  </a:lnTo>
                  <a:lnTo>
                    <a:pt x="1298" y="0"/>
                  </a:lnTo>
                  <a:close/>
                  <a:moveTo>
                    <a:pt x="1329" y="0"/>
                  </a:moveTo>
                  <a:lnTo>
                    <a:pt x="1345" y="0"/>
                  </a:lnTo>
                  <a:lnTo>
                    <a:pt x="1345" y="16"/>
                  </a:lnTo>
                  <a:lnTo>
                    <a:pt x="1329" y="16"/>
                  </a:lnTo>
                  <a:lnTo>
                    <a:pt x="1329" y="0"/>
                  </a:lnTo>
                  <a:close/>
                  <a:moveTo>
                    <a:pt x="1361" y="0"/>
                  </a:moveTo>
                  <a:lnTo>
                    <a:pt x="1377" y="0"/>
                  </a:lnTo>
                  <a:lnTo>
                    <a:pt x="1377" y="16"/>
                  </a:lnTo>
                  <a:lnTo>
                    <a:pt x="1361" y="16"/>
                  </a:lnTo>
                  <a:lnTo>
                    <a:pt x="1361" y="0"/>
                  </a:lnTo>
                  <a:close/>
                  <a:moveTo>
                    <a:pt x="1393" y="0"/>
                  </a:moveTo>
                  <a:lnTo>
                    <a:pt x="1408" y="0"/>
                  </a:lnTo>
                  <a:lnTo>
                    <a:pt x="1408" y="16"/>
                  </a:lnTo>
                  <a:lnTo>
                    <a:pt x="1393" y="16"/>
                  </a:lnTo>
                  <a:lnTo>
                    <a:pt x="1393" y="0"/>
                  </a:lnTo>
                  <a:close/>
                  <a:moveTo>
                    <a:pt x="1424" y="0"/>
                  </a:moveTo>
                  <a:lnTo>
                    <a:pt x="1440" y="0"/>
                  </a:lnTo>
                  <a:lnTo>
                    <a:pt x="1440" y="16"/>
                  </a:lnTo>
                  <a:lnTo>
                    <a:pt x="1424" y="16"/>
                  </a:lnTo>
                  <a:lnTo>
                    <a:pt x="1424" y="0"/>
                  </a:lnTo>
                  <a:close/>
                  <a:moveTo>
                    <a:pt x="1456" y="0"/>
                  </a:moveTo>
                  <a:lnTo>
                    <a:pt x="1472" y="0"/>
                  </a:lnTo>
                  <a:lnTo>
                    <a:pt x="1472" y="16"/>
                  </a:lnTo>
                  <a:lnTo>
                    <a:pt x="1456" y="16"/>
                  </a:lnTo>
                  <a:lnTo>
                    <a:pt x="1456" y="0"/>
                  </a:lnTo>
                  <a:close/>
                  <a:moveTo>
                    <a:pt x="1488" y="0"/>
                  </a:moveTo>
                  <a:lnTo>
                    <a:pt x="1503" y="0"/>
                  </a:lnTo>
                  <a:lnTo>
                    <a:pt x="1503" y="16"/>
                  </a:lnTo>
                  <a:lnTo>
                    <a:pt x="1488" y="16"/>
                  </a:lnTo>
                  <a:lnTo>
                    <a:pt x="1488" y="0"/>
                  </a:lnTo>
                  <a:close/>
                  <a:moveTo>
                    <a:pt x="1519" y="0"/>
                  </a:moveTo>
                  <a:lnTo>
                    <a:pt x="1535" y="0"/>
                  </a:lnTo>
                  <a:lnTo>
                    <a:pt x="1535" y="16"/>
                  </a:lnTo>
                  <a:lnTo>
                    <a:pt x="1519" y="16"/>
                  </a:lnTo>
                  <a:lnTo>
                    <a:pt x="1519" y="0"/>
                  </a:lnTo>
                  <a:close/>
                  <a:moveTo>
                    <a:pt x="1551" y="0"/>
                  </a:moveTo>
                  <a:lnTo>
                    <a:pt x="1567" y="0"/>
                  </a:lnTo>
                  <a:lnTo>
                    <a:pt x="1567" y="16"/>
                  </a:lnTo>
                  <a:lnTo>
                    <a:pt x="1551" y="16"/>
                  </a:lnTo>
                  <a:lnTo>
                    <a:pt x="1551" y="0"/>
                  </a:lnTo>
                  <a:close/>
                  <a:moveTo>
                    <a:pt x="1583" y="0"/>
                  </a:moveTo>
                  <a:lnTo>
                    <a:pt x="1598" y="0"/>
                  </a:lnTo>
                  <a:lnTo>
                    <a:pt x="1598" y="16"/>
                  </a:lnTo>
                  <a:lnTo>
                    <a:pt x="1583" y="16"/>
                  </a:lnTo>
                  <a:lnTo>
                    <a:pt x="1583" y="0"/>
                  </a:lnTo>
                  <a:close/>
                  <a:moveTo>
                    <a:pt x="1614" y="0"/>
                  </a:moveTo>
                  <a:lnTo>
                    <a:pt x="1630" y="0"/>
                  </a:lnTo>
                  <a:lnTo>
                    <a:pt x="1630" y="16"/>
                  </a:lnTo>
                  <a:lnTo>
                    <a:pt x="1614" y="16"/>
                  </a:lnTo>
                  <a:lnTo>
                    <a:pt x="1614" y="0"/>
                  </a:lnTo>
                  <a:close/>
                  <a:moveTo>
                    <a:pt x="1646" y="0"/>
                  </a:moveTo>
                  <a:lnTo>
                    <a:pt x="1662" y="0"/>
                  </a:lnTo>
                  <a:lnTo>
                    <a:pt x="1662" y="16"/>
                  </a:lnTo>
                  <a:lnTo>
                    <a:pt x="1646" y="16"/>
                  </a:lnTo>
                  <a:lnTo>
                    <a:pt x="1646" y="0"/>
                  </a:lnTo>
                  <a:close/>
                  <a:moveTo>
                    <a:pt x="1678" y="0"/>
                  </a:moveTo>
                  <a:lnTo>
                    <a:pt x="1693" y="0"/>
                  </a:lnTo>
                  <a:lnTo>
                    <a:pt x="1693" y="16"/>
                  </a:lnTo>
                  <a:lnTo>
                    <a:pt x="1678" y="16"/>
                  </a:lnTo>
                  <a:lnTo>
                    <a:pt x="1678" y="0"/>
                  </a:lnTo>
                  <a:close/>
                  <a:moveTo>
                    <a:pt x="1709" y="0"/>
                  </a:moveTo>
                  <a:lnTo>
                    <a:pt x="1725" y="0"/>
                  </a:lnTo>
                  <a:lnTo>
                    <a:pt x="1725" y="16"/>
                  </a:lnTo>
                  <a:lnTo>
                    <a:pt x="1709" y="16"/>
                  </a:lnTo>
                  <a:lnTo>
                    <a:pt x="1709" y="0"/>
                  </a:lnTo>
                  <a:close/>
                  <a:moveTo>
                    <a:pt x="1741" y="0"/>
                  </a:moveTo>
                  <a:lnTo>
                    <a:pt x="1757" y="0"/>
                  </a:lnTo>
                  <a:lnTo>
                    <a:pt x="1757" y="16"/>
                  </a:lnTo>
                  <a:lnTo>
                    <a:pt x="1741" y="16"/>
                  </a:lnTo>
                  <a:lnTo>
                    <a:pt x="1741" y="0"/>
                  </a:lnTo>
                  <a:close/>
                  <a:moveTo>
                    <a:pt x="1772" y="0"/>
                  </a:moveTo>
                  <a:lnTo>
                    <a:pt x="1788" y="0"/>
                  </a:lnTo>
                  <a:lnTo>
                    <a:pt x="1788" y="16"/>
                  </a:lnTo>
                  <a:lnTo>
                    <a:pt x="1772" y="16"/>
                  </a:lnTo>
                  <a:lnTo>
                    <a:pt x="1772" y="0"/>
                  </a:lnTo>
                  <a:close/>
                  <a:moveTo>
                    <a:pt x="1804" y="0"/>
                  </a:moveTo>
                  <a:lnTo>
                    <a:pt x="1820" y="0"/>
                  </a:lnTo>
                  <a:lnTo>
                    <a:pt x="1820" y="16"/>
                  </a:lnTo>
                  <a:lnTo>
                    <a:pt x="1804" y="16"/>
                  </a:lnTo>
                  <a:lnTo>
                    <a:pt x="1804" y="0"/>
                  </a:lnTo>
                  <a:close/>
                  <a:moveTo>
                    <a:pt x="1836" y="0"/>
                  </a:moveTo>
                  <a:lnTo>
                    <a:pt x="1852" y="0"/>
                  </a:lnTo>
                  <a:lnTo>
                    <a:pt x="1852" y="16"/>
                  </a:lnTo>
                  <a:lnTo>
                    <a:pt x="1836" y="16"/>
                  </a:lnTo>
                  <a:lnTo>
                    <a:pt x="1836" y="0"/>
                  </a:lnTo>
                  <a:close/>
                  <a:moveTo>
                    <a:pt x="1867" y="0"/>
                  </a:moveTo>
                  <a:lnTo>
                    <a:pt x="1883" y="0"/>
                  </a:lnTo>
                  <a:lnTo>
                    <a:pt x="1883" y="16"/>
                  </a:lnTo>
                  <a:lnTo>
                    <a:pt x="1867" y="16"/>
                  </a:lnTo>
                  <a:lnTo>
                    <a:pt x="1867" y="0"/>
                  </a:lnTo>
                  <a:close/>
                  <a:moveTo>
                    <a:pt x="1899" y="0"/>
                  </a:moveTo>
                  <a:lnTo>
                    <a:pt x="1915" y="0"/>
                  </a:lnTo>
                  <a:lnTo>
                    <a:pt x="1915" y="16"/>
                  </a:lnTo>
                  <a:lnTo>
                    <a:pt x="1899" y="16"/>
                  </a:lnTo>
                  <a:lnTo>
                    <a:pt x="1899" y="0"/>
                  </a:lnTo>
                  <a:close/>
                  <a:moveTo>
                    <a:pt x="1931" y="0"/>
                  </a:moveTo>
                  <a:lnTo>
                    <a:pt x="1947" y="0"/>
                  </a:lnTo>
                  <a:lnTo>
                    <a:pt x="1947" y="16"/>
                  </a:lnTo>
                  <a:lnTo>
                    <a:pt x="1931" y="16"/>
                  </a:lnTo>
                  <a:lnTo>
                    <a:pt x="1931" y="0"/>
                  </a:lnTo>
                  <a:close/>
                  <a:moveTo>
                    <a:pt x="1962" y="0"/>
                  </a:moveTo>
                  <a:lnTo>
                    <a:pt x="1978" y="0"/>
                  </a:lnTo>
                  <a:lnTo>
                    <a:pt x="1978" y="16"/>
                  </a:lnTo>
                  <a:lnTo>
                    <a:pt x="1962" y="16"/>
                  </a:lnTo>
                  <a:lnTo>
                    <a:pt x="1962" y="0"/>
                  </a:lnTo>
                  <a:close/>
                  <a:moveTo>
                    <a:pt x="1994" y="0"/>
                  </a:moveTo>
                  <a:lnTo>
                    <a:pt x="2010" y="0"/>
                  </a:lnTo>
                  <a:lnTo>
                    <a:pt x="2010" y="16"/>
                  </a:lnTo>
                  <a:lnTo>
                    <a:pt x="1994" y="16"/>
                  </a:lnTo>
                  <a:lnTo>
                    <a:pt x="1994" y="0"/>
                  </a:lnTo>
                  <a:close/>
                  <a:moveTo>
                    <a:pt x="2026" y="0"/>
                  </a:moveTo>
                  <a:lnTo>
                    <a:pt x="2042" y="0"/>
                  </a:lnTo>
                  <a:lnTo>
                    <a:pt x="2042" y="16"/>
                  </a:lnTo>
                  <a:lnTo>
                    <a:pt x="2026" y="16"/>
                  </a:lnTo>
                  <a:lnTo>
                    <a:pt x="2026" y="0"/>
                  </a:lnTo>
                  <a:close/>
                  <a:moveTo>
                    <a:pt x="2057" y="0"/>
                  </a:moveTo>
                  <a:lnTo>
                    <a:pt x="2073" y="0"/>
                  </a:lnTo>
                  <a:lnTo>
                    <a:pt x="2073" y="16"/>
                  </a:lnTo>
                  <a:lnTo>
                    <a:pt x="2057" y="16"/>
                  </a:lnTo>
                  <a:lnTo>
                    <a:pt x="2057" y="0"/>
                  </a:lnTo>
                  <a:close/>
                  <a:moveTo>
                    <a:pt x="2089" y="0"/>
                  </a:moveTo>
                  <a:lnTo>
                    <a:pt x="2105" y="0"/>
                  </a:lnTo>
                  <a:lnTo>
                    <a:pt x="2105" y="16"/>
                  </a:lnTo>
                  <a:lnTo>
                    <a:pt x="2089" y="16"/>
                  </a:lnTo>
                  <a:lnTo>
                    <a:pt x="2089" y="0"/>
                  </a:lnTo>
                  <a:close/>
                  <a:moveTo>
                    <a:pt x="2121" y="0"/>
                  </a:moveTo>
                  <a:lnTo>
                    <a:pt x="2137" y="0"/>
                  </a:lnTo>
                  <a:lnTo>
                    <a:pt x="2137" y="16"/>
                  </a:lnTo>
                  <a:lnTo>
                    <a:pt x="2121" y="16"/>
                  </a:lnTo>
                  <a:lnTo>
                    <a:pt x="2121" y="0"/>
                  </a:lnTo>
                  <a:close/>
                  <a:moveTo>
                    <a:pt x="2152" y="0"/>
                  </a:moveTo>
                  <a:lnTo>
                    <a:pt x="2168" y="0"/>
                  </a:lnTo>
                  <a:lnTo>
                    <a:pt x="2168" y="16"/>
                  </a:lnTo>
                  <a:lnTo>
                    <a:pt x="2152" y="16"/>
                  </a:lnTo>
                  <a:lnTo>
                    <a:pt x="2152" y="0"/>
                  </a:lnTo>
                  <a:close/>
                  <a:moveTo>
                    <a:pt x="2184" y="0"/>
                  </a:moveTo>
                  <a:lnTo>
                    <a:pt x="2200" y="0"/>
                  </a:lnTo>
                  <a:lnTo>
                    <a:pt x="2200" y="16"/>
                  </a:lnTo>
                  <a:lnTo>
                    <a:pt x="2184" y="16"/>
                  </a:lnTo>
                  <a:lnTo>
                    <a:pt x="2184" y="0"/>
                  </a:lnTo>
                  <a:close/>
                  <a:moveTo>
                    <a:pt x="2216" y="0"/>
                  </a:moveTo>
                  <a:lnTo>
                    <a:pt x="2232" y="0"/>
                  </a:lnTo>
                  <a:lnTo>
                    <a:pt x="2232" y="16"/>
                  </a:lnTo>
                  <a:lnTo>
                    <a:pt x="2216" y="16"/>
                  </a:lnTo>
                  <a:lnTo>
                    <a:pt x="2216" y="0"/>
                  </a:lnTo>
                  <a:close/>
                  <a:moveTo>
                    <a:pt x="2247" y="0"/>
                  </a:moveTo>
                  <a:lnTo>
                    <a:pt x="2263" y="0"/>
                  </a:lnTo>
                  <a:lnTo>
                    <a:pt x="2263" y="16"/>
                  </a:lnTo>
                  <a:lnTo>
                    <a:pt x="2247" y="16"/>
                  </a:lnTo>
                  <a:lnTo>
                    <a:pt x="2247" y="0"/>
                  </a:lnTo>
                  <a:close/>
                  <a:moveTo>
                    <a:pt x="2279" y="0"/>
                  </a:moveTo>
                  <a:lnTo>
                    <a:pt x="2295" y="0"/>
                  </a:lnTo>
                  <a:lnTo>
                    <a:pt x="2295" y="16"/>
                  </a:lnTo>
                  <a:lnTo>
                    <a:pt x="2279" y="16"/>
                  </a:lnTo>
                  <a:lnTo>
                    <a:pt x="2279" y="0"/>
                  </a:lnTo>
                  <a:close/>
                  <a:moveTo>
                    <a:pt x="2311" y="0"/>
                  </a:moveTo>
                  <a:lnTo>
                    <a:pt x="2327" y="0"/>
                  </a:lnTo>
                  <a:lnTo>
                    <a:pt x="2327" y="16"/>
                  </a:lnTo>
                  <a:lnTo>
                    <a:pt x="2311" y="16"/>
                  </a:lnTo>
                  <a:lnTo>
                    <a:pt x="2311" y="0"/>
                  </a:lnTo>
                  <a:close/>
                  <a:moveTo>
                    <a:pt x="2342" y="0"/>
                  </a:moveTo>
                  <a:lnTo>
                    <a:pt x="2358" y="0"/>
                  </a:lnTo>
                  <a:lnTo>
                    <a:pt x="2358" y="16"/>
                  </a:lnTo>
                  <a:lnTo>
                    <a:pt x="2342" y="16"/>
                  </a:lnTo>
                  <a:lnTo>
                    <a:pt x="2342" y="0"/>
                  </a:lnTo>
                  <a:close/>
                  <a:moveTo>
                    <a:pt x="2374" y="0"/>
                  </a:moveTo>
                  <a:lnTo>
                    <a:pt x="2390" y="0"/>
                  </a:lnTo>
                  <a:lnTo>
                    <a:pt x="2390" y="16"/>
                  </a:lnTo>
                  <a:lnTo>
                    <a:pt x="2374" y="16"/>
                  </a:lnTo>
                  <a:lnTo>
                    <a:pt x="2374" y="0"/>
                  </a:lnTo>
                  <a:close/>
                  <a:moveTo>
                    <a:pt x="2406" y="0"/>
                  </a:moveTo>
                  <a:lnTo>
                    <a:pt x="2422" y="0"/>
                  </a:lnTo>
                  <a:lnTo>
                    <a:pt x="2422" y="16"/>
                  </a:lnTo>
                  <a:lnTo>
                    <a:pt x="2406" y="16"/>
                  </a:lnTo>
                  <a:lnTo>
                    <a:pt x="2406" y="0"/>
                  </a:lnTo>
                  <a:close/>
                  <a:moveTo>
                    <a:pt x="2437" y="0"/>
                  </a:moveTo>
                  <a:lnTo>
                    <a:pt x="2453" y="0"/>
                  </a:lnTo>
                  <a:lnTo>
                    <a:pt x="2453" y="16"/>
                  </a:lnTo>
                  <a:lnTo>
                    <a:pt x="2437" y="16"/>
                  </a:lnTo>
                  <a:lnTo>
                    <a:pt x="2437" y="0"/>
                  </a:lnTo>
                  <a:close/>
                  <a:moveTo>
                    <a:pt x="2469" y="0"/>
                  </a:moveTo>
                  <a:lnTo>
                    <a:pt x="2485" y="0"/>
                  </a:lnTo>
                  <a:lnTo>
                    <a:pt x="2485" y="16"/>
                  </a:lnTo>
                  <a:lnTo>
                    <a:pt x="2469" y="16"/>
                  </a:lnTo>
                  <a:lnTo>
                    <a:pt x="2469" y="0"/>
                  </a:lnTo>
                  <a:close/>
                  <a:moveTo>
                    <a:pt x="2501" y="0"/>
                  </a:moveTo>
                  <a:lnTo>
                    <a:pt x="2516" y="0"/>
                  </a:lnTo>
                  <a:lnTo>
                    <a:pt x="2516" y="16"/>
                  </a:lnTo>
                  <a:lnTo>
                    <a:pt x="2501" y="16"/>
                  </a:lnTo>
                  <a:lnTo>
                    <a:pt x="2501" y="0"/>
                  </a:lnTo>
                  <a:close/>
                  <a:moveTo>
                    <a:pt x="2532" y="0"/>
                  </a:moveTo>
                  <a:lnTo>
                    <a:pt x="2548" y="0"/>
                  </a:lnTo>
                  <a:lnTo>
                    <a:pt x="2548" y="16"/>
                  </a:lnTo>
                  <a:lnTo>
                    <a:pt x="2532" y="16"/>
                  </a:lnTo>
                  <a:lnTo>
                    <a:pt x="2532" y="0"/>
                  </a:lnTo>
                  <a:close/>
                  <a:moveTo>
                    <a:pt x="2564" y="0"/>
                  </a:moveTo>
                  <a:lnTo>
                    <a:pt x="2580" y="0"/>
                  </a:lnTo>
                  <a:lnTo>
                    <a:pt x="2580" y="16"/>
                  </a:lnTo>
                  <a:lnTo>
                    <a:pt x="2564" y="16"/>
                  </a:lnTo>
                  <a:lnTo>
                    <a:pt x="2564" y="0"/>
                  </a:lnTo>
                  <a:close/>
                  <a:moveTo>
                    <a:pt x="2596" y="0"/>
                  </a:moveTo>
                  <a:lnTo>
                    <a:pt x="2611" y="0"/>
                  </a:lnTo>
                  <a:lnTo>
                    <a:pt x="2611" y="16"/>
                  </a:lnTo>
                  <a:lnTo>
                    <a:pt x="2596" y="16"/>
                  </a:lnTo>
                  <a:lnTo>
                    <a:pt x="2596" y="0"/>
                  </a:lnTo>
                  <a:close/>
                  <a:moveTo>
                    <a:pt x="2627" y="0"/>
                  </a:moveTo>
                  <a:lnTo>
                    <a:pt x="2643" y="0"/>
                  </a:lnTo>
                  <a:lnTo>
                    <a:pt x="2643" y="16"/>
                  </a:lnTo>
                  <a:lnTo>
                    <a:pt x="2627" y="16"/>
                  </a:lnTo>
                  <a:lnTo>
                    <a:pt x="2627" y="0"/>
                  </a:lnTo>
                  <a:close/>
                  <a:moveTo>
                    <a:pt x="2659" y="0"/>
                  </a:moveTo>
                  <a:lnTo>
                    <a:pt x="2675" y="0"/>
                  </a:lnTo>
                  <a:lnTo>
                    <a:pt x="2675" y="16"/>
                  </a:lnTo>
                  <a:lnTo>
                    <a:pt x="2659" y="16"/>
                  </a:lnTo>
                  <a:lnTo>
                    <a:pt x="2659" y="0"/>
                  </a:lnTo>
                  <a:close/>
                  <a:moveTo>
                    <a:pt x="2691" y="0"/>
                  </a:moveTo>
                  <a:lnTo>
                    <a:pt x="2706" y="0"/>
                  </a:lnTo>
                  <a:lnTo>
                    <a:pt x="2706" y="16"/>
                  </a:lnTo>
                  <a:lnTo>
                    <a:pt x="2691" y="16"/>
                  </a:lnTo>
                  <a:lnTo>
                    <a:pt x="2691" y="0"/>
                  </a:lnTo>
                  <a:close/>
                  <a:moveTo>
                    <a:pt x="2722" y="0"/>
                  </a:moveTo>
                  <a:lnTo>
                    <a:pt x="2738" y="0"/>
                  </a:lnTo>
                  <a:lnTo>
                    <a:pt x="2738" y="16"/>
                  </a:lnTo>
                  <a:lnTo>
                    <a:pt x="2722" y="16"/>
                  </a:lnTo>
                  <a:lnTo>
                    <a:pt x="2722" y="0"/>
                  </a:lnTo>
                  <a:close/>
                  <a:moveTo>
                    <a:pt x="2754" y="0"/>
                  </a:moveTo>
                  <a:lnTo>
                    <a:pt x="2770" y="0"/>
                  </a:lnTo>
                  <a:lnTo>
                    <a:pt x="2770" y="16"/>
                  </a:lnTo>
                  <a:lnTo>
                    <a:pt x="2754" y="16"/>
                  </a:lnTo>
                  <a:lnTo>
                    <a:pt x="2754" y="0"/>
                  </a:lnTo>
                  <a:close/>
                  <a:moveTo>
                    <a:pt x="2786" y="0"/>
                  </a:moveTo>
                  <a:lnTo>
                    <a:pt x="2801" y="0"/>
                  </a:lnTo>
                  <a:lnTo>
                    <a:pt x="2801" y="16"/>
                  </a:lnTo>
                  <a:lnTo>
                    <a:pt x="2786" y="16"/>
                  </a:lnTo>
                  <a:lnTo>
                    <a:pt x="2786" y="0"/>
                  </a:lnTo>
                  <a:close/>
                  <a:moveTo>
                    <a:pt x="2817" y="0"/>
                  </a:moveTo>
                  <a:lnTo>
                    <a:pt x="2833" y="0"/>
                  </a:lnTo>
                  <a:lnTo>
                    <a:pt x="2833" y="16"/>
                  </a:lnTo>
                  <a:lnTo>
                    <a:pt x="2817" y="16"/>
                  </a:lnTo>
                  <a:lnTo>
                    <a:pt x="2817" y="0"/>
                  </a:lnTo>
                  <a:close/>
                  <a:moveTo>
                    <a:pt x="2849" y="0"/>
                  </a:moveTo>
                  <a:lnTo>
                    <a:pt x="2865" y="0"/>
                  </a:lnTo>
                  <a:lnTo>
                    <a:pt x="2865" y="16"/>
                  </a:lnTo>
                  <a:lnTo>
                    <a:pt x="2849" y="16"/>
                  </a:lnTo>
                  <a:lnTo>
                    <a:pt x="2849" y="0"/>
                  </a:lnTo>
                  <a:close/>
                  <a:moveTo>
                    <a:pt x="2881" y="0"/>
                  </a:moveTo>
                  <a:lnTo>
                    <a:pt x="2896" y="0"/>
                  </a:lnTo>
                  <a:lnTo>
                    <a:pt x="2896" y="16"/>
                  </a:lnTo>
                  <a:lnTo>
                    <a:pt x="2881" y="16"/>
                  </a:lnTo>
                  <a:lnTo>
                    <a:pt x="2881" y="0"/>
                  </a:lnTo>
                  <a:close/>
                  <a:moveTo>
                    <a:pt x="2912" y="0"/>
                  </a:moveTo>
                  <a:lnTo>
                    <a:pt x="2928" y="0"/>
                  </a:lnTo>
                  <a:lnTo>
                    <a:pt x="2928" y="16"/>
                  </a:lnTo>
                  <a:lnTo>
                    <a:pt x="2912" y="16"/>
                  </a:lnTo>
                  <a:lnTo>
                    <a:pt x="2912" y="0"/>
                  </a:lnTo>
                  <a:close/>
                  <a:moveTo>
                    <a:pt x="2944" y="0"/>
                  </a:moveTo>
                  <a:lnTo>
                    <a:pt x="2960" y="0"/>
                  </a:lnTo>
                  <a:lnTo>
                    <a:pt x="2960" y="16"/>
                  </a:lnTo>
                  <a:lnTo>
                    <a:pt x="2944" y="16"/>
                  </a:lnTo>
                  <a:lnTo>
                    <a:pt x="2944" y="0"/>
                  </a:lnTo>
                  <a:close/>
                  <a:moveTo>
                    <a:pt x="2976" y="0"/>
                  </a:moveTo>
                  <a:lnTo>
                    <a:pt x="2991" y="0"/>
                  </a:lnTo>
                  <a:lnTo>
                    <a:pt x="2991" y="16"/>
                  </a:lnTo>
                  <a:lnTo>
                    <a:pt x="2976" y="16"/>
                  </a:lnTo>
                  <a:lnTo>
                    <a:pt x="2976" y="0"/>
                  </a:lnTo>
                  <a:close/>
                  <a:moveTo>
                    <a:pt x="3007" y="0"/>
                  </a:moveTo>
                  <a:lnTo>
                    <a:pt x="3023" y="0"/>
                  </a:lnTo>
                  <a:lnTo>
                    <a:pt x="3023" y="16"/>
                  </a:lnTo>
                  <a:lnTo>
                    <a:pt x="3007" y="16"/>
                  </a:lnTo>
                  <a:lnTo>
                    <a:pt x="3007" y="0"/>
                  </a:lnTo>
                  <a:close/>
                  <a:moveTo>
                    <a:pt x="3039" y="0"/>
                  </a:moveTo>
                  <a:lnTo>
                    <a:pt x="3055" y="0"/>
                  </a:lnTo>
                  <a:lnTo>
                    <a:pt x="3055" y="16"/>
                  </a:lnTo>
                  <a:lnTo>
                    <a:pt x="3039" y="16"/>
                  </a:lnTo>
                  <a:lnTo>
                    <a:pt x="3039" y="0"/>
                  </a:lnTo>
                  <a:close/>
                  <a:moveTo>
                    <a:pt x="3071" y="0"/>
                  </a:moveTo>
                  <a:lnTo>
                    <a:pt x="3086" y="0"/>
                  </a:lnTo>
                  <a:lnTo>
                    <a:pt x="3086" y="16"/>
                  </a:lnTo>
                  <a:lnTo>
                    <a:pt x="3071" y="16"/>
                  </a:lnTo>
                  <a:lnTo>
                    <a:pt x="3071" y="0"/>
                  </a:lnTo>
                  <a:close/>
                  <a:moveTo>
                    <a:pt x="3102" y="0"/>
                  </a:moveTo>
                  <a:lnTo>
                    <a:pt x="3118" y="0"/>
                  </a:lnTo>
                  <a:lnTo>
                    <a:pt x="3118" y="16"/>
                  </a:lnTo>
                  <a:lnTo>
                    <a:pt x="3102" y="16"/>
                  </a:lnTo>
                  <a:lnTo>
                    <a:pt x="3102" y="0"/>
                  </a:lnTo>
                  <a:close/>
                  <a:moveTo>
                    <a:pt x="3134" y="0"/>
                  </a:moveTo>
                  <a:lnTo>
                    <a:pt x="3150" y="0"/>
                  </a:lnTo>
                  <a:lnTo>
                    <a:pt x="3150" y="16"/>
                  </a:lnTo>
                  <a:lnTo>
                    <a:pt x="3134" y="16"/>
                  </a:lnTo>
                  <a:lnTo>
                    <a:pt x="3134" y="0"/>
                  </a:lnTo>
                  <a:close/>
                  <a:moveTo>
                    <a:pt x="3166" y="0"/>
                  </a:moveTo>
                  <a:lnTo>
                    <a:pt x="3181" y="0"/>
                  </a:lnTo>
                  <a:lnTo>
                    <a:pt x="3181" y="16"/>
                  </a:lnTo>
                  <a:lnTo>
                    <a:pt x="3166" y="16"/>
                  </a:lnTo>
                  <a:lnTo>
                    <a:pt x="3166" y="0"/>
                  </a:lnTo>
                  <a:close/>
                  <a:moveTo>
                    <a:pt x="3197" y="0"/>
                  </a:moveTo>
                  <a:lnTo>
                    <a:pt x="3213" y="0"/>
                  </a:lnTo>
                  <a:lnTo>
                    <a:pt x="3213" y="16"/>
                  </a:lnTo>
                  <a:lnTo>
                    <a:pt x="3197" y="16"/>
                  </a:lnTo>
                  <a:lnTo>
                    <a:pt x="3197" y="0"/>
                  </a:lnTo>
                  <a:close/>
                  <a:moveTo>
                    <a:pt x="3229" y="0"/>
                  </a:moveTo>
                  <a:lnTo>
                    <a:pt x="3245" y="0"/>
                  </a:lnTo>
                  <a:lnTo>
                    <a:pt x="3245" y="16"/>
                  </a:lnTo>
                  <a:lnTo>
                    <a:pt x="3229" y="16"/>
                  </a:lnTo>
                  <a:lnTo>
                    <a:pt x="3229" y="0"/>
                  </a:lnTo>
                  <a:close/>
                  <a:moveTo>
                    <a:pt x="3260" y="0"/>
                  </a:moveTo>
                  <a:lnTo>
                    <a:pt x="3276" y="0"/>
                  </a:lnTo>
                  <a:lnTo>
                    <a:pt x="3276" y="16"/>
                  </a:lnTo>
                  <a:lnTo>
                    <a:pt x="3260" y="16"/>
                  </a:lnTo>
                  <a:lnTo>
                    <a:pt x="3260" y="0"/>
                  </a:lnTo>
                  <a:close/>
                  <a:moveTo>
                    <a:pt x="3292" y="0"/>
                  </a:moveTo>
                  <a:lnTo>
                    <a:pt x="3308" y="0"/>
                  </a:lnTo>
                  <a:lnTo>
                    <a:pt x="3308" y="16"/>
                  </a:lnTo>
                  <a:lnTo>
                    <a:pt x="3292" y="16"/>
                  </a:lnTo>
                  <a:lnTo>
                    <a:pt x="3292" y="0"/>
                  </a:lnTo>
                  <a:close/>
                  <a:moveTo>
                    <a:pt x="3324" y="0"/>
                  </a:moveTo>
                  <a:lnTo>
                    <a:pt x="3340" y="0"/>
                  </a:lnTo>
                  <a:lnTo>
                    <a:pt x="3340" y="16"/>
                  </a:lnTo>
                  <a:lnTo>
                    <a:pt x="3324" y="16"/>
                  </a:lnTo>
                  <a:lnTo>
                    <a:pt x="3324" y="0"/>
                  </a:lnTo>
                  <a:close/>
                  <a:moveTo>
                    <a:pt x="3355" y="0"/>
                  </a:moveTo>
                  <a:lnTo>
                    <a:pt x="3371" y="0"/>
                  </a:lnTo>
                  <a:lnTo>
                    <a:pt x="3371" y="16"/>
                  </a:lnTo>
                  <a:lnTo>
                    <a:pt x="3355" y="16"/>
                  </a:lnTo>
                  <a:lnTo>
                    <a:pt x="3355" y="0"/>
                  </a:lnTo>
                  <a:close/>
                  <a:moveTo>
                    <a:pt x="3387" y="0"/>
                  </a:moveTo>
                  <a:lnTo>
                    <a:pt x="3403" y="0"/>
                  </a:lnTo>
                  <a:lnTo>
                    <a:pt x="3403" y="16"/>
                  </a:lnTo>
                  <a:lnTo>
                    <a:pt x="3387" y="16"/>
                  </a:lnTo>
                  <a:lnTo>
                    <a:pt x="3387" y="0"/>
                  </a:lnTo>
                  <a:close/>
                  <a:moveTo>
                    <a:pt x="3419" y="0"/>
                  </a:moveTo>
                  <a:lnTo>
                    <a:pt x="3435" y="0"/>
                  </a:lnTo>
                  <a:lnTo>
                    <a:pt x="3435" y="16"/>
                  </a:lnTo>
                  <a:lnTo>
                    <a:pt x="3419" y="16"/>
                  </a:lnTo>
                  <a:lnTo>
                    <a:pt x="3419" y="0"/>
                  </a:lnTo>
                  <a:close/>
                  <a:moveTo>
                    <a:pt x="3450" y="0"/>
                  </a:moveTo>
                  <a:lnTo>
                    <a:pt x="3466" y="0"/>
                  </a:lnTo>
                  <a:lnTo>
                    <a:pt x="3466" y="16"/>
                  </a:lnTo>
                  <a:lnTo>
                    <a:pt x="3450" y="16"/>
                  </a:lnTo>
                  <a:lnTo>
                    <a:pt x="3450" y="0"/>
                  </a:lnTo>
                  <a:close/>
                  <a:moveTo>
                    <a:pt x="3482" y="0"/>
                  </a:moveTo>
                  <a:lnTo>
                    <a:pt x="3498" y="0"/>
                  </a:lnTo>
                  <a:lnTo>
                    <a:pt x="3498" y="16"/>
                  </a:lnTo>
                  <a:lnTo>
                    <a:pt x="3482" y="16"/>
                  </a:lnTo>
                  <a:lnTo>
                    <a:pt x="3482" y="0"/>
                  </a:lnTo>
                  <a:close/>
                  <a:moveTo>
                    <a:pt x="3514" y="0"/>
                  </a:moveTo>
                  <a:lnTo>
                    <a:pt x="3530" y="0"/>
                  </a:lnTo>
                  <a:lnTo>
                    <a:pt x="3530" y="16"/>
                  </a:lnTo>
                  <a:lnTo>
                    <a:pt x="3514" y="16"/>
                  </a:lnTo>
                  <a:lnTo>
                    <a:pt x="3514" y="0"/>
                  </a:lnTo>
                  <a:close/>
                  <a:moveTo>
                    <a:pt x="3545" y="0"/>
                  </a:moveTo>
                  <a:lnTo>
                    <a:pt x="3561" y="0"/>
                  </a:lnTo>
                  <a:lnTo>
                    <a:pt x="3561" y="16"/>
                  </a:lnTo>
                  <a:lnTo>
                    <a:pt x="3545" y="16"/>
                  </a:lnTo>
                  <a:lnTo>
                    <a:pt x="3545" y="0"/>
                  </a:lnTo>
                  <a:close/>
                  <a:moveTo>
                    <a:pt x="3577" y="0"/>
                  </a:moveTo>
                  <a:lnTo>
                    <a:pt x="3593" y="0"/>
                  </a:lnTo>
                  <a:lnTo>
                    <a:pt x="3593" y="16"/>
                  </a:lnTo>
                  <a:lnTo>
                    <a:pt x="3577" y="16"/>
                  </a:lnTo>
                  <a:lnTo>
                    <a:pt x="3577" y="0"/>
                  </a:lnTo>
                  <a:close/>
                  <a:moveTo>
                    <a:pt x="3609" y="0"/>
                  </a:moveTo>
                  <a:lnTo>
                    <a:pt x="3625" y="0"/>
                  </a:lnTo>
                  <a:lnTo>
                    <a:pt x="3625" y="16"/>
                  </a:lnTo>
                  <a:lnTo>
                    <a:pt x="3609" y="16"/>
                  </a:lnTo>
                  <a:lnTo>
                    <a:pt x="3609" y="0"/>
                  </a:lnTo>
                  <a:close/>
                  <a:moveTo>
                    <a:pt x="3640" y="0"/>
                  </a:moveTo>
                  <a:lnTo>
                    <a:pt x="3656" y="0"/>
                  </a:lnTo>
                  <a:lnTo>
                    <a:pt x="3656" y="16"/>
                  </a:lnTo>
                  <a:lnTo>
                    <a:pt x="3640" y="16"/>
                  </a:lnTo>
                  <a:lnTo>
                    <a:pt x="3640" y="0"/>
                  </a:lnTo>
                  <a:close/>
                  <a:moveTo>
                    <a:pt x="3672" y="0"/>
                  </a:moveTo>
                  <a:lnTo>
                    <a:pt x="3688" y="0"/>
                  </a:lnTo>
                  <a:lnTo>
                    <a:pt x="3688" y="16"/>
                  </a:lnTo>
                  <a:lnTo>
                    <a:pt x="3672" y="16"/>
                  </a:lnTo>
                  <a:lnTo>
                    <a:pt x="3672" y="0"/>
                  </a:lnTo>
                  <a:close/>
                  <a:moveTo>
                    <a:pt x="3704" y="0"/>
                  </a:moveTo>
                  <a:lnTo>
                    <a:pt x="3720" y="0"/>
                  </a:lnTo>
                  <a:lnTo>
                    <a:pt x="3720" y="16"/>
                  </a:lnTo>
                  <a:lnTo>
                    <a:pt x="3704" y="16"/>
                  </a:lnTo>
                  <a:lnTo>
                    <a:pt x="3704" y="0"/>
                  </a:lnTo>
                  <a:close/>
                  <a:moveTo>
                    <a:pt x="3735" y="0"/>
                  </a:moveTo>
                  <a:lnTo>
                    <a:pt x="3751" y="0"/>
                  </a:lnTo>
                  <a:lnTo>
                    <a:pt x="3751" y="16"/>
                  </a:lnTo>
                  <a:lnTo>
                    <a:pt x="3735" y="16"/>
                  </a:lnTo>
                  <a:lnTo>
                    <a:pt x="3735" y="0"/>
                  </a:lnTo>
                  <a:close/>
                  <a:moveTo>
                    <a:pt x="3767" y="0"/>
                  </a:moveTo>
                  <a:lnTo>
                    <a:pt x="3783" y="0"/>
                  </a:lnTo>
                  <a:lnTo>
                    <a:pt x="3783" y="16"/>
                  </a:lnTo>
                  <a:lnTo>
                    <a:pt x="3767" y="16"/>
                  </a:lnTo>
                  <a:lnTo>
                    <a:pt x="3767" y="0"/>
                  </a:lnTo>
                  <a:close/>
                  <a:moveTo>
                    <a:pt x="3799" y="0"/>
                  </a:moveTo>
                  <a:lnTo>
                    <a:pt x="3815" y="0"/>
                  </a:lnTo>
                  <a:lnTo>
                    <a:pt x="3815" y="16"/>
                  </a:lnTo>
                  <a:lnTo>
                    <a:pt x="3799" y="16"/>
                  </a:lnTo>
                  <a:lnTo>
                    <a:pt x="3799" y="0"/>
                  </a:lnTo>
                  <a:close/>
                  <a:moveTo>
                    <a:pt x="3830" y="0"/>
                  </a:moveTo>
                  <a:lnTo>
                    <a:pt x="3846" y="0"/>
                  </a:lnTo>
                  <a:lnTo>
                    <a:pt x="3846" y="16"/>
                  </a:lnTo>
                  <a:lnTo>
                    <a:pt x="3830" y="16"/>
                  </a:lnTo>
                  <a:lnTo>
                    <a:pt x="3830" y="0"/>
                  </a:lnTo>
                  <a:close/>
                  <a:moveTo>
                    <a:pt x="3862" y="0"/>
                  </a:moveTo>
                  <a:lnTo>
                    <a:pt x="3878" y="0"/>
                  </a:lnTo>
                  <a:lnTo>
                    <a:pt x="3878" y="16"/>
                  </a:lnTo>
                  <a:lnTo>
                    <a:pt x="3862" y="16"/>
                  </a:lnTo>
                  <a:lnTo>
                    <a:pt x="3862" y="0"/>
                  </a:lnTo>
                  <a:close/>
                  <a:moveTo>
                    <a:pt x="3894" y="0"/>
                  </a:moveTo>
                  <a:lnTo>
                    <a:pt x="3910" y="0"/>
                  </a:lnTo>
                  <a:lnTo>
                    <a:pt x="3910" y="16"/>
                  </a:lnTo>
                  <a:lnTo>
                    <a:pt x="3894" y="16"/>
                  </a:lnTo>
                  <a:lnTo>
                    <a:pt x="3894" y="0"/>
                  </a:lnTo>
                  <a:close/>
                  <a:moveTo>
                    <a:pt x="3925" y="0"/>
                  </a:moveTo>
                  <a:lnTo>
                    <a:pt x="3941" y="0"/>
                  </a:lnTo>
                  <a:lnTo>
                    <a:pt x="3941" y="16"/>
                  </a:lnTo>
                  <a:lnTo>
                    <a:pt x="3925" y="16"/>
                  </a:lnTo>
                  <a:lnTo>
                    <a:pt x="3925" y="0"/>
                  </a:lnTo>
                  <a:close/>
                  <a:moveTo>
                    <a:pt x="3957" y="0"/>
                  </a:moveTo>
                  <a:lnTo>
                    <a:pt x="3973" y="0"/>
                  </a:lnTo>
                  <a:lnTo>
                    <a:pt x="3973" y="16"/>
                  </a:lnTo>
                  <a:lnTo>
                    <a:pt x="3957" y="16"/>
                  </a:lnTo>
                  <a:lnTo>
                    <a:pt x="3957" y="0"/>
                  </a:lnTo>
                  <a:close/>
                  <a:moveTo>
                    <a:pt x="3989" y="0"/>
                  </a:moveTo>
                  <a:lnTo>
                    <a:pt x="4004" y="0"/>
                  </a:lnTo>
                  <a:lnTo>
                    <a:pt x="4004" y="16"/>
                  </a:lnTo>
                  <a:lnTo>
                    <a:pt x="3989" y="16"/>
                  </a:lnTo>
                  <a:lnTo>
                    <a:pt x="3989" y="0"/>
                  </a:lnTo>
                  <a:close/>
                  <a:moveTo>
                    <a:pt x="4020" y="0"/>
                  </a:moveTo>
                  <a:lnTo>
                    <a:pt x="4036" y="0"/>
                  </a:lnTo>
                  <a:lnTo>
                    <a:pt x="4036" y="16"/>
                  </a:lnTo>
                  <a:lnTo>
                    <a:pt x="4020" y="16"/>
                  </a:lnTo>
                  <a:lnTo>
                    <a:pt x="4020" y="0"/>
                  </a:lnTo>
                  <a:close/>
                  <a:moveTo>
                    <a:pt x="4052" y="0"/>
                  </a:moveTo>
                  <a:lnTo>
                    <a:pt x="4068" y="0"/>
                  </a:lnTo>
                  <a:lnTo>
                    <a:pt x="4068" y="16"/>
                  </a:lnTo>
                  <a:lnTo>
                    <a:pt x="4052" y="16"/>
                  </a:lnTo>
                  <a:lnTo>
                    <a:pt x="4052" y="0"/>
                  </a:lnTo>
                  <a:close/>
                  <a:moveTo>
                    <a:pt x="4084" y="0"/>
                  </a:moveTo>
                  <a:lnTo>
                    <a:pt x="4099" y="0"/>
                  </a:lnTo>
                  <a:lnTo>
                    <a:pt x="4099" y="16"/>
                  </a:lnTo>
                  <a:lnTo>
                    <a:pt x="4084" y="16"/>
                  </a:lnTo>
                  <a:lnTo>
                    <a:pt x="4084" y="0"/>
                  </a:lnTo>
                  <a:close/>
                  <a:moveTo>
                    <a:pt x="4115" y="0"/>
                  </a:moveTo>
                  <a:lnTo>
                    <a:pt x="4131" y="0"/>
                  </a:lnTo>
                  <a:lnTo>
                    <a:pt x="4131" y="16"/>
                  </a:lnTo>
                  <a:lnTo>
                    <a:pt x="4115" y="16"/>
                  </a:lnTo>
                  <a:lnTo>
                    <a:pt x="4115" y="0"/>
                  </a:lnTo>
                  <a:close/>
                  <a:moveTo>
                    <a:pt x="4147" y="0"/>
                  </a:moveTo>
                  <a:lnTo>
                    <a:pt x="4163" y="0"/>
                  </a:lnTo>
                  <a:lnTo>
                    <a:pt x="4163" y="16"/>
                  </a:lnTo>
                  <a:lnTo>
                    <a:pt x="4147" y="16"/>
                  </a:lnTo>
                  <a:lnTo>
                    <a:pt x="4147" y="0"/>
                  </a:lnTo>
                  <a:close/>
                  <a:moveTo>
                    <a:pt x="4179" y="0"/>
                  </a:moveTo>
                  <a:lnTo>
                    <a:pt x="4194" y="0"/>
                  </a:lnTo>
                  <a:lnTo>
                    <a:pt x="4194" y="16"/>
                  </a:lnTo>
                  <a:lnTo>
                    <a:pt x="4179" y="16"/>
                  </a:lnTo>
                  <a:lnTo>
                    <a:pt x="4179" y="0"/>
                  </a:lnTo>
                  <a:close/>
                  <a:moveTo>
                    <a:pt x="4210" y="0"/>
                  </a:moveTo>
                  <a:lnTo>
                    <a:pt x="4226" y="0"/>
                  </a:lnTo>
                  <a:lnTo>
                    <a:pt x="4226" y="16"/>
                  </a:lnTo>
                  <a:lnTo>
                    <a:pt x="4210" y="16"/>
                  </a:lnTo>
                  <a:lnTo>
                    <a:pt x="4210" y="0"/>
                  </a:lnTo>
                  <a:close/>
                  <a:moveTo>
                    <a:pt x="4242" y="0"/>
                  </a:moveTo>
                  <a:lnTo>
                    <a:pt x="4258" y="0"/>
                  </a:lnTo>
                  <a:lnTo>
                    <a:pt x="4258" y="16"/>
                  </a:lnTo>
                  <a:lnTo>
                    <a:pt x="4242" y="16"/>
                  </a:lnTo>
                  <a:lnTo>
                    <a:pt x="4242" y="0"/>
                  </a:lnTo>
                  <a:close/>
                  <a:moveTo>
                    <a:pt x="4274" y="0"/>
                  </a:moveTo>
                  <a:lnTo>
                    <a:pt x="4289" y="0"/>
                  </a:lnTo>
                  <a:lnTo>
                    <a:pt x="4289" y="16"/>
                  </a:lnTo>
                  <a:lnTo>
                    <a:pt x="4274" y="16"/>
                  </a:lnTo>
                  <a:lnTo>
                    <a:pt x="4274" y="0"/>
                  </a:lnTo>
                  <a:close/>
                  <a:moveTo>
                    <a:pt x="4305" y="0"/>
                  </a:moveTo>
                  <a:lnTo>
                    <a:pt x="4321" y="0"/>
                  </a:lnTo>
                  <a:lnTo>
                    <a:pt x="4321" y="16"/>
                  </a:lnTo>
                  <a:lnTo>
                    <a:pt x="4305" y="16"/>
                  </a:lnTo>
                  <a:lnTo>
                    <a:pt x="4305" y="0"/>
                  </a:lnTo>
                  <a:close/>
                  <a:moveTo>
                    <a:pt x="4337" y="0"/>
                  </a:moveTo>
                  <a:lnTo>
                    <a:pt x="4353" y="0"/>
                  </a:lnTo>
                  <a:lnTo>
                    <a:pt x="4353" y="16"/>
                  </a:lnTo>
                  <a:lnTo>
                    <a:pt x="4337" y="16"/>
                  </a:lnTo>
                  <a:lnTo>
                    <a:pt x="4337" y="0"/>
                  </a:lnTo>
                  <a:close/>
                  <a:moveTo>
                    <a:pt x="4369" y="0"/>
                  </a:moveTo>
                  <a:lnTo>
                    <a:pt x="4384" y="0"/>
                  </a:lnTo>
                  <a:lnTo>
                    <a:pt x="4384" y="16"/>
                  </a:lnTo>
                  <a:lnTo>
                    <a:pt x="4369" y="16"/>
                  </a:lnTo>
                  <a:lnTo>
                    <a:pt x="4369" y="0"/>
                  </a:lnTo>
                  <a:close/>
                  <a:moveTo>
                    <a:pt x="4400" y="0"/>
                  </a:moveTo>
                  <a:lnTo>
                    <a:pt x="4416" y="0"/>
                  </a:lnTo>
                  <a:lnTo>
                    <a:pt x="4416" y="16"/>
                  </a:lnTo>
                  <a:lnTo>
                    <a:pt x="4400" y="16"/>
                  </a:lnTo>
                  <a:lnTo>
                    <a:pt x="4400" y="0"/>
                  </a:lnTo>
                  <a:close/>
                  <a:moveTo>
                    <a:pt x="4432" y="0"/>
                  </a:moveTo>
                  <a:lnTo>
                    <a:pt x="4448" y="0"/>
                  </a:lnTo>
                  <a:lnTo>
                    <a:pt x="4448" y="16"/>
                  </a:lnTo>
                  <a:lnTo>
                    <a:pt x="4432" y="16"/>
                  </a:lnTo>
                  <a:lnTo>
                    <a:pt x="4432" y="0"/>
                  </a:lnTo>
                  <a:close/>
                  <a:moveTo>
                    <a:pt x="4464" y="0"/>
                  </a:moveTo>
                  <a:lnTo>
                    <a:pt x="4479" y="0"/>
                  </a:lnTo>
                  <a:lnTo>
                    <a:pt x="4479" y="16"/>
                  </a:lnTo>
                  <a:lnTo>
                    <a:pt x="4464" y="16"/>
                  </a:lnTo>
                  <a:lnTo>
                    <a:pt x="4464" y="0"/>
                  </a:lnTo>
                  <a:close/>
                  <a:moveTo>
                    <a:pt x="4495" y="0"/>
                  </a:moveTo>
                  <a:lnTo>
                    <a:pt x="4511" y="0"/>
                  </a:lnTo>
                  <a:lnTo>
                    <a:pt x="4511" y="16"/>
                  </a:lnTo>
                  <a:lnTo>
                    <a:pt x="4495" y="16"/>
                  </a:lnTo>
                  <a:lnTo>
                    <a:pt x="4495" y="0"/>
                  </a:lnTo>
                  <a:close/>
                  <a:moveTo>
                    <a:pt x="4527" y="0"/>
                  </a:moveTo>
                  <a:lnTo>
                    <a:pt x="4543" y="0"/>
                  </a:lnTo>
                  <a:lnTo>
                    <a:pt x="4543" y="16"/>
                  </a:lnTo>
                  <a:lnTo>
                    <a:pt x="4527" y="16"/>
                  </a:lnTo>
                  <a:lnTo>
                    <a:pt x="4527" y="0"/>
                  </a:lnTo>
                  <a:close/>
                  <a:moveTo>
                    <a:pt x="4559" y="0"/>
                  </a:moveTo>
                  <a:lnTo>
                    <a:pt x="4574" y="0"/>
                  </a:lnTo>
                  <a:lnTo>
                    <a:pt x="4574" y="16"/>
                  </a:lnTo>
                  <a:lnTo>
                    <a:pt x="4559" y="16"/>
                  </a:lnTo>
                  <a:lnTo>
                    <a:pt x="4559" y="0"/>
                  </a:lnTo>
                  <a:close/>
                  <a:moveTo>
                    <a:pt x="4590" y="0"/>
                  </a:moveTo>
                  <a:lnTo>
                    <a:pt x="4606" y="0"/>
                  </a:lnTo>
                  <a:lnTo>
                    <a:pt x="4606" y="16"/>
                  </a:lnTo>
                  <a:lnTo>
                    <a:pt x="4590" y="16"/>
                  </a:lnTo>
                  <a:lnTo>
                    <a:pt x="4590" y="0"/>
                  </a:lnTo>
                  <a:close/>
                  <a:moveTo>
                    <a:pt x="4622" y="0"/>
                  </a:moveTo>
                  <a:lnTo>
                    <a:pt x="4638" y="0"/>
                  </a:lnTo>
                  <a:lnTo>
                    <a:pt x="4638" y="16"/>
                  </a:lnTo>
                  <a:lnTo>
                    <a:pt x="4622" y="16"/>
                  </a:lnTo>
                  <a:lnTo>
                    <a:pt x="4622" y="0"/>
                  </a:lnTo>
                  <a:close/>
                  <a:moveTo>
                    <a:pt x="4654" y="0"/>
                  </a:moveTo>
                  <a:lnTo>
                    <a:pt x="4669" y="0"/>
                  </a:lnTo>
                  <a:lnTo>
                    <a:pt x="4669" y="16"/>
                  </a:lnTo>
                  <a:lnTo>
                    <a:pt x="4654" y="16"/>
                  </a:lnTo>
                  <a:lnTo>
                    <a:pt x="4654" y="0"/>
                  </a:lnTo>
                  <a:close/>
                  <a:moveTo>
                    <a:pt x="4685" y="0"/>
                  </a:moveTo>
                  <a:lnTo>
                    <a:pt x="4701" y="0"/>
                  </a:lnTo>
                  <a:lnTo>
                    <a:pt x="4701" y="16"/>
                  </a:lnTo>
                  <a:lnTo>
                    <a:pt x="4685" y="16"/>
                  </a:lnTo>
                  <a:lnTo>
                    <a:pt x="4685" y="0"/>
                  </a:lnTo>
                  <a:close/>
                  <a:moveTo>
                    <a:pt x="4717" y="0"/>
                  </a:moveTo>
                  <a:lnTo>
                    <a:pt x="4733" y="0"/>
                  </a:lnTo>
                  <a:lnTo>
                    <a:pt x="4733" y="16"/>
                  </a:lnTo>
                  <a:lnTo>
                    <a:pt x="4717" y="16"/>
                  </a:lnTo>
                  <a:lnTo>
                    <a:pt x="4717" y="0"/>
                  </a:lnTo>
                  <a:close/>
                  <a:moveTo>
                    <a:pt x="4748" y="0"/>
                  </a:moveTo>
                  <a:lnTo>
                    <a:pt x="4764" y="0"/>
                  </a:lnTo>
                  <a:lnTo>
                    <a:pt x="4764" y="16"/>
                  </a:lnTo>
                  <a:lnTo>
                    <a:pt x="4748" y="16"/>
                  </a:lnTo>
                  <a:lnTo>
                    <a:pt x="4748" y="0"/>
                  </a:lnTo>
                  <a:close/>
                  <a:moveTo>
                    <a:pt x="4780" y="0"/>
                  </a:moveTo>
                  <a:lnTo>
                    <a:pt x="4796" y="0"/>
                  </a:lnTo>
                  <a:lnTo>
                    <a:pt x="4796" y="16"/>
                  </a:lnTo>
                  <a:lnTo>
                    <a:pt x="4780" y="16"/>
                  </a:lnTo>
                  <a:lnTo>
                    <a:pt x="4780" y="0"/>
                  </a:lnTo>
                  <a:close/>
                  <a:moveTo>
                    <a:pt x="4812" y="0"/>
                  </a:moveTo>
                  <a:lnTo>
                    <a:pt x="4828" y="0"/>
                  </a:lnTo>
                  <a:lnTo>
                    <a:pt x="4828" y="16"/>
                  </a:lnTo>
                  <a:lnTo>
                    <a:pt x="4812" y="16"/>
                  </a:lnTo>
                  <a:lnTo>
                    <a:pt x="4812" y="0"/>
                  </a:lnTo>
                  <a:close/>
                  <a:moveTo>
                    <a:pt x="4843" y="0"/>
                  </a:moveTo>
                  <a:lnTo>
                    <a:pt x="4859" y="0"/>
                  </a:lnTo>
                  <a:lnTo>
                    <a:pt x="4859" y="16"/>
                  </a:lnTo>
                  <a:lnTo>
                    <a:pt x="4843" y="16"/>
                  </a:lnTo>
                  <a:lnTo>
                    <a:pt x="4843" y="0"/>
                  </a:lnTo>
                  <a:close/>
                  <a:moveTo>
                    <a:pt x="4875" y="0"/>
                  </a:moveTo>
                  <a:lnTo>
                    <a:pt x="4891" y="0"/>
                  </a:lnTo>
                  <a:lnTo>
                    <a:pt x="4891" y="16"/>
                  </a:lnTo>
                  <a:lnTo>
                    <a:pt x="4875" y="16"/>
                  </a:lnTo>
                  <a:lnTo>
                    <a:pt x="4875" y="0"/>
                  </a:lnTo>
                  <a:close/>
                  <a:moveTo>
                    <a:pt x="4907" y="0"/>
                  </a:moveTo>
                  <a:lnTo>
                    <a:pt x="4923" y="0"/>
                  </a:lnTo>
                  <a:lnTo>
                    <a:pt x="4923" y="16"/>
                  </a:lnTo>
                  <a:lnTo>
                    <a:pt x="4907" y="16"/>
                  </a:lnTo>
                  <a:lnTo>
                    <a:pt x="4907" y="0"/>
                  </a:lnTo>
                  <a:close/>
                  <a:moveTo>
                    <a:pt x="4938" y="0"/>
                  </a:moveTo>
                  <a:lnTo>
                    <a:pt x="4954" y="0"/>
                  </a:lnTo>
                  <a:lnTo>
                    <a:pt x="4954" y="16"/>
                  </a:lnTo>
                  <a:lnTo>
                    <a:pt x="4938" y="16"/>
                  </a:lnTo>
                  <a:lnTo>
                    <a:pt x="4938" y="0"/>
                  </a:lnTo>
                  <a:close/>
                  <a:moveTo>
                    <a:pt x="4970" y="0"/>
                  </a:moveTo>
                  <a:lnTo>
                    <a:pt x="4986" y="0"/>
                  </a:lnTo>
                  <a:lnTo>
                    <a:pt x="4986" y="16"/>
                  </a:lnTo>
                  <a:lnTo>
                    <a:pt x="4970" y="16"/>
                  </a:lnTo>
                  <a:lnTo>
                    <a:pt x="4970" y="0"/>
                  </a:lnTo>
                  <a:close/>
                  <a:moveTo>
                    <a:pt x="5002" y="0"/>
                  </a:moveTo>
                  <a:lnTo>
                    <a:pt x="5018" y="0"/>
                  </a:lnTo>
                  <a:lnTo>
                    <a:pt x="5018" y="16"/>
                  </a:lnTo>
                  <a:lnTo>
                    <a:pt x="5002" y="16"/>
                  </a:lnTo>
                  <a:lnTo>
                    <a:pt x="5002" y="0"/>
                  </a:lnTo>
                  <a:close/>
                  <a:moveTo>
                    <a:pt x="5033" y="0"/>
                  </a:moveTo>
                  <a:lnTo>
                    <a:pt x="5049" y="0"/>
                  </a:lnTo>
                  <a:lnTo>
                    <a:pt x="5049" y="16"/>
                  </a:lnTo>
                  <a:lnTo>
                    <a:pt x="5033" y="16"/>
                  </a:lnTo>
                  <a:lnTo>
                    <a:pt x="5033" y="0"/>
                  </a:lnTo>
                  <a:close/>
                  <a:moveTo>
                    <a:pt x="5065" y="0"/>
                  </a:moveTo>
                  <a:lnTo>
                    <a:pt x="5081" y="0"/>
                  </a:lnTo>
                  <a:lnTo>
                    <a:pt x="5081" y="16"/>
                  </a:lnTo>
                  <a:lnTo>
                    <a:pt x="5065" y="16"/>
                  </a:lnTo>
                  <a:lnTo>
                    <a:pt x="5065" y="0"/>
                  </a:lnTo>
                  <a:close/>
                  <a:moveTo>
                    <a:pt x="5097" y="0"/>
                  </a:moveTo>
                  <a:lnTo>
                    <a:pt x="5113" y="0"/>
                  </a:lnTo>
                  <a:lnTo>
                    <a:pt x="5113" y="16"/>
                  </a:lnTo>
                  <a:lnTo>
                    <a:pt x="5097" y="16"/>
                  </a:lnTo>
                  <a:lnTo>
                    <a:pt x="5097" y="0"/>
                  </a:lnTo>
                  <a:close/>
                  <a:moveTo>
                    <a:pt x="5128" y="0"/>
                  </a:moveTo>
                  <a:lnTo>
                    <a:pt x="5144" y="0"/>
                  </a:lnTo>
                  <a:lnTo>
                    <a:pt x="5144" y="16"/>
                  </a:lnTo>
                  <a:lnTo>
                    <a:pt x="5128" y="16"/>
                  </a:lnTo>
                  <a:lnTo>
                    <a:pt x="5128" y="0"/>
                  </a:lnTo>
                  <a:close/>
                  <a:moveTo>
                    <a:pt x="5160" y="0"/>
                  </a:moveTo>
                  <a:lnTo>
                    <a:pt x="5176" y="0"/>
                  </a:lnTo>
                  <a:lnTo>
                    <a:pt x="5176" y="16"/>
                  </a:lnTo>
                  <a:lnTo>
                    <a:pt x="5160" y="16"/>
                  </a:lnTo>
                  <a:lnTo>
                    <a:pt x="5160" y="0"/>
                  </a:lnTo>
                  <a:close/>
                  <a:moveTo>
                    <a:pt x="5192" y="0"/>
                  </a:moveTo>
                  <a:lnTo>
                    <a:pt x="5208" y="0"/>
                  </a:lnTo>
                  <a:lnTo>
                    <a:pt x="5208" y="16"/>
                  </a:lnTo>
                  <a:lnTo>
                    <a:pt x="5192" y="16"/>
                  </a:lnTo>
                  <a:lnTo>
                    <a:pt x="5192" y="0"/>
                  </a:lnTo>
                  <a:close/>
                  <a:moveTo>
                    <a:pt x="5223" y="0"/>
                  </a:moveTo>
                  <a:lnTo>
                    <a:pt x="5239" y="0"/>
                  </a:lnTo>
                  <a:lnTo>
                    <a:pt x="5239" y="16"/>
                  </a:lnTo>
                  <a:lnTo>
                    <a:pt x="5223" y="16"/>
                  </a:lnTo>
                  <a:lnTo>
                    <a:pt x="5223" y="0"/>
                  </a:lnTo>
                  <a:close/>
                  <a:moveTo>
                    <a:pt x="5255" y="0"/>
                  </a:moveTo>
                  <a:lnTo>
                    <a:pt x="5271" y="0"/>
                  </a:lnTo>
                  <a:lnTo>
                    <a:pt x="5271" y="16"/>
                  </a:lnTo>
                  <a:lnTo>
                    <a:pt x="5255" y="16"/>
                  </a:lnTo>
                  <a:lnTo>
                    <a:pt x="5255" y="0"/>
                  </a:lnTo>
                  <a:close/>
                  <a:moveTo>
                    <a:pt x="5287" y="0"/>
                  </a:moveTo>
                  <a:lnTo>
                    <a:pt x="5303" y="0"/>
                  </a:lnTo>
                  <a:lnTo>
                    <a:pt x="5303" y="16"/>
                  </a:lnTo>
                  <a:lnTo>
                    <a:pt x="5287" y="16"/>
                  </a:lnTo>
                  <a:lnTo>
                    <a:pt x="5287" y="0"/>
                  </a:lnTo>
                  <a:close/>
                  <a:moveTo>
                    <a:pt x="5318" y="0"/>
                  </a:moveTo>
                  <a:lnTo>
                    <a:pt x="5334" y="0"/>
                  </a:lnTo>
                  <a:lnTo>
                    <a:pt x="5334" y="16"/>
                  </a:lnTo>
                  <a:lnTo>
                    <a:pt x="5318" y="16"/>
                  </a:lnTo>
                  <a:lnTo>
                    <a:pt x="5318" y="0"/>
                  </a:lnTo>
                  <a:close/>
                  <a:moveTo>
                    <a:pt x="5350" y="0"/>
                  </a:moveTo>
                  <a:lnTo>
                    <a:pt x="5366" y="0"/>
                  </a:lnTo>
                  <a:lnTo>
                    <a:pt x="5366" y="16"/>
                  </a:lnTo>
                  <a:lnTo>
                    <a:pt x="5350" y="16"/>
                  </a:lnTo>
                  <a:lnTo>
                    <a:pt x="5350" y="0"/>
                  </a:lnTo>
                  <a:close/>
                  <a:moveTo>
                    <a:pt x="5382" y="0"/>
                  </a:moveTo>
                  <a:lnTo>
                    <a:pt x="5398" y="0"/>
                  </a:lnTo>
                  <a:lnTo>
                    <a:pt x="5398" y="16"/>
                  </a:lnTo>
                  <a:lnTo>
                    <a:pt x="5382" y="16"/>
                  </a:lnTo>
                  <a:lnTo>
                    <a:pt x="5382" y="0"/>
                  </a:lnTo>
                  <a:close/>
                  <a:moveTo>
                    <a:pt x="5413" y="0"/>
                  </a:moveTo>
                  <a:lnTo>
                    <a:pt x="5429" y="0"/>
                  </a:lnTo>
                  <a:lnTo>
                    <a:pt x="5429" y="16"/>
                  </a:lnTo>
                  <a:lnTo>
                    <a:pt x="5413" y="16"/>
                  </a:lnTo>
                  <a:lnTo>
                    <a:pt x="5413" y="0"/>
                  </a:lnTo>
                  <a:close/>
                  <a:moveTo>
                    <a:pt x="5445" y="0"/>
                  </a:moveTo>
                  <a:lnTo>
                    <a:pt x="5461" y="0"/>
                  </a:lnTo>
                  <a:lnTo>
                    <a:pt x="5461" y="16"/>
                  </a:lnTo>
                  <a:lnTo>
                    <a:pt x="5445" y="16"/>
                  </a:lnTo>
                  <a:lnTo>
                    <a:pt x="5445" y="0"/>
                  </a:lnTo>
                  <a:close/>
                  <a:moveTo>
                    <a:pt x="5477" y="0"/>
                  </a:moveTo>
                  <a:lnTo>
                    <a:pt x="5492" y="0"/>
                  </a:lnTo>
                  <a:lnTo>
                    <a:pt x="5492" y="16"/>
                  </a:lnTo>
                  <a:lnTo>
                    <a:pt x="5477" y="16"/>
                  </a:lnTo>
                  <a:lnTo>
                    <a:pt x="5477" y="0"/>
                  </a:lnTo>
                  <a:close/>
                  <a:moveTo>
                    <a:pt x="5508" y="0"/>
                  </a:moveTo>
                  <a:lnTo>
                    <a:pt x="5524" y="0"/>
                  </a:lnTo>
                  <a:lnTo>
                    <a:pt x="5524" y="16"/>
                  </a:lnTo>
                  <a:lnTo>
                    <a:pt x="5508" y="16"/>
                  </a:lnTo>
                  <a:lnTo>
                    <a:pt x="5508" y="0"/>
                  </a:lnTo>
                  <a:close/>
                  <a:moveTo>
                    <a:pt x="5540" y="0"/>
                  </a:moveTo>
                  <a:lnTo>
                    <a:pt x="5556" y="0"/>
                  </a:lnTo>
                  <a:lnTo>
                    <a:pt x="5556" y="16"/>
                  </a:lnTo>
                  <a:lnTo>
                    <a:pt x="5540" y="16"/>
                  </a:lnTo>
                  <a:lnTo>
                    <a:pt x="5540" y="0"/>
                  </a:lnTo>
                  <a:close/>
                  <a:moveTo>
                    <a:pt x="5572" y="0"/>
                  </a:moveTo>
                  <a:lnTo>
                    <a:pt x="5587" y="0"/>
                  </a:lnTo>
                  <a:lnTo>
                    <a:pt x="5587" y="16"/>
                  </a:lnTo>
                  <a:lnTo>
                    <a:pt x="5572" y="16"/>
                  </a:lnTo>
                  <a:lnTo>
                    <a:pt x="5572" y="0"/>
                  </a:lnTo>
                  <a:close/>
                  <a:moveTo>
                    <a:pt x="5603" y="0"/>
                  </a:moveTo>
                  <a:lnTo>
                    <a:pt x="5619" y="0"/>
                  </a:lnTo>
                  <a:lnTo>
                    <a:pt x="5619" y="16"/>
                  </a:lnTo>
                  <a:lnTo>
                    <a:pt x="5603" y="16"/>
                  </a:lnTo>
                  <a:lnTo>
                    <a:pt x="5603" y="0"/>
                  </a:lnTo>
                  <a:close/>
                  <a:moveTo>
                    <a:pt x="5635" y="0"/>
                  </a:moveTo>
                  <a:lnTo>
                    <a:pt x="5651" y="0"/>
                  </a:lnTo>
                  <a:lnTo>
                    <a:pt x="5651" y="16"/>
                  </a:lnTo>
                  <a:lnTo>
                    <a:pt x="5635" y="16"/>
                  </a:lnTo>
                  <a:lnTo>
                    <a:pt x="5635" y="0"/>
                  </a:lnTo>
                  <a:close/>
                  <a:moveTo>
                    <a:pt x="5667" y="0"/>
                  </a:moveTo>
                  <a:lnTo>
                    <a:pt x="5682" y="0"/>
                  </a:lnTo>
                  <a:lnTo>
                    <a:pt x="5682" y="16"/>
                  </a:lnTo>
                  <a:lnTo>
                    <a:pt x="5667" y="16"/>
                  </a:lnTo>
                  <a:lnTo>
                    <a:pt x="5667" y="0"/>
                  </a:lnTo>
                  <a:close/>
                  <a:moveTo>
                    <a:pt x="5698" y="0"/>
                  </a:moveTo>
                  <a:lnTo>
                    <a:pt x="5714" y="0"/>
                  </a:lnTo>
                  <a:lnTo>
                    <a:pt x="5714" y="16"/>
                  </a:lnTo>
                  <a:lnTo>
                    <a:pt x="5698" y="16"/>
                  </a:lnTo>
                  <a:lnTo>
                    <a:pt x="5698" y="0"/>
                  </a:lnTo>
                  <a:close/>
                  <a:moveTo>
                    <a:pt x="5730" y="0"/>
                  </a:moveTo>
                  <a:lnTo>
                    <a:pt x="5746" y="0"/>
                  </a:lnTo>
                  <a:lnTo>
                    <a:pt x="5746" y="16"/>
                  </a:lnTo>
                  <a:lnTo>
                    <a:pt x="5730" y="16"/>
                  </a:lnTo>
                  <a:lnTo>
                    <a:pt x="5730" y="0"/>
                  </a:lnTo>
                  <a:close/>
                  <a:moveTo>
                    <a:pt x="5762" y="0"/>
                  </a:moveTo>
                  <a:lnTo>
                    <a:pt x="5777" y="0"/>
                  </a:lnTo>
                  <a:lnTo>
                    <a:pt x="5777" y="16"/>
                  </a:lnTo>
                  <a:lnTo>
                    <a:pt x="5762" y="16"/>
                  </a:lnTo>
                  <a:lnTo>
                    <a:pt x="5762" y="0"/>
                  </a:lnTo>
                  <a:close/>
                  <a:moveTo>
                    <a:pt x="5793" y="0"/>
                  </a:moveTo>
                  <a:lnTo>
                    <a:pt x="5809" y="0"/>
                  </a:lnTo>
                  <a:lnTo>
                    <a:pt x="5809" y="16"/>
                  </a:lnTo>
                  <a:lnTo>
                    <a:pt x="5793" y="16"/>
                  </a:lnTo>
                  <a:lnTo>
                    <a:pt x="5793" y="0"/>
                  </a:lnTo>
                  <a:close/>
                  <a:moveTo>
                    <a:pt x="5825" y="0"/>
                  </a:moveTo>
                  <a:lnTo>
                    <a:pt x="5841" y="0"/>
                  </a:lnTo>
                  <a:lnTo>
                    <a:pt x="5841" y="16"/>
                  </a:lnTo>
                  <a:lnTo>
                    <a:pt x="5825" y="16"/>
                  </a:lnTo>
                  <a:lnTo>
                    <a:pt x="5825" y="0"/>
                  </a:lnTo>
                  <a:close/>
                  <a:moveTo>
                    <a:pt x="5857" y="0"/>
                  </a:moveTo>
                  <a:lnTo>
                    <a:pt x="5872" y="0"/>
                  </a:lnTo>
                  <a:lnTo>
                    <a:pt x="5872" y="16"/>
                  </a:lnTo>
                  <a:lnTo>
                    <a:pt x="5857" y="16"/>
                  </a:lnTo>
                  <a:lnTo>
                    <a:pt x="5857" y="0"/>
                  </a:lnTo>
                  <a:close/>
                  <a:moveTo>
                    <a:pt x="5888" y="0"/>
                  </a:moveTo>
                  <a:lnTo>
                    <a:pt x="5904" y="0"/>
                  </a:lnTo>
                  <a:lnTo>
                    <a:pt x="5904" y="16"/>
                  </a:lnTo>
                  <a:lnTo>
                    <a:pt x="5888" y="16"/>
                  </a:lnTo>
                  <a:lnTo>
                    <a:pt x="5888" y="0"/>
                  </a:lnTo>
                  <a:close/>
                  <a:moveTo>
                    <a:pt x="5920" y="0"/>
                  </a:moveTo>
                  <a:lnTo>
                    <a:pt x="5936" y="0"/>
                  </a:lnTo>
                  <a:lnTo>
                    <a:pt x="5936" y="16"/>
                  </a:lnTo>
                  <a:lnTo>
                    <a:pt x="5920" y="16"/>
                  </a:lnTo>
                  <a:lnTo>
                    <a:pt x="5920" y="0"/>
                  </a:lnTo>
                  <a:close/>
                  <a:moveTo>
                    <a:pt x="5952" y="0"/>
                  </a:moveTo>
                  <a:lnTo>
                    <a:pt x="5967" y="0"/>
                  </a:lnTo>
                  <a:lnTo>
                    <a:pt x="5967" y="16"/>
                  </a:lnTo>
                  <a:lnTo>
                    <a:pt x="5952" y="16"/>
                  </a:lnTo>
                  <a:lnTo>
                    <a:pt x="5952" y="0"/>
                  </a:lnTo>
                  <a:close/>
                  <a:moveTo>
                    <a:pt x="5983" y="0"/>
                  </a:moveTo>
                  <a:lnTo>
                    <a:pt x="5999" y="0"/>
                  </a:lnTo>
                  <a:lnTo>
                    <a:pt x="5999" y="16"/>
                  </a:lnTo>
                  <a:lnTo>
                    <a:pt x="5983" y="16"/>
                  </a:lnTo>
                  <a:lnTo>
                    <a:pt x="5983" y="0"/>
                  </a:lnTo>
                  <a:close/>
                  <a:moveTo>
                    <a:pt x="6015" y="0"/>
                  </a:moveTo>
                  <a:lnTo>
                    <a:pt x="6031" y="0"/>
                  </a:lnTo>
                  <a:lnTo>
                    <a:pt x="6031" y="16"/>
                  </a:lnTo>
                  <a:lnTo>
                    <a:pt x="6015" y="16"/>
                  </a:lnTo>
                  <a:lnTo>
                    <a:pt x="6015" y="0"/>
                  </a:lnTo>
                  <a:close/>
                  <a:moveTo>
                    <a:pt x="6047" y="0"/>
                  </a:moveTo>
                  <a:lnTo>
                    <a:pt x="6062" y="0"/>
                  </a:lnTo>
                  <a:lnTo>
                    <a:pt x="6062" y="16"/>
                  </a:lnTo>
                  <a:lnTo>
                    <a:pt x="6047" y="16"/>
                  </a:lnTo>
                  <a:lnTo>
                    <a:pt x="6047" y="0"/>
                  </a:lnTo>
                  <a:close/>
                  <a:moveTo>
                    <a:pt x="6078" y="0"/>
                  </a:moveTo>
                  <a:lnTo>
                    <a:pt x="6094" y="0"/>
                  </a:lnTo>
                  <a:lnTo>
                    <a:pt x="6094" y="16"/>
                  </a:lnTo>
                  <a:lnTo>
                    <a:pt x="6078" y="16"/>
                  </a:lnTo>
                  <a:lnTo>
                    <a:pt x="6078" y="0"/>
                  </a:lnTo>
                  <a:close/>
                  <a:moveTo>
                    <a:pt x="6110" y="0"/>
                  </a:moveTo>
                  <a:lnTo>
                    <a:pt x="6126" y="0"/>
                  </a:lnTo>
                  <a:lnTo>
                    <a:pt x="6126" y="16"/>
                  </a:lnTo>
                  <a:lnTo>
                    <a:pt x="6110" y="16"/>
                  </a:lnTo>
                  <a:lnTo>
                    <a:pt x="6110" y="0"/>
                  </a:lnTo>
                  <a:close/>
                  <a:moveTo>
                    <a:pt x="6141" y="0"/>
                  </a:moveTo>
                  <a:lnTo>
                    <a:pt x="6157" y="0"/>
                  </a:lnTo>
                  <a:lnTo>
                    <a:pt x="6157" y="16"/>
                  </a:lnTo>
                  <a:lnTo>
                    <a:pt x="6141" y="16"/>
                  </a:lnTo>
                  <a:lnTo>
                    <a:pt x="6141" y="0"/>
                  </a:lnTo>
                  <a:close/>
                  <a:moveTo>
                    <a:pt x="6173" y="0"/>
                  </a:moveTo>
                  <a:lnTo>
                    <a:pt x="6189" y="0"/>
                  </a:lnTo>
                  <a:lnTo>
                    <a:pt x="6189" y="16"/>
                  </a:lnTo>
                  <a:lnTo>
                    <a:pt x="6173" y="16"/>
                  </a:lnTo>
                  <a:lnTo>
                    <a:pt x="6173" y="0"/>
                  </a:lnTo>
                  <a:close/>
                  <a:moveTo>
                    <a:pt x="6205" y="0"/>
                  </a:moveTo>
                  <a:lnTo>
                    <a:pt x="6221" y="0"/>
                  </a:lnTo>
                  <a:lnTo>
                    <a:pt x="6221" y="16"/>
                  </a:lnTo>
                  <a:lnTo>
                    <a:pt x="6205" y="16"/>
                  </a:lnTo>
                  <a:lnTo>
                    <a:pt x="6205" y="0"/>
                  </a:lnTo>
                  <a:close/>
                  <a:moveTo>
                    <a:pt x="6236" y="0"/>
                  </a:moveTo>
                  <a:lnTo>
                    <a:pt x="6252" y="0"/>
                  </a:lnTo>
                  <a:lnTo>
                    <a:pt x="6252" y="16"/>
                  </a:lnTo>
                  <a:lnTo>
                    <a:pt x="6236" y="16"/>
                  </a:lnTo>
                  <a:lnTo>
                    <a:pt x="6236" y="0"/>
                  </a:lnTo>
                  <a:close/>
                  <a:moveTo>
                    <a:pt x="6268" y="0"/>
                  </a:moveTo>
                  <a:lnTo>
                    <a:pt x="6284" y="0"/>
                  </a:lnTo>
                  <a:lnTo>
                    <a:pt x="6284" y="16"/>
                  </a:lnTo>
                  <a:lnTo>
                    <a:pt x="6268" y="16"/>
                  </a:lnTo>
                  <a:lnTo>
                    <a:pt x="6268" y="0"/>
                  </a:lnTo>
                  <a:close/>
                  <a:moveTo>
                    <a:pt x="6300" y="0"/>
                  </a:moveTo>
                  <a:lnTo>
                    <a:pt x="6316" y="0"/>
                  </a:lnTo>
                  <a:lnTo>
                    <a:pt x="6316" y="16"/>
                  </a:lnTo>
                  <a:lnTo>
                    <a:pt x="6300" y="16"/>
                  </a:lnTo>
                  <a:lnTo>
                    <a:pt x="6300" y="0"/>
                  </a:lnTo>
                  <a:close/>
                  <a:moveTo>
                    <a:pt x="6331" y="0"/>
                  </a:moveTo>
                  <a:lnTo>
                    <a:pt x="6347" y="0"/>
                  </a:lnTo>
                  <a:lnTo>
                    <a:pt x="6347" y="16"/>
                  </a:lnTo>
                  <a:lnTo>
                    <a:pt x="6331" y="16"/>
                  </a:lnTo>
                  <a:lnTo>
                    <a:pt x="6331" y="0"/>
                  </a:lnTo>
                  <a:close/>
                  <a:moveTo>
                    <a:pt x="6363" y="0"/>
                  </a:moveTo>
                  <a:lnTo>
                    <a:pt x="6379" y="0"/>
                  </a:lnTo>
                  <a:lnTo>
                    <a:pt x="6379" y="16"/>
                  </a:lnTo>
                  <a:lnTo>
                    <a:pt x="6363" y="16"/>
                  </a:lnTo>
                  <a:lnTo>
                    <a:pt x="6363" y="0"/>
                  </a:lnTo>
                  <a:close/>
                  <a:moveTo>
                    <a:pt x="6395" y="0"/>
                  </a:moveTo>
                  <a:lnTo>
                    <a:pt x="6411" y="0"/>
                  </a:lnTo>
                  <a:lnTo>
                    <a:pt x="6411" y="16"/>
                  </a:lnTo>
                  <a:lnTo>
                    <a:pt x="6395" y="16"/>
                  </a:lnTo>
                  <a:lnTo>
                    <a:pt x="6395" y="0"/>
                  </a:lnTo>
                  <a:close/>
                  <a:moveTo>
                    <a:pt x="6426" y="0"/>
                  </a:moveTo>
                  <a:lnTo>
                    <a:pt x="6442" y="0"/>
                  </a:lnTo>
                  <a:lnTo>
                    <a:pt x="6442" y="16"/>
                  </a:lnTo>
                  <a:lnTo>
                    <a:pt x="6426" y="16"/>
                  </a:lnTo>
                  <a:lnTo>
                    <a:pt x="6426" y="0"/>
                  </a:lnTo>
                  <a:close/>
                  <a:moveTo>
                    <a:pt x="6458" y="0"/>
                  </a:moveTo>
                  <a:lnTo>
                    <a:pt x="6474" y="0"/>
                  </a:lnTo>
                  <a:lnTo>
                    <a:pt x="6474" y="16"/>
                  </a:lnTo>
                  <a:lnTo>
                    <a:pt x="6458" y="16"/>
                  </a:lnTo>
                  <a:lnTo>
                    <a:pt x="6458" y="0"/>
                  </a:lnTo>
                  <a:close/>
                  <a:moveTo>
                    <a:pt x="6490" y="0"/>
                  </a:moveTo>
                  <a:lnTo>
                    <a:pt x="6506" y="0"/>
                  </a:lnTo>
                  <a:lnTo>
                    <a:pt x="6506" y="16"/>
                  </a:lnTo>
                  <a:lnTo>
                    <a:pt x="6490" y="16"/>
                  </a:lnTo>
                  <a:lnTo>
                    <a:pt x="6490" y="0"/>
                  </a:lnTo>
                  <a:close/>
                  <a:moveTo>
                    <a:pt x="6521" y="0"/>
                  </a:moveTo>
                  <a:lnTo>
                    <a:pt x="6537" y="0"/>
                  </a:lnTo>
                  <a:lnTo>
                    <a:pt x="6537" y="16"/>
                  </a:lnTo>
                  <a:lnTo>
                    <a:pt x="6521" y="16"/>
                  </a:lnTo>
                  <a:lnTo>
                    <a:pt x="6521" y="0"/>
                  </a:lnTo>
                  <a:close/>
                  <a:moveTo>
                    <a:pt x="6553" y="0"/>
                  </a:moveTo>
                  <a:lnTo>
                    <a:pt x="6569" y="0"/>
                  </a:lnTo>
                  <a:lnTo>
                    <a:pt x="6569" y="16"/>
                  </a:lnTo>
                  <a:lnTo>
                    <a:pt x="6553" y="16"/>
                  </a:lnTo>
                  <a:lnTo>
                    <a:pt x="6553" y="0"/>
                  </a:lnTo>
                  <a:close/>
                  <a:moveTo>
                    <a:pt x="6585" y="0"/>
                  </a:moveTo>
                  <a:lnTo>
                    <a:pt x="6601" y="0"/>
                  </a:lnTo>
                  <a:lnTo>
                    <a:pt x="6601" y="16"/>
                  </a:lnTo>
                  <a:lnTo>
                    <a:pt x="6585" y="16"/>
                  </a:lnTo>
                  <a:lnTo>
                    <a:pt x="6585" y="0"/>
                  </a:lnTo>
                  <a:close/>
                  <a:moveTo>
                    <a:pt x="6616" y="0"/>
                  </a:moveTo>
                  <a:lnTo>
                    <a:pt x="6632" y="0"/>
                  </a:lnTo>
                  <a:lnTo>
                    <a:pt x="6632" y="16"/>
                  </a:lnTo>
                  <a:lnTo>
                    <a:pt x="6616" y="16"/>
                  </a:lnTo>
                  <a:lnTo>
                    <a:pt x="6616" y="0"/>
                  </a:lnTo>
                  <a:close/>
                  <a:moveTo>
                    <a:pt x="6648" y="0"/>
                  </a:moveTo>
                  <a:lnTo>
                    <a:pt x="6664" y="0"/>
                  </a:lnTo>
                  <a:lnTo>
                    <a:pt x="6664" y="16"/>
                  </a:lnTo>
                  <a:lnTo>
                    <a:pt x="6648" y="16"/>
                  </a:lnTo>
                  <a:lnTo>
                    <a:pt x="6648" y="0"/>
                  </a:lnTo>
                  <a:close/>
                  <a:moveTo>
                    <a:pt x="6680" y="0"/>
                  </a:moveTo>
                  <a:lnTo>
                    <a:pt x="6696" y="0"/>
                  </a:lnTo>
                  <a:lnTo>
                    <a:pt x="6696" y="16"/>
                  </a:lnTo>
                  <a:lnTo>
                    <a:pt x="6680" y="16"/>
                  </a:lnTo>
                  <a:lnTo>
                    <a:pt x="6680" y="0"/>
                  </a:lnTo>
                  <a:close/>
                  <a:moveTo>
                    <a:pt x="6711" y="0"/>
                  </a:moveTo>
                  <a:lnTo>
                    <a:pt x="6727" y="0"/>
                  </a:lnTo>
                  <a:lnTo>
                    <a:pt x="6727" y="16"/>
                  </a:lnTo>
                  <a:lnTo>
                    <a:pt x="6711" y="16"/>
                  </a:lnTo>
                  <a:lnTo>
                    <a:pt x="6711" y="0"/>
                  </a:lnTo>
                  <a:close/>
                  <a:moveTo>
                    <a:pt x="6743" y="0"/>
                  </a:moveTo>
                  <a:lnTo>
                    <a:pt x="6759" y="0"/>
                  </a:lnTo>
                  <a:lnTo>
                    <a:pt x="6759" y="16"/>
                  </a:lnTo>
                  <a:lnTo>
                    <a:pt x="6743" y="16"/>
                  </a:lnTo>
                  <a:lnTo>
                    <a:pt x="6743" y="0"/>
                  </a:lnTo>
                  <a:close/>
                  <a:moveTo>
                    <a:pt x="6775" y="0"/>
                  </a:moveTo>
                  <a:lnTo>
                    <a:pt x="6791" y="0"/>
                  </a:lnTo>
                  <a:lnTo>
                    <a:pt x="6791" y="16"/>
                  </a:lnTo>
                  <a:lnTo>
                    <a:pt x="6775" y="16"/>
                  </a:lnTo>
                  <a:lnTo>
                    <a:pt x="6775" y="0"/>
                  </a:lnTo>
                  <a:close/>
                  <a:moveTo>
                    <a:pt x="6806" y="0"/>
                  </a:moveTo>
                  <a:lnTo>
                    <a:pt x="6822" y="0"/>
                  </a:lnTo>
                  <a:lnTo>
                    <a:pt x="6822" y="16"/>
                  </a:lnTo>
                  <a:lnTo>
                    <a:pt x="6806" y="16"/>
                  </a:lnTo>
                  <a:lnTo>
                    <a:pt x="6806" y="0"/>
                  </a:lnTo>
                  <a:close/>
                  <a:moveTo>
                    <a:pt x="6838" y="0"/>
                  </a:moveTo>
                  <a:lnTo>
                    <a:pt x="6854" y="0"/>
                  </a:lnTo>
                  <a:lnTo>
                    <a:pt x="6854" y="16"/>
                  </a:lnTo>
                  <a:lnTo>
                    <a:pt x="6838" y="16"/>
                  </a:lnTo>
                  <a:lnTo>
                    <a:pt x="6838" y="0"/>
                  </a:lnTo>
                  <a:close/>
                  <a:moveTo>
                    <a:pt x="6870" y="0"/>
                  </a:moveTo>
                  <a:lnTo>
                    <a:pt x="6885" y="0"/>
                  </a:lnTo>
                  <a:lnTo>
                    <a:pt x="6885" y="16"/>
                  </a:lnTo>
                  <a:lnTo>
                    <a:pt x="6870" y="16"/>
                  </a:lnTo>
                  <a:lnTo>
                    <a:pt x="6870" y="0"/>
                  </a:lnTo>
                  <a:close/>
                  <a:moveTo>
                    <a:pt x="6901" y="0"/>
                  </a:moveTo>
                  <a:lnTo>
                    <a:pt x="6917" y="0"/>
                  </a:lnTo>
                  <a:lnTo>
                    <a:pt x="6917" y="16"/>
                  </a:lnTo>
                  <a:lnTo>
                    <a:pt x="6901" y="16"/>
                  </a:lnTo>
                  <a:lnTo>
                    <a:pt x="6901" y="0"/>
                  </a:lnTo>
                  <a:close/>
                  <a:moveTo>
                    <a:pt x="6933" y="0"/>
                  </a:moveTo>
                  <a:lnTo>
                    <a:pt x="6949" y="0"/>
                  </a:lnTo>
                  <a:lnTo>
                    <a:pt x="6949" y="16"/>
                  </a:lnTo>
                  <a:lnTo>
                    <a:pt x="6933" y="16"/>
                  </a:lnTo>
                  <a:lnTo>
                    <a:pt x="6933" y="0"/>
                  </a:lnTo>
                  <a:close/>
                  <a:moveTo>
                    <a:pt x="6965" y="0"/>
                  </a:moveTo>
                  <a:lnTo>
                    <a:pt x="6980" y="0"/>
                  </a:lnTo>
                  <a:lnTo>
                    <a:pt x="6980" y="16"/>
                  </a:lnTo>
                  <a:lnTo>
                    <a:pt x="6965" y="16"/>
                  </a:lnTo>
                  <a:lnTo>
                    <a:pt x="6965" y="0"/>
                  </a:lnTo>
                  <a:close/>
                  <a:moveTo>
                    <a:pt x="6996" y="0"/>
                  </a:moveTo>
                  <a:lnTo>
                    <a:pt x="7012" y="0"/>
                  </a:lnTo>
                  <a:lnTo>
                    <a:pt x="7012" y="16"/>
                  </a:lnTo>
                  <a:lnTo>
                    <a:pt x="6996" y="16"/>
                  </a:lnTo>
                  <a:lnTo>
                    <a:pt x="6996" y="0"/>
                  </a:lnTo>
                  <a:close/>
                  <a:moveTo>
                    <a:pt x="7028" y="0"/>
                  </a:moveTo>
                  <a:lnTo>
                    <a:pt x="7044" y="0"/>
                  </a:lnTo>
                  <a:lnTo>
                    <a:pt x="7044" y="16"/>
                  </a:lnTo>
                  <a:lnTo>
                    <a:pt x="7028" y="16"/>
                  </a:lnTo>
                  <a:lnTo>
                    <a:pt x="7028" y="0"/>
                  </a:lnTo>
                  <a:close/>
                  <a:moveTo>
                    <a:pt x="7060" y="0"/>
                  </a:moveTo>
                  <a:lnTo>
                    <a:pt x="7075" y="0"/>
                  </a:lnTo>
                  <a:lnTo>
                    <a:pt x="7075" y="16"/>
                  </a:lnTo>
                  <a:lnTo>
                    <a:pt x="7060" y="16"/>
                  </a:lnTo>
                  <a:lnTo>
                    <a:pt x="7060" y="0"/>
                  </a:lnTo>
                  <a:close/>
                  <a:moveTo>
                    <a:pt x="7091" y="0"/>
                  </a:moveTo>
                  <a:lnTo>
                    <a:pt x="7107" y="0"/>
                  </a:lnTo>
                  <a:lnTo>
                    <a:pt x="7107" y="16"/>
                  </a:lnTo>
                  <a:lnTo>
                    <a:pt x="7091" y="16"/>
                  </a:lnTo>
                  <a:lnTo>
                    <a:pt x="7091" y="0"/>
                  </a:lnTo>
                  <a:close/>
                  <a:moveTo>
                    <a:pt x="7123" y="0"/>
                  </a:moveTo>
                  <a:lnTo>
                    <a:pt x="7139" y="0"/>
                  </a:lnTo>
                  <a:lnTo>
                    <a:pt x="7139" y="16"/>
                  </a:lnTo>
                  <a:lnTo>
                    <a:pt x="7123" y="16"/>
                  </a:lnTo>
                  <a:lnTo>
                    <a:pt x="7123" y="0"/>
                  </a:lnTo>
                  <a:close/>
                  <a:moveTo>
                    <a:pt x="7155" y="0"/>
                  </a:moveTo>
                  <a:lnTo>
                    <a:pt x="7170" y="0"/>
                  </a:lnTo>
                  <a:lnTo>
                    <a:pt x="7170" y="16"/>
                  </a:lnTo>
                  <a:lnTo>
                    <a:pt x="7155" y="16"/>
                  </a:lnTo>
                  <a:lnTo>
                    <a:pt x="7155" y="0"/>
                  </a:lnTo>
                  <a:close/>
                  <a:moveTo>
                    <a:pt x="7186" y="0"/>
                  </a:moveTo>
                  <a:lnTo>
                    <a:pt x="7202" y="0"/>
                  </a:lnTo>
                  <a:lnTo>
                    <a:pt x="7202" y="16"/>
                  </a:lnTo>
                  <a:lnTo>
                    <a:pt x="7186" y="16"/>
                  </a:lnTo>
                  <a:lnTo>
                    <a:pt x="7186" y="0"/>
                  </a:lnTo>
                  <a:close/>
                  <a:moveTo>
                    <a:pt x="7218" y="0"/>
                  </a:moveTo>
                  <a:lnTo>
                    <a:pt x="7234" y="0"/>
                  </a:lnTo>
                  <a:lnTo>
                    <a:pt x="7234" y="16"/>
                  </a:lnTo>
                  <a:lnTo>
                    <a:pt x="7218" y="16"/>
                  </a:lnTo>
                  <a:lnTo>
                    <a:pt x="7218" y="0"/>
                  </a:lnTo>
                  <a:close/>
                  <a:moveTo>
                    <a:pt x="7250" y="0"/>
                  </a:moveTo>
                  <a:lnTo>
                    <a:pt x="7265" y="0"/>
                  </a:lnTo>
                  <a:lnTo>
                    <a:pt x="7265" y="16"/>
                  </a:lnTo>
                  <a:lnTo>
                    <a:pt x="7250" y="16"/>
                  </a:lnTo>
                  <a:lnTo>
                    <a:pt x="7250" y="0"/>
                  </a:lnTo>
                  <a:close/>
                  <a:moveTo>
                    <a:pt x="7281" y="0"/>
                  </a:moveTo>
                  <a:lnTo>
                    <a:pt x="7297" y="0"/>
                  </a:lnTo>
                  <a:lnTo>
                    <a:pt x="7297" y="16"/>
                  </a:lnTo>
                  <a:lnTo>
                    <a:pt x="7281" y="16"/>
                  </a:lnTo>
                  <a:lnTo>
                    <a:pt x="7281" y="0"/>
                  </a:lnTo>
                  <a:close/>
                  <a:moveTo>
                    <a:pt x="7313" y="0"/>
                  </a:moveTo>
                  <a:lnTo>
                    <a:pt x="7329" y="0"/>
                  </a:lnTo>
                  <a:lnTo>
                    <a:pt x="7329" y="16"/>
                  </a:lnTo>
                  <a:lnTo>
                    <a:pt x="7313" y="16"/>
                  </a:lnTo>
                  <a:lnTo>
                    <a:pt x="7313" y="0"/>
                  </a:lnTo>
                  <a:close/>
                  <a:moveTo>
                    <a:pt x="7345" y="0"/>
                  </a:moveTo>
                  <a:lnTo>
                    <a:pt x="7360" y="0"/>
                  </a:lnTo>
                  <a:lnTo>
                    <a:pt x="7360" y="16"/>
                  </a:lnTo>
                  <a:lnTo>
                    <a:pt x="7345" y="16"/>
                  </a:lnTo>
                  <a:lnTo>
                    <a:pt x="7345" y="0"/>
                  </a:lnTo>
                  <a:close/>
                  <a:moveTo>
                    <a:pt x="7376" y="0"/>
                  </a:moveTo>
                  <a:lnTo>
                    <a:pt x="7392" y="0"/>
                  </a:lnTo>
                  <a:lnTo>
                    <a:pt x="7392" y="16"/>
                  </a:lnTo>
                  <a:lnTo>
                    <a:pt x="7376" y="16"/>
                  </a:lnTo>
                  <a:lnTo>
                    <a:pt x="7376" y="0"/>
                  </a:lnTo>
                  <a:close/>
                  <a:moveTo>
                    <a:pt x="7408" y="0"/>
                  </a:moveTo>
                  <a:lnTo>
                    <a:pt x="7424" y="0"/>
                  </a:lnTo>
                  <a:lnTo>
                    <a:pt x="7424" y="16"/>
                  </a:lnTo>
                  <a:lnTo>
                    <a:pt x="7408" y="16"/>
                  </a:lnTo>
                  <a:lnTo>
                    <a:pt x="7408" y="0"/>
                  </a:lnTo>
                  <a:close/>
                  <a:moveTo>
                    <a:pt x="7440" y="0"/>
                  </a:moveTo>
                  <a:lnTo>
                    <a:pt x="7455" y="0"/>
                  </a:lnTo>
                  <a:lnTo>
                    <a:pt x="7455" y="16"/>
                  </a:lnTo>
                  <a:lnTo>
                    <a:pt x="7440" y="16"/>
                  </a:lnTo>
                  <a:lnTo>
                    <a:pt x="7440" y="0"/>
                  </a:lnTo>
                  <a:close/>
                  <a:moveTo>
                    <a:pt x="7471" y="0"/>
                  </a:moveTo>
                  <a:lnTo>
                    <a:pt x="7487" y="0"/>
                  </a:lnTo>
                  <a:lnTo>
                    <a:pt x="7487" y="16"/>
                  </a:lnTo>
                  <a:lnTo>
                    <a:pt x="7471" y="16"/>
                  </a:lnTo>
                  <a:lnTo>
                    <a:pt x="7471" y="0"/>
                  </a:lnTo>
                  <a:close/>
                  <a:moveTo>
                    <a:pt x="7503" y="0"/>
                  </a:moveTo>
                  <a:lnTo>
                    <a:pt x="7519" y="0"/>
                  </a:lnTo>
                  <a:lnTo>
                    <a:pt x="7519" y="16"/>
                  </a:lnTo>
                  <a:lnTo>
                    <a:pt x="7503" y="16"/>
                  </a:lnTo>
                  <a:lnTo>
                    <a:pt x="7503" y="0"/>
                  </a:lnTo>
                  <a:close/>
                  <a:moveTo>
                    <a:pt x="7535" y="0"/>
                  </a:moveTo>
                  <a:lnTo>
                    <a:pt x="7550" y="0"/>
                  </a:lnTo>
                  <a:lnTo>
                    <a:pt x="7550" y="16"/>
                  </a:lnTo>
                  <a:lnTo>
                    <a:pt x="7535" y="16"/>
                  </a:lnTo>
                  <a:lnTo>
                    <a:pt x="7535" y="0"/>
                  </a:lnTo>
                  <a:close/>
                  <a:moveTo>
                    <a:pt x="7566" y="0"/>
                  </a:moveTo>
                  <a:lnTo>
                    <a:pt x="7582" y="0"/>
                  </a:lnTo>
                  <a:lnTo>
                    <a:pt x="7582" y="16"/>
                  </a:lnTo>
                  <a:lnTo>
                    <a:pt x="7566" y="16"/>
                  </a:lnTo>
                  <a:lnTo>
                    <a:pt x="7566" y="0"/>
                  </a:lnTo>
                  <a:close/>
                  <a:moveTo>
                    <a:pt x="7598" y="0"/>
                  </a:moveTo>
                  <a:lnTo>
                    <a:pt x="7614" y="0"/>
                  </a:lnTo>
                  <a:lnTo>
                    <a:pt x="7614" y="16"/>
                  </a:lnTo>
                  <a:lnTo>
                    <a:pt x="7598" y="16"/>
                  </a:lnTo>
                  <a:lnTo>
                    <a:pt x="7598" y="0"/>
                  </a:lnTo>
                  <a:close/>
                  <a:moveTo>
                    <a:pt x="7629" y="0"/>
                  </a:moveTo>
                  <a:lnTo>
                    <a:pt x="7645" y="0"/>
                  </a:lnTo>
                  <a:lnTo>
                    <a:pt x="7645" y="16"/>
                  </a:lnTo>
                  <a:lnTo>
                    <a:pt x="7629" y="16"/>
                  </a:lnTo>
                  <a:lnTo>
                    <a:pt x="7629" y="0"/>
                  </a:lnTo>
                  <a:close/>
                  <a:moveTo>
                    <a:pt x="7661" y="0"/>
                  </a:moveTo>
                  <a:lnTo>
                    <a:pt x="7677" y="0"/>
                  </a:lnTo>
                  <a:lnTo>
                    <a:pt x="7677" y="16"/>
                  </a:lnTo>
                  <a:lnTo>
                    <a:pt x="7661" y="16"/>
                  </a:lnTo>
                  <a:lnTo>
                    <a:pt x="7661" y="0"/>
                  </a:lnTo>
                  <a:close/>
                  <a:moveTo>
                    <a:pt x="7693" y="0"/>
                  </a:moveTo>
                  <a:lnTo>
                    <a:pt x="7709" y="0"/>
                  </a:lnTo>
                  <a:lnTo>
                    <a:pt x="7709" y="16"/>
                  </a:lnTo>
                  <a:lnTo>
                    <a:pt x="7693" y="16"/>
                  </a:lnTo>
                  <a:lnTo>
                    <a:pt x="7693" y="0"/>
                  </a:lnTo>
                  <a:close/>
                  <a:moveTo>
                    <a:pt x="7724" y="0"/>
                  </a:moveTo>
                  <a:lnTo>
                    <a:pt x="7740" y="0"/>
                  </a:lnTo>
                  <a:lnTo>
                    <a:pt x="7740" y="16"/>
                  </a:lnTo>
                  <a:lnTo>
                    <a:pt x="7724" y="16"/>
                  </a:lnTo>
                  <a:lnTo>
                    <a:pt x="7724" y="0"/>
                  </a:lnTo>
                  <a:close/>
                  <a:moveTo>
                    <a:pt x="7756" y="0"/>
                  </a:moveTo>
                  <a:lnTo>
                    <a:pt x="7772" y="0"/>
                  </a:lnTo>
                  <a:lnTo>
                    <a:pt x="7772" y="16"/>
                  </a:lnTo>
                  <a:lnTo>
                    <a:pt x="7756" y="16"/>
                  </a:lnTo>
                  <a:lnTo>
                    <a:pt x="7756" y="0"/>
                  </a:lnTo>
                  <a:close/>
                  <a:moveTo>
                    <a:pt x="7788" y="0"/>
                  </a:moveTo>
                  <a:lnTo>
                    <a:pt x="7804" y="0"/>
                  </a:lnTo>
                  <a:lnTo>
                    <a:pt x="7804" y="16"/>
                  </a:lnTo>
                  <a:lnTo>
                    <a:pt x="7788" y="16"/>
                  </a:lnTo>
                  <a:lnTo>
                    <a:pt x="7788" y="0"/>
                  </a:lnTo>
                  <a:close/>
                  <a:moveTo>
                    <a:pt x="7819" y="0"/>
                  </a:moveTo>
                  <a:lnTo>
                    <a:pt x="7835" y="0"/>
                  </a:lnTo>
                  <a:lnTo>
                    <a:pt x="7835" y="16"/>
                  </a:lnTo>
                  <a:lnTo>
                    <a:pt x="7819" y="16"/>
                  </a:lnTo>
                  <a:lnTo>
                    <a:pt x="7819" y="0"/>
                  </a:lnTo>
                  <a:close/>
                  <a:moveTo>
                    <a:pt x="7851" y="0"/>
                  </a:moveTo>
                  <a:lnTo>
                    <a:pt x="7867" y="0"/>
                  </a:lnTo>
                  <a:lnTo>
                    <a:pt x="7867" y="16"/>
                  </a:lnTo>
                  <a:lnTo>
                    <a:pt x="7851" y="16"/>
                  </a:lnTo>
                  <a:lnTo>
                    <a:pt x="7851" y="0"/>
                  </a:lnTo>
                  <a:close/>
                  <a:moveTo>
                    <a:pt x="7883" y="0"/>
                  </a:moveTo>
                  <a:lnTo>
                    <a:pt x="7899" y="0"/>
                  </a:lnTo>
                  <a:lnTo>
                    <a:pt x="7899" y="16"/>
                  </a:lnTo>
                  <a:lnTo>
                    <a:pt x="7883" y="16"/>
                  </a:lnTo>
                  <a:lnTo>
                    <a:pt x="7883" y="0"/>
                  </a:lnTo>
                  <a:close/>
                  <a:moveTo>
                    <a:pt x="7914" y="0"/>
                  </a:moveTo>
                  <a:lnTo>
                    <a:pt x="7930" y="0"/>
                  </a:lnTo>
                  <a:lnTo>
                    <a:pt x="7930" y="16"/>
                  </a:lnTo>
                  <a:lnTo>
                    <a:pt x="7914" y="16"/>
                  </a:lnTo>
                  <a:lnTo>
                    <a:pt x="7914" y="0"/>
                  </a:lnTo>
                  <a:close/>
                  <a:moveTo>
                    <a:pt x="7946" y="0"/>
                  </a:moveTo>
                  <a:lnTo>
                    <a:pt x="7962" y="0"/>
                  </a:lnTo>
                  <a:lnTo>
                    <a:pt x="7962" y="16"/>
                  </a:lnTo>
                  <a:lnTo>
                    <a:pt x="7946" y="16"/>
                  </a:lnTo>
                  <a:lnTo>
                    <a:pt x="7946" y="0"/>
                  </a:lnTo>
                  <a:close/>
                  <a:moveTo>
                    <a:pt x="7978" y="0"/>
                  </a:moveTo>
                  <a:lnTo>
                    <a:pt x="7994" y="0"/>
                  </a:lnTo>
                  <a:lnTo>
                    <a:pt x="7994" y="16"/>
                  </a:lnTo>
                  <a:lnTo>
                    <a:pt x="7978" y="16"/>
                  </a:lnTo>
                  <a:lnTo>
                    <a:pt x="7978" y="0"/>
                  </a:lnTo>
                  <a:close/>
                  <a:moveTo>
                    <a:pt x="8009" y="0"/>
                  </a:moveTo>
                  <a:lnTo>
                    <a:pt x="8025" y="0"/>
                  </a:lnTo>
                  <a:lnTo>
                    <a:pt x="8025" y="16"/>
                  </a:lnTo>
                  <a:lnTo>
                    <a:pt x="8009" y="16"/>
                  </a:lnTo>
                  <a:lnTo>
                    <a:pt x="8009" y="0"/>
                  </a:lnTo>
                  <a:close/>
                  <a:moveTo>
                    <a:pt x="8041" y="0"/>
                  </a:moveTo>
                  <a:lnTo>
                    <a:pt x="8057" y="0"/>
                  </a:lnTo>
                  <a:lnTo>
                    <a:pt x="8057" y="16"/>
                  </a:lnTo>
                  <a:lnTo>
                    <a:pt x="8041" y="16"/>
                  </a:lnTo>
                  <a:lnTo>
                    <a:pt x="8041" y="0"/>
                  </a:lnTo>
                  <a:close/>
                  <a:moveTo>
                    <a:pt x="8073" y="0"/>
                  </a:moveTo>
                  <a:lnTo>
                    <a:pt x="8089" y="0"/>
                  </a:lnTo>
                  <a:lnTo>
                    <a:pt x="8089" y="16"/>
                  </a:lnTo>
                  <a:lnTo>
                    <a:pt x="8073" y="16"/>
                  </a:lnTo>
                  <a:lnTo>
                    <a:pt x="8073" y="0"/>
                  </a:lnTo>
                  <a:close/>
                  <a:moveTo>
                    <a:pt x="8104" y="0"/>
                  </a:moveTo>
                  <a:lnTo>
                    <a:pt x="8120" y="0"/>
                  </a:lnTo>
                  <a:lnTo>
                    <a:pt x="8120" y="16"/>
                  </a:lnTo>
                  <a:lnTo>
                    <a:pt x="8104" y="16"/>
                  </a:lnTo>
                  <a:lnTo>
                    <a:pt x="8104" y="0"/>
                  </a:lnTo>
                  <a:close/>
                  <a:moveTo>
                    <a:pt x="8136" y="0"/>
                  </a:moveTo>
                  <a:lnTo>
                    <a:pt x="8152" y="0"/>
                  </a:lnTo>
                  <a:lnTo>
                    <a:pt x="8152" y="16"/>
                  </a:lnTo>
                  <a:lnTo>
                    <a:pt x="8136" y="16"/>
                  </a:lnTo>
                  <a:lnTo>
                    <a:pt x="8136" y="0"/>
                  </a:lnTo>
                  <a:close/>
                  <a:moveTo>
                    <a:pt x="8168" y="0"/>
                  </a:moveTo>
                  <a:lnTo>
                    <a:pt x="8184" y="0"/>
                  </a:lnTo>
                  <a:lnTo>
                    <a:pt x="8184" y="16"/>
                  </a:lnTo>
                  <a:lnTo>
                    <a:pt x="8168" y="16"/>
                  </a:lnTo>
                  <a:lnTo>
                    <a:pt x="8168" y="0"/>
                  </a:lnTo>
                  <a:close/>
                  <a:moveTo>
                    <a:pt x="8199" y="0"/>
                  </a:moveTo>
                  <a:lnTo>
                    <a:pt x="8215" y="0"/>
                  </a:lnTo>
                  <a:lnTo>
                    <a:pt x="8215" y="16"/>
                  </a:lnTo>
                  <a:lnTo>
                    <a:pt x="8199" y="16"/>
                  </a:lnTo>
                  <a:lnTo>
                    <a:pt x="8199" y="0"/>
                  </a:lnTo>
                  <a:close/>
                  <a:moveTo>
                    <a:pt x="8231" y="0"/>
                  </a:moveTo>
                  <a:lnTo>
                    <a:pt x="8247" y="0"/>
                  </a:lnTo>
                  <a:lnTo>
                    <a:pt x="8247" y="16"/>
                  </a:lnTo>
                  <a:lnTo>
                    <a:pt x="8231" y="16"/>
                  </a:lnTo>
                  <a:lnTo>
                    <a:pt x="8231" y="0"/>
                  </a:lnTo>
                  <a:close/>
                  <a:moveTo>
                    <a:pt x="8263" y="0"/>
                  </a:moveTo>
                  <a:lnTo>
                    <a:pt x="8279" y="0"/>
                  </a:lnTo>
                  <a:lnTo>
                    <a:pt x="8279" y="16"/>
                  </a:lnTo>
                  <a:lnTo>
                    <a:pt x="8263" y="16"/>
                  </a:lnTo>
                  <a:lnTo>
                    <a:pt x="8263" y="0"/>
                  </a:lnTo>
                  <a:close/>
                  <a:moveTo>
                    <a:pt x="8294" y="0"/>
                  </a:moveTo>
                  <a:lnTo>
                    <a:pt x="8310" y="0"/>
                  </a:lnTo>
                  <a:lnTo>
                    <a:pt x="8310" y="16"/>
                  </a:lnTo>
                  <a:lnTo>
                    <a:pt x="8294" y="16"/>
                  </a:lnTo>
                  <a:lnTo>
                    <a:pt x="8294" y="0"/>
                  </a:lnTo>
                  <a:close/>
                  <a:moveTo>
                    <a:pt x="8326" y="0"/>
                  </a:moveTo>
                  <a:lnTo>
                    <a:pt x="8342" y="0"/>
                  </a:lnTo>
                  <a:lnTo>
                    <a:pt x="8342" y="16"/>
                  </a:lnTo>
                  <a:lnTo>
                    <a:pt x="8326" y="16"/>
                  </a:lnTo>
                  <a:lnTo>
                    <a:pt x="8326" y="0"/>
                  </a:lnTo>
                  <a:close/>
                  <a:moveTo>
                    <a:pt x="8358" y="0"/>
                  </a:moveTo>
                  <a:lnTo>
                    <a:pt x="8373" y="0"/>
                  </a:lnTo>
                  <a:lnTo>
                    <a:pt x="8373" y="16"/>
                  </a:lnTo>
                  <a:lnTo>
                    <a:pt x="8358" y="16"/>
                  </a:lnTo>
                  <a:lnTo>
                    <a:pt x="8358" y="0"/>
                  </a:lnTo>
                  <a:close/>
                  <a:moveTo>
                    <a:pt x="8389" y="0"/>
                  </a:moveTo>
                  <a:lnTo>
                    <a:pt x="8405" y="0"/>
                  </a:lnTo>
                  <a:lnTo>
                    <a:pt x="8405" y="16"/>
                  </a:lnTo>
                  <a:lnTo>
                    <a:pt x="8389" y="16"/>
                  </a:lnTo>
                  <a:lnTo>
                    <a:pt x="8389" y="0"/>
                  </a:lnTo>
                  <a:close/>
                  <a:moveTo>
                    <a:pt x="8421" y="0"/>
                  </a:moveTo>
                  <a:lnTo>
                    <a:pt x="8437" y="0"/>
                  </a:lnTo>
                  <a:lnTo>
                    <a:pt x="8437" y="16"/>
                  </a:lnTo>
                  <a:lnTo>
                    <a:pt x="8421" y="16"/>
                  </a:lnTo>
                  <a:lnTo>
                    <a:pt x="8421" y="0"/>
                  </a:lnTo>
                  <a:close/>
                  <a:moveTo>
                    <a:pt x="8453" y="0"/>
                  </a:moveTo>
                  <a:lnTo>
                    <a:pt x="8468" y="0"/>
                  </a:lnTo>
                  <a:lnTo>
                    <a:pt x="8468" y="16"/>
                  </a:lnTo>
                  <a:lnTo>
                    <a:pt x="8453" y="16"/>
                  </a:lnTo>
                  <a:lnTo>
                    <a:pt x="8453" y="0"/>
                  </a:lnTo>
                  <a:close/>
                  <a:moveTo>
                    <a:pt x="8484" y="0"/>
                  </a:moveTo>
                  <a:lnTo>
                    <a:pt x="8500" y="0"/>
                  </a:lnTo>
                  <a:lnTo>
                    <a:pt x="8500" y="16"/>
                  </a:lnTo>
                  <a:lnTo>
                    <a:pt x="8484" y="16"/>
                  </a:lnTo>
                  <a:lnTo>
                    <a:pt x="8484" y="0"/>
                  </a:lnTo>
                  <a:close/>
                  <a:moveTo>
                    <a:pt x="8516" y="0"/>
                  </a:moveTo>
                  <a:lnTo>
                    <a:pt x="8532" y="0"/>
                  </a:lnTo>
                  <a:lnTo>
                    <a:pt x="8532" y="16"/>
                  </a:lnTo>
                  <a:lnTo>
                    <a:pt x="8516" y="16"/>
                  </a:lnTo>
                  <a:lnTo>
                    <a:pt x="8516" y="0"/>
                  </a:lnTo>
                  <a:close/>
                  <a:moveTo>
                    <a:pt x="8548" y="0"/>
                  </a:moveTo>
                  <a:lnTo>
                    <a:pt x="8563" y="0"/>
                  </a:lnTo>
                  <a:lnTo>
                    <a:pt x="8563" y="16"/>
                  </a:lnTo>
                  <a:lnTo>
                    <a:pt x="8548" y="16"/>
                  </a:lnTo>
                  <a:lnTo>
                    <a:pt x="8548" y="0"/>
                  </a:lnTo>
                  <a:close/>
                  <a:moveTo>
                    <a:pt x="8579" y="0"/>
                  </a:moveTo>
                  <a:lnTo>
                    <a:pt x="8595" y="0"/>
                  </a:lnTo>
                  <a:lnTo>
                    <a:pt x="8595" y="16"/>
                  </a:lnTo>
                  <a:lnTo>
                    <a:pt x="8579" y="16"/>
                  </a:lnTo>
                  <a:lnTo>
                    <a:pt x="8579" y="0"/>
                  </a:lnTo>
                  <a:close/>
                  <a:moveTo>
                    <a:pt x="8611" y="0"/>
                  </a:moveTo>
                  <a:lnTo>
                    <a:pt x="8627" y="0"/>
                  </a:lnTo>
                  <a:lnTo>
                    <a:pt x="8627" y="16"/>
                  </a:lnTo>
                  <a:lnTo>
                    <a:pt x="8611" y="16"/>
                  </a:lnTo>
                  <a:lnTo>
                    <a:pt x="8611" y="0"/>
                  </a:lnTo>
                  <a:close/>
                  <a:moveTo>
                    <a:pt x="8643" y="0"/>
                  </a:moveTo>
                  <a:lnTo>
                    <a:pt x="8658" y="0"/>
                  </a:lnTo>
                  <a:lnTo>
                    <a:pt x="8658" y="16"/>
                  </a:lnTo>
                  <a:lnTo>
                    <a:pt x="8643" y="16"/>
                  </a:lnTo>
                  <a:lnTo>
                    <a:pt x="8643" y="0"/>
                  </a:lnTo>
                  <a:close/>
                  <a:moveTo>
                    <a:pt x="8674" y="0"/>
                  </a:moveTo>
                  <a:lnTo>
                    <a:pt x="8690" y="0"/>
                  </a:lnTo>
                  <a:lnTo>
                    <a:pt x="8690" y="16"/>
                  </a:lnTo>
                  <a:lnTo>
                    <a:pt x="8674" y="16"/>
                  </a:lnTo>
                  <a:lnTo>
                    <a:pt x="8674" y="0"/>
                  </a:lnTo>
                  <a:close/>
                  <a:moveTo>
                    <a:pt x="8706" y="0"/>
                  </a:moveTo>
                  <a:lnTo>
                    <a:pt x="8722" y="0"/>
                  </a:lnTo>
                  <a:lnTo>
                    <a:pt x="8722" y="16"/>
                  </a:lnTo>
                  <a:lnTo>
                    <a:pt x="8706" y="16"/>
                  </a:lnTo>
                  <a:lnTo>
                    <a:pt x="8706" y="0"/>
                  </a:lnTo>
                  <a:close/>
                  <a:moveTo>
                    <a:pt x="8738" y="0"/>
                  </a:moveTo>
                  <a:lnTo>
                    <a:pt x="8753" y="0"/>
                  </a:lnTo>
                  <a:lnTo>
                    <a:pt x="8753" y="16"/>
                  </a:lnTo>
                  <a:lnTo>
                    <a:pt x="8738" y="16"/>
                  </a:lnTo>
                  <a:lnTo>
                    <a:pt x="8738" y="0"/>
                  </a:lnTo>
                  <a:close/>
                  <a:moveTo>
                    <a:pt x="8769" y="0"/>
                  </a:moveTo>
                  <a:lnTo>
                    <a:pt x="8785" y="0"/>
                  </a:lnTo>
                  <a:lnTo>
                    <a:pt x="8785" y="16"/>
                  </a:lnTo>
                  <a:lnTo>
                    <a:pt x="8769" y="16"/>
                  </a:lnTo>
                  <a:lnTo>
                    <a:pt x="8769" y="0"/>
                  </a:lnTo>
                  <a:close/>
                  <a:moveTo>
                    <a:pt x="8801" y="0"/>
                  </a:moveTo>
                  <a:lnTo>
                    <a:pt x="8817" y="0"/>
                  </a:lnTo>
                  <a:lnTo>
                    <a:pt x="8817" y="16"/>
                  </a:lnTo>
                  <a:lnTo>
                    <a:pt x="8801" y="16"/>
                  </a:lnTo>
                  <a:lnTo>
                    <a:pt x="8801" y="0"/>
                  </a:lnTo>
                  <a:close/>
                  <a:moveTo>
                    <a:pt x="8833" y="0"/>
                  </a:moveTo>
                  <a:lnTo>
                    <a:pt x="8848" y="0"/>
                  </a:lnTo>
                  <a:lnTo>
                    <a:pt x="8848" y="16"/>
                  </a:lnTo>
                  <a:lnTo>
                    <a:pt x="8833" y="16"/>
                  </a:lnTo>
                  <a:lnTo>
                    <a:pt x="8833" y="0"/>
                  </a:lnTo>
                  <a:close/>
                  <a:moveTo>
                    <a:pt x="8864" y="0"/>
                  </a:moveTo>
                  <a:lnTo>
                    <a:pt x="8880" y="0"/>
                  </a:lnTo>
                  <a:lnTo>
                    <a:pt x="8880" y="16"/>
                  </a:lnTo>
                  <a:lnTo>
                    <a:pt x="8864" y="16"/>
                  </a:lnTo>
                  <a:lnTo>
                    <a:pt x="8864" y="0"/>
                  </a:lnTo>
                  <a:close/>
                  <a:moveTo>
                    <a:pt x="8896" y="0"/>
                  </a:moveTo>
                  <a:lnTo>
                    <a:pt x="8912" y="0"/>
                  </a:lnTo>
                  <a:lnTo>
                    <a:pt x="8912" y="16"/>
                  </a:lnTo>
                  <a:lnTo>
                    <a:pt x="8896" y="16"/>
                  </a:lnTo>
                  <a:lnTo>
                    <a:pt x="8896" y="0"/>
                  </a:lnTo>
                  <a:close/>
                  <a:moveTo>
                    <a:pt x="8928" y="0"/>
                  </a:moveTo>
                  <a:lnTo>
                    <a:pt x="8943" y="0"/>
                  </a:lnTo>
                  <a:lnTo>
                    <a:pt x="8943" y="16"/>
                  </a:lnTo>
                  <a:lnTo>
                    <a:pt x="8928" y="16"/>
                  </a:lnTo>
                  <a:lnTo>
                    <a:pt x="8928" y="0"/>
                  </a:lnTo>
                  <a:close/>
                  <a:moveTo>
                    <a:pt x="8959" y="0"/>
                  </a:moveTo>
                  <a:lnTo>
                    <a:pt x="8975" y="0"/>
                  </a:lnTo>
                  <a:lnTo>
                    <a:pt x="8975" y="16"/>
                  </a:lnTo>
                  <a:lnTo>
                    <a:pt x="8959" y="16"/>
                  </a:lnTo>
                  <a:lnTo>
                    <a:pt x="8959" y="0"/>
                  </a:lnTo>
                  <a:close/>
                  <a:moveTo>
                    <a:pt x="8991" y="0"/>
                  </a:moveTo>
                  <a:lnTo>
                    <a:pt x="9007" y="0"/>
                  </a:lnTo>
                  <a:lnTo>
                    <a:pt x="9007" y="16"/>
                  </a:lnTo>
                  <a:lnTo>
                    <a:pt x="8991" y="16"/>
                  </a:lnTo>
                  <a:lnTo>
                    <a:pt x="8991" y="0"/>
                  </a:lnTo>
                  <a:close/>
                  <a:moveTo>
                    <a:pt x="9023" y="0"/>
                  </a:moveTo>
                  <a:lnTo>
                    <a:pt x="9038" y="0"/>
                  </a:lnTo>
                  <a:lnTo>
                    <a:pt x="9038" y="16"/>
                  </a:lnTo>
                  <a:lnTo>
                    <a:pt x="9023" y="16"/>
                  </a:lnTo>
                  <a:lnTo>
                    <a:pt x="9023" y="0"/>
                  </a:lnTo>
                  <a:close/>
                  <a:moveTo>
                    <a:pt x="9054" y="0"/>
                  </a:moveTo>
                  <a:lnTo>
                    <a:pt x="9070" y="0"/>
                  </a:lnTo>
                  <a:lnTo>
                    <a:pt x="9070" y="16"/>
                  </a:lnTo>
                  <a:lnTo>
                    <a:pt x="9054" y="16"/>
                  </a:lnTo>
                  <a:lnTo>
                    <a:pt x="9054" y="0"/>
                  </a:lnTo>
                  <a:close/>
                  <a:moveTo>
                    <a:pt x="9086" y="0"/>
                  </a:moveTo>
                  <a:lnTo>
                    <a:pt x="9102" y="0"/>
                  </a:lnTo>
                  <a:lnTo>
                    <a:pt x="9102" y="16"/>
                  </a:lnTo>
                  <a:lnTo>
                    <a:pt x="9086" y="16"/>
                  </a:lnTo>
                  <a:lnTo>
                    <a:pt x="9086" y="0"/>
                  </a:lnTo>
                  <a:close/>
                  <a:moveTo>
                    <a:pt x="9117" y="0"/>
                  </a:moveTo>
                  <a:lnTo>
                    <a:pt x="9133" y="0"/>
                  </a:lnTo>
                  <a:lnTo>
                    <a:pt x="9133" y="16"/>
                  </a:lnTo>
                  <a:lnTo>
                    <a:pt x="9117" y="16"/>
                  </a:lnTo>
                  <a:lnTo>
                    <a:pt x="9117" y="0"/>
                  </a:lnTo>
                  <a:close/>
                  <a:moveTo>
                    <a:pt x="9149" y="0"/>
                  </a:moveTo>
                  <a:lnTo>
                    <a:pt x="9165" y="0"/>
                  </a:lnTo>
                  <a:lnTo>
                    <a:pt x="9165" y="16"/>
                  </a:lnTo>
                  <a:lnTo>
                    <a:pt x="9149" y="16"/>
                  </a:lnTo>
                  <a:lnTo>
                    <a:pt x="9149" y="0"/>
                  </a:lnTo>
                  <a:close/>
                  <a:moveTo>
                    <a:pt x="9181" y="0"/>
                  </a:moveTo>
                  <a:lnTo>
                    <a:pt x="9197" y="0"/>
                  </a:lnTo>
                  <a:lnTo>
                    <a:pt x="9197" y="16"/>
                  </a:lnTo>
                  <a:lnTo>
                    <a:pt x="9181" y="16"/>
                  </a:lnTo>
                  <a:lnTo>
                    <a:pt x="9181" y="0"/>
                  </a:lnTo>
                  <a:close/>
                  <a:moveTo>
                    <a:pt x="9212" y="0"/>
                  </a:moveTo>
                  <a:lnTo>
                    <a:pt x="9228" y="0"/>
                  </a:lnTo>
                  <a:lnTo>
                    <a:pt x="9228" y="16"/>
                  </a:lnTo>
                  <a:lnTo>
                    <a:pt x="9212" y="16"/>
                  </a:lnTo>
                  <a:lnTo>
                    <a:pt x="9212" y="0"/>
                  </a:lnTo>
                  <a:close/>
                  <a:moveTo>
                    <a:pt x="9244" y="0"/>
                  </a:moveTo>
                  <a:lnTo>
                    <a:pt x="9260" y="0"/>
                  </a:lnTo>
                  <a:lnTo>
                    <a:pt x="9260" y="16"/>
                  </a:lnTo>
                  <a:lnTo>
                    <a:pt x="9244" y="16"/>
                  </a:lnTo>
                  <a:lnTo>
                    <a:pt x="9244" y="0"/>
                  </a:lnTo>
                  <a:close/>
                  <a:moveTo>
                    <a:pt x="9276" y="0"/>
                  </a:moveTo>
                  <a:lnTo>
                    <a:pt x="9292" y="0"/>
                  </a:lnTo>
                  <a:lnTo>
                    <a:pt x="9292" y="16"/>
                  </a:lnTo>
                  <a:lnTo>
                    <a:pt x="9276" y="16"/>
                  </a:lnTo>
                  <a:lnTo>
                    <a:pt x="9276" y="0"/>
                  </a:lnTo>
                  <a:close/>
                  <a:moveTo>
                    <a:pt x="9307" y="0"/>
                  </a:moveTo>
                  <a:lnTo>
                    <a:pt x="9323" y="0"/>
                  </a:lnTo>
                  <a:lnTo>
                    <a:pt x="9323" y="16"/>
                  </a:lnTo>
                  <a:lnTo>
                    <a:pt x="9307" y="16"/>
                  </a:lnTo>
                  <a:lnTo>
                    <a:pt x="9307" y="0"/>
                  </a:lnTo>
                  <a:close/>
                  <a:moveTo>
                    <a:pt x="9339" y="0"/>
                  </a:moveTo>
                  <a:lnTo>
                    <a:pt x="9355" y="0"/>
                  </a:lnTo>
                  <a:lnTo>
                    <a:pt x="9355" y="16"/>
                  </a:lnTo>
                  <a:lnTo>
                    <a:pt x="9339" y="16"/>
                  </a:lnTo>
                  <a:lnTo>
                    <a:pt x="9339" y="0"/>
                  </a:lnTo>
                  <a:close/>
                  <a:moveTo>
                    <a:pt x="9371" y="0"/>
                  </a:moveTo>
                  <a:lnTo>
                    <a:pt x="9387" y="0"/>
                  </a:lnTo>
                  <a:lnTo>
                    <a:pt x="9387" y="16"/>
                  </a:lnTo>
                  <a:lnTo>
                    <a:pt x="9371" y="16"/>
                  </a:lnTo>
                  <a:lnTo>
                    <a:pt x="9371" y="0"/>
                  </a:lnTo>
                  <a:close/>
                  <a:moveTo>
                    <a:pt x="9402" y="0"/>
                  </a:moveTo>
                  <a:lnTo>
                    <a:pt x="9418" y="0"/>
                  </a:lnTo>
                  <a:lnTo>
                    <a:pt x="9418" y="16"/>
                  </a:lnTo>
                  <a:lnTo>
                    <a:pt x="9402" y="16"/>
                  </a:lnTo>
                  <a:lnTo>
                    <a:pt x="9402" y="0"/>
                  </a:lnTo>
                  <a:close/>
                  <a:moveTo>
                    <a:pt x="9434" y="0"/>
                  </a:moveTo>
                  <a:lnTo>
                    <a:pt x="9450" y="0"/>
                  </a:lnTo>
                  <a:lnTo>
                    <a:pt x="9450" y="16"/>
                  </a:lnTo>
                  <a:lnTo>
                    <a:pt x="9434" y="16"/>
                  </a:lnTo>
                  <a:lnTo>
                    <a:pt x="9434" y="0"/>
                  </a:lnTo>
                  <a:close/>
                  <a:moveTo>
                    <a:pt x="9466" y="0"/>
                  </a:moveTo>
                  <a:lnTo>
                    <a:pt x="9482" y="0"/>
                  </a:lnTo>
                  <a:lnTo>
                    <a:pt x="9482" y="16"/>
                  </a:lnTo>
                  <a:lnTo>
                    <a:pt x="9466" y="16"/>
                  </a:lnTo>
                  <a:lnTo>
                    <a:pt x="9466" y="0"/>
                  </a:lnTo>
                  <a:close/>
                  <a:moveTo>
                    <a:pt x="9497" y="0"/>
                  </a:moveTo>
                  <a:lnTo>
                    <a:pt x="9513" y="0"/>
                  </a:lnTo>
                  <a:lnTo>
                    <a:pt x="9513" y="16"/>
                  </a:lnTo>
                  <a:lnTo>
                    <a:pt x="9497" y="16"/>
                  </a:lnTo>
                  <a:lnTo>
                    <a:pt x="9497" y="0"/>
                  </a:lnTo>
                  <a:close/>
                  <a:moveTo>
                    <a:pt x="9529" y="0"/>
                  </a:moveTo>
                  <a:lnTo>
                    <a:pt x="9545" y="0"/>
                  </a:lnTo>
                  <a:lnTo>
                    <a:pt x="9545" y="16"/>
                  </a:lnTo>
                  <a:lnTo>
                    <a:pt x="9529" y="16"/>
                  </a:lnTo>
                  <a:lnTo>
                    <a:pt x="9529" y="0"/>
                  </a:lnTo>
                  <a:close/>
                  <a:moveTo>
                    <a:pt x="9561" y="0"/>
                  </a:moveTo>
                  <a:lnTo>
                    <a:pt x="9577" y="0"/>
                  </a:lnTo>
                  <a:lnTo>
                    <a:pt x="9577" y="16"/>
                  </a:lnTo>
                  <a:lnTo>
                    <a:pt x="9561" y="16"/>
                  </a:lnTo>
                  <a:lnTo>
                    <a:pt x="9561" y="0"/>
                  </a:lnTo>
                  <a:close/>
                  <a:moveTo>
                    <a:pt x="9592" y="0"/>
                  </a:moveTo>
                  <a:lnTo>
                    <a:pt x="9608" y="0"/>
                  </a:lnTo>
                  <a:lnTo>
                    <a:pt x="9608" y="16"/>
                  </a:lnTo>
                  <a:lnTo>
                    <a:pt x="9592" y="16"/>
                  </a:lnTo>
                  <a:lnTo>
                    <a:pt x="9592" y="0"/>
                  </a:lnTo>
                  <a:close/>
                  <a:moveTo>
                    <a:pt x="9624" y="0"/>
                  </a:moveTo>
                  <a:lnTo>
                    <a:pt x="9640" y="0"/>
                  </a:lnTo>
                  <a:lnTo>
                    <a:pt x="9640" y="16"/>
                  </a:lnTo>
                  <a:lnTo>
                    <a:pt x="9624" y="16"/>
                  </a:lnTo>
                  <a:lnTo>
                    <a:pt x="9624" y="0"/>
                  </a:lnTo>
                  <a:close/>
                  <a:moveTo>
                    <a:pt x="9656" y="0"/>
                  </a:moveTo>
                  <a:lnTo>
                    <a:pt x="9672" y="0"/>
                  </a:lnTo>
                  <a:lnTo>
                    <a:pt x="9672" y="16"/>
                  </a:lnTo>
                  <a:lnTo>
                    <a:pt x="9656" y="16"/>
                  </a:lnTo>
                  <a:lnTo>
                    <a:pt x="9656" y="0"/>
                  </a:lnTo>
                  <a:close/>
                  <a:moveTo>
                    <a:pt x="9687" y="0"/>
                  </a:moveTo>
                  <a:lnTo>
                    <a:pt x="9703" y="0"/>
                  </a:lnTo>
                  <a:lnTo>
                    <a:pt x="9703" y="16"/>
                  </a:lnTo>
                  <a:lnTo>
                    <a:pt x="9687" y="16"/>
                  </a:lnTo>
                  <a:lnTo>
                    <a:pt x="9687" y="0"/>
                  </a:lnTo>
                  <a:close/>
                  <a:moveTo>
                    <a:pt x="9719" y="0"/>
                  </a:moveTo>
                  <a:lnTo>
                    <a:pt x="9735" y="0"/>
                  </a:lnTo>
                  <a:lnTo>
                    <a:pt x="9735" y="16"/>
                  </a:lnTo>
                  <a:lnTo>
                    <a:pt x="9719" y="16"/>
                  </a:lnTo>
                  <a:lnTo>
                    <a:pt x="9719" y="0"/>
                  </a:lnTo>
                  <a:close/>
                  <a:moveTo>
                    <a:pt x="9751" y="0"/>
                  </a:moveTo>
                  <a:lnTo>
                    <a:pt x="9766" y="0"/>
                  </a:lnTo>
                  <a:lnTo>
                    <a:pt x="9766" y="16"/>
                  </a:lnTo>
                  <a:lnTo>
                    <a:pt x="9751" y="16"/>
                  </a:lnTo>
                  <a:lnTo>
                    <a:pt x="9751" y="0"/>
                  </a:lnTo>
                  <a:close/>
                  <a:moveTo>
                    <a:pt x="9782" y="0"/>
                  </a:moveTo>
                  <a:lnTo>
                    <a:pt x="9798" y="0"/>
                  </a:lnTo>
                  <a:lnTo>
                    <a:pt x="9798" y="16"/>
                  </a:lnTo>
                  <a:lnTo>
                    <a:pt x="9782" y="16"/>
                  </a:lnTo>
                  <a:lnTo>
                    <a:pt x="9782" y="0"/>
                  </a:lnTo>
                  <a:close/>
                  <a:moveTo>
                    <a:pt x="9814" y="0"/>
                  </a:moveTo>
                  <a:lnTo>
                    <a:pt x="9830" y="0"/>
                  </a:lnTo>
                  <a:lnTo>
                    <a:pt x="9830" y="16"/>
                  </a:lnTo>
                  <a:lnTo>
                    <a:pt x="9814" y="16"/>
                  </a:lnTo>
                  <a:lnTo>
                    <a:pt x="9814" y="0"/>
                  </a:lnTo>
                  <a:close/>
                  <a:moveTo>
                    <a:pt x="9846" y="0"/>
                  </a:moveTo>
                  <a:lnTo>
                    <a:pt x="9861" y="0"/>
                  </a:lnTo>
                  <a:lnTo>
                    <a:pt x="9861" y="16"/>
                  </a:lnTo>
                  <a:lnTo>
                    <a:pt x="9846" y="16"/>
                  </a:lnTo>
                  <a:lnTo>
                    <a:pt x="9846" y="0"/>
                  </a:lnTo>
                  <a:close/>
                  <a:moveTo>
                    <a:pt x="9877" y="0"/>
                  </a:moveTo>
                  <a:lnTo>
                    <a:pt x="9893" y="0"/>
                  </a:lnTo>
                  <a:lnTo>
                    <a:pt x="9893" y="16"/>
                  </a:lnTo>
                  <a:lnTo>
                    <a:pt x="9877" y="16"/>
                  </a:lnTo>
                  <a:lnTo>
                    <a:pt x="9877" y="0"/>
                  </a:lnTo>
                  <a:close/>
                  <a:moveTo>
                    <a:pt x="9909" y="0"/>
                  </a:moveTo>
                  <a:lnTo>
                    <a:pt x="9925" y="0"/>
                  </a:lnTo>
                  <a:lnTo>
                    <a:pt x="9925" y="16"/>
                  </a:lnTo>
                  <a:lnTo>
                    <a:pt x="9909" y="16"/>
                  </a:lnTo>
                  <a:lnTo>
                    <a:pt x="9909" y="0"/>
                  </a:lnTo>
                  <a:close/>
                  <a:moveTo>
                    <a:pt x="9941" y="0"/>
                  </a:moveTo>
                  <a:lnTo>
                    <a:pt x="9956" y="0"/>
                  </a:lnTo>
                  <a:lnTo>
                    <a:pt x="9956" y="16"/>
                  </a:lnTo>
                  <a:lnTo>
                    <a:pt x="9941" y="16"/>
                  </a:lnTo>
                  <a:lnTo>
                    <a:pt x="9941" y="0"/>
                  </a:lnTo>
                  <a:close/>
                  <a:moveTo>
                    <a:pt x="9972" y="0"/>
                  </a:moveTo>
                  <a:lnTo>
                    <a:pt x="9988" y="0"/>
                  </a:lnTo>
                  <a:lnTo>
                    <a:pt x="9988" y="16"/>
                  </a:lnTo>
                  <a:lnTo>
                    <a:pt x="9972" y="16"/>
                  </a:lnTo>
                  <a:lnTo>
                    <a:pt x="9972" y="0"/>
                  </a:lnTo>
                  <a:close/>
                  <a:moveTo>
                    <a:pt x="10004" y="0"/>
                  </a:moveTo>
                  <a:lnTo>
                    <a:pt x="10020" y="0"/>
                  </a:lnTo>
                  <a:lnTo>
                    <a:pt x="10020" y="16"/>
                  </a:lnTo>
                  <a:lnTo>
                    <a:pt x="10004" y="16"/>
                  </a:lnTo>
                  <a:lnTo>
                    <a:pt x="10004" y="0"/>
                  </a:lnTo>
                  <a:close/>
                  <a:moveTo>
                    <a:pt x="10036" y="0"/>
                  </a:moveTo>
                  <a:lnTo>
                    <a:pt x="10051" y="0"/>
                  </a:lnTo>
                  <a:lnTo>
                    <a:pt x="10051" y="16"/>
                  </a:lnTo>
                  <a:lnTo>
                    <a:pt x="10036" y="16"/>
                  </a:lnTo>
                  <a:lnTo>
                    <a:pt x="10036" y="0"/>
                  </a:lnTo>
                  <a:close/>
                  <a:moveTo>
                    <a:pt x="10067" y="0"/>
                  </a:moveTo>
                  <a:lnTo>
                    <a:pt x="10083" y="0"/>
                  </a:lnTo>
                  <a:lnTo>
                    <a:pt x="10083" y="16"/>
                  </a:lnTo>
                  <a:lnTo>
                    <a:pt x="10067" y="16"/>
                  </a:lnTo>
                  <a:lnTo>
                    <a:pt x="10067" y="0"/>
                  </a:lnTo>
                  <a:close/>
                  <a:moveTo>
                    <a:pt x="10099" y="0"/>
                  </a:moveTo>
                  <a:lnTo>
                    <a:pt x="10115" y="0"/>
                  </a:lnTo>
                  <a:lnTo>
                    <a:pt x="10115" y="16"/>
                  </a:lnTo>
                  <a:lnTo>
                    <a:pt x="10099" y="16"/>
                  </a:lnTo>
                  <a:lnTo>
                    <a:pt x="10099" y="0"/>
                  </a:lnTo>
                  <a:close/>
                  <a:moveTo>
                    <a:pt x="10131" y="0"/>
                  </a:moveTo>
                  <a:lnTo>
                    <a:pt x="10146" y="0"/>
                  </a:lnTo>
                  <a:lnTo>
                    <a:pt x="10146" y="16"/>
                  </a:lnTo>
                  <a:lnTo>
                    <a:pt x="10131" y="16"/>
                  </a:lnTo>
                  <a:lnTo>
                    <a:pt x="10131" y="0"/>
                  </a:lnTo>
                  <a:close/>
                  <a:moveTo>
                    <a:pt x="10162" y="0"/>
                  </a:moveTo>
                  <a:lnTo>
                    <a:pt x="10178" y="0"/>
                  </a:lnTo>
                  <a:lnTo>
                    <a:pt x="10178" y="16"/>
                  </a:lnTo>
                  <a:lnTo>
                    <a:pt x="10162" y="16"/>
                  </a:lnTo>
                  <a:lnTo>
                    <a:pt x="10162" y="0"/>
                  </a:lnTo>
                  <a:close/>
                  <a:moveTo>
                    <a:pt x="10194" y="0"/>
                  </a:moveTo>
                  <a:lnTo>
                    <a:pt x="10210" y="0"/>
                  </a:lnTo>
                  <a:lnTo>
                    <a:pt x="10210" y="16"/>
                  </a:lnTo>
                  <a:lnTo>
                    <a:pt x="10194" y="16"/>
                  </a:lnTo>
                  <a:lnTo>
                    <a:pt x="10194" y="0"/>
                  </a:lnTo>
                  <a:close/>
                  <a:moveTo>
                    <a:pt x="10226" y="0"/>
                  </a:moveTo>
                  <a:lnTo>
                    <a:pt x="10241" y="0"/>
                  </a:lnTo>
                  <a:lnTo>
                    <a:pt x="10241" y="16"/>
                  </a:lnTo>
                  <a:lnTo>
                    <a:pt x="10226" y="16"/>
                  </a:lnTo>
                  <a:lnTo>
                    <a:pt x="10226" y="0"/>
                  </a:lnTo>
                  <a:close/>
                  <a:moveTo>
                    <a:pt x="10257" y="0"/>
                  </a:moveTo>
                  <a:lnTo>
                    <a:pt x="10273" y="0"/>
                  </a:lnTo>
                  <a:lnTo>
                    <a:pt x="10273" y="16"/>
                  </a:lnTo>
                  <a:lnTo>
                    <a:pt x="10257" y="16"/>
                  </a:lnTo>
                  <a:lnTo>
                    <a:pt x="10257" y="0"/>
                  </a:lnTo>
                  <a:close/>
                  <a:moveTo>
                    <a:pt x="10289" y="0"/>
                  </a:moveTo>
                  <a:lnTo>
                    <a:pt x="10305" y="0"/>
                  </a:lnTo>
                  <a:lnTo>
                    <a:pt x="10305" y="16"/>
                  </a:lnTo>
                  <a:lnTo>
                    <a:pt x="10289" y="16"/>
                  </a:lnTo>
                  <a:lnTo>
                    <a:pt x="10289" y="0"/>
                  </a:lnTo>
                  <a:close/>
                  <a:moveTo>
                    <a:pt x="10321" y="0"/>
                  </a:moveTo>
                  <a:lnTo>
                    <a:pt x="10336" y="0"/>
                  </a:lnTo>
                  <a:lnTo>
                    <a:pt x="10336" y="16"/>
                  </a:lnTo>
                  <a:lnTo>
                    <a:pt x="10321" y="16"/>
                  </a:lnTo>
                  <a:lnTo>
                    <a:pt x="10321" y="0"/>
                  </a:lnTo>
                  <a:close/>
                  <a:moveTo>
                    <a:pt x="10352" y="0"/>
                  </a:moveTo>
                  <a:lnTo>
                    <a:pt x="10368" y="0"/>
                  </a:lnTo>
                  <a:lnTo>
                    <a:pt x="10368" y="16"/>
                  </a:lnTo>
                  <a:lnTo>
                    <a:pt x="10352" y="16"/>
                  </a:lnTo>
                  <a:lnTo>
                    <a:pt x="10352" y="0"/>
                  </a:lnTo>
                  <a:close/>
                  <a:moveTo>
                    <a:pt x="10384" y="0"/>
                  </a:moveTo>
                  <a:lnTo>
                    <a:pt x="10400" y="0"/>
                  </a:lnTo>
                  <a:lnTo>
                    <a:pt x="10400" y="16"/>
                  </a:lnTo>
                  <a:lnTo>
                    <a:pt x="10384" y="16"/>
                  </a:lnTo>
                  <a:lnTo>
                    <a:pt x="10384" y="0"/>
                  </a:lnTo>
                  <a:close/>
                  <a:moveTo>
                    <a:pt x="10416" y="0"/>
                  </a:moveTo>
                  <a:lnTo>
                    <a:pt x="10431" y="0"/>
                  </a:lnTo>
                  <a:lnTo>
                    <a:pt x="10431" y="16"/>
                  </a:lnTo>
                  <a:lnTo>
                    <a:pt x="10416" y="16"/>
                  </a:lnTo>
                  <a:lnTo>
                    <a:pt x="10416" y="0"/>
                  </a:lnTo>
                  <a:close/>
                  <a:moveTo>
                    <a:pt x="10447" y="0"/>
                  </a:moveTo>
                  <a:lnTo>
                    <a:pt x="10463" y="0"/>
                  </a:lnTo>
                  <a:lnTo>
                    <a:pt x="10463" y="16"/>
                  </a:lnTo>
                  <a:lnTo>
                    <a:pt x="10447" y="16"/>
                  </a:lnTo>
                  <a:lnTo>
                    <a:pt x="10447" y="0"/>
                  </a:lnTo>
                  <a:close/>
                  <a:moveTo>
                    <a:pt x="10479" y="0"/>
                  </a:moveTo>
                  <a:lnTo>
                    <a:pt x="10495" y="0"/>
                  </a:lnTo>
                  <a:lnTo>
                    <a:pt x="10495" y="16"/>
                  </a:lnTo>
                  <a:lnTo>
                    <a:pt x="10479" y="16"/>
                  </a:lnTo>
                  <a:lnTo>
                    <a:pt x="10479" y="0"/>
                  </a:lnTo>
                  <a:close/>
                  <a:moveTo>
                    <a:pt x="10510" y="0"/>
                  </a:moveTo>
                  <a:lnTo>
                    <a:pt x="10526" y="0"/>
                  </a:lnTo>
                  <a:lnTo>
                    <a:pt x="10526" y="16"/>
                  </a:lnTo>
                  <a:lnTo>
                    <a:pt x="10510" y="16"/>
                  </a:lnTo>
                  <a:lnTo>
                    <a:pt x="10510" y="0"/>
                  </a:lnTo>
                  <a:close/>
                  <a:moveTo>
                    <a:pt x="10542" y="0"/>
                  </a:moveTo>
                  <a:lnTo>
                    <a:pt x="10558" y="0"/>
                  </a:lnTo>
                  <a:lnTo>
                    <a:pt x="10558" y="16"/>
                  </a:lnTo>
                  <a:lnTo>
                    <a:pt x="10542" y="16"/>
                  </a:lnTo>
                  <a:lnTo>
                    <a:pt x="10542" y="0"/>
                  </a:lnTo>
                  <a:close/>
                  <a:moveTo>
                    <a:pt x="10574" y="0"/>
                  </a:moveTo>
                  <a:lnTo>
                    <a:pt x="10590" y="0"/>
                  </a:lnTo>
                  <a:lnTo>
                    <a:pt x="10590" y="16"/>
                  </a:lnTo>
                  <a:lnTo>
                    <a:pt x="10574" y="16"/>
                  </a:lnTo>
                  <a:lnTo>
                    <a:pt x="10574" y="0"/>
                  </a:lnTo>
                  <a:close/>
                  <a:moveTo>
                    <a:pt x="10605" y="0"/>
                  </a:moveTo>
                  <a:lnTo>
                    <a:pt x="10621" y="0"/>
                  </a:lnTo>
                  <a:lnTo>
                    <a:pt x="10621" y="16"/>
                  </a:lnTo>
                  <a:lnTo>
                    <a:pt x="10605" y="16"/>
                  </a:lnTo>
                  <a:lnTo>
                    <a:pt x="10605" y="0"/>
                  </a:lnTo>
                  <a:close/>
                  <a:moveTo>
                    <a:pt x="10637" y="0"/>
                  </a:moveTo>
                  <a:lnTo>
                    <a:pt x="10653" y="0"/>
                  </a:lnTo>
                  <a:lnTo>
                    <a:pt x="10653" y="16"/>
                  </a:lnTo>
                  <a:lnTo>
                    <a:pt x="10637" y="16"/>
                  </a:lnTo>
                  <a:lnTo>
                    <a:pt x="10637" y="0"/>
                  </a:lnTo>
                  <a:close/>
                  <a:moveTo>
                    <a:pt x="10669" y="0"/>
                  </a:moveTo>
                  <a:lnTo>
                    <a:pt x="10685" y="0"/>
                  </a:lnTo>
                  <a:lnTo>
                    <a:pt x="10685" y="16"/>
                  </a:lnTo>
                  <a:lnTo>
                    <a:pt x="10669" y="16"/>
                  </a:lnTo>
                  <a:lnTo>
                    <a:pt x="10669" y="0"/>
                  </a:lnTo>
                  <a:close/>
                  <a:moveTo>
                    <a:pt x="10700" y="0"/>
                  </a:moveTo>
                  <a:lnTo>
                    <a:pt x="10716" y="0"/>
                  </a:lnTo>
                  <a:lnTo>
                    <a:pt x="10716" y="16"/>
                  </a:lnTo>
                  <a:lnTo>
                    <a:pt x="10700" y="16"/>
                  </a:lnTo>
                  <a:lnTo>
                    <a:pt x="10700" y="0"/>
                  </a:lnTo>
                  <a:close/>
                </a:path>
              </a:pathLst>
            </a:custGeom>
            <a:solidFill>
              <a:srgbClr val="7F7F7F"/>
            </a:solidFill>
            <a:ln w="635" cap="flat">
              <a:solidFill>
                <a:srgbClr val="7F7F7F"/>
              </a:solidFill>
              <a:prstDash val="solid"/>
              <a:round/>
              <a:headEnd/>
              <a:tailEnd/>
            </a:ln>
          </p:spPr>
          <p:txBody>
            <a:bodyPr rot="0" vert="horz" wrap="square" lIns="91440" tIns="45720" rIns="91440" bIns="45720" anchor="t" anchorCtr="0" upright="1">
              <a:noAutofit/>
            </a:bodyPr>
            <a:lstStyle/>
            <a:p>
              <a:endParaRPr lang="en-US" kern="0">
                <a:solidFill>
                  <a:sysClr val="windowText" lastClr="000000"/>
                </a:solidFill>
              </a:endParaRPr>
            </a:p>
          </p:txBody>
        </p:sp>
        <p:sp>
          <p:nvSpPr>
            <p:cNvPr id="4115" name="Rectangle 4114">
              <a:extLst>
                <a:ext uri="{FF2B5EF4-FFF2-40B4-BE49-F238E27FC236}">
                  <a16:creationId xmlns:a16="http://schemas.microsoft.com/office/drawing/2014/main" id="{4EA7CA89-8049-474E-5D64-58DA496E7C2E}"/>
                </a:ext>
              </a:extLst>
            </p:cNvPr>
            <p:cNvSpPr>
              <a:spLocks noChangeArrowheads="1"/>
            </p:cNvSpPr>
            <p:nvPr/>
          </p:nvSpPr>
          <p:spPr bwMode="auto">
            <a:xfrm>
              <a:off x="3867151" y="1536700"/>
              <a:ext cx="3047999" cy="312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a:spAutoFit/>
            </a:bodyPr>
            <a:lstStyle/>
            <a:p>
              <a:pPr>
                <a:lnSpc>
                  <a:spcPct val="107000"/>
                </a:lnSpc>
                <a:spcAft>
                  <a:spcPts val="800"/>
                </a:spcAft>
              </a:pPr>
              <a:r>
                <a:rPr lang="sr-Cyrl-RS" sz="2000" kern="0">
                  <a:solidFill>
                    <a:srgbClr val="FFFFFF"/>
                  </a:solidFill>
                  <a:latin typeface="Arial" panose="020B0604020202020204" pitchFamily="34" charset="0"/>
                  <a:ea typeface="Calibri" panose="020F0502020204030204" pitchFamily="34" charset="0"/>
                  <a:cs typeface="Arial" panose="020B0604020202020204" pitchFamily="34" charset="0"/>
                </a:rPr>
                <a:t>Више могућих корисника</a:t>
              </a:r>
              <a:endParaRPr lang="en-US" sz="1100" kern="0">
                <a:solidFill>
                  <a:sysClr val="windowText" lastClr="000000"/>
                </a:solidFill>
                <a:latin typeface="Calibri" panose="020F0502020204030204" pitchFamily="34" charset="0"/>
                <a:ea typeface="Calibri" panose="020F0502020204030204" pitchFamily="34" charset="0"/>
                <a:cs typeface="Arial" panose="020B0604020202020204" pitchFamily="34" charset="0"/>
              </a:endParaRPr>
            </a:p>
          </p:txBody>
        </p:sp>
        <p:sp>
          <p:nvSpPr>
            <p:cNvPr id="4116" name="Rectangle 4115">
              <a:extLst>
                <a:ext uri="{FF2B5EF4-FFF2-40B4-BE49-F238E27FC236}">
                  <a16:creationId xmlns:a16="http://schemas.microsoft.com/office/drawing/2014/main" id="{21C2F963-4432-D767-1C1E-D1946AB87B5A}"/>
                </a:ext>
              </a:extLst>
            </p:cNvPr>
            <p:cNvSpPr>
              <a:spLocks noChangeArrowheads="1"/>
            </p:cNvSpPr>
            <p:nvPr/>
          </p:nvSpPr>
          <p:spPr bwMode="auto">
            <a:xfrm>
              <a:off x="1080135" y="2202815"/>
              <a:ext cx="1143463" cy="218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a:spAutoFit/>
            </a:bodyPr>
            <a:lstStyle/>
            <a:p>
              <a:pPr>
                <a:lnSpc>
                  <a:spcPct val="107000"/>
                </a:lnSpc>
                <a:spcAft>
                  <a:spcPts val="800"/>
                </a:spcAft>
              </a:pPr>
              <a:r>
                <a:rPr lang="sr-Cyrl-RS" sz="1400" b="1" kern="0">
                  <a:solidFill>
                    <a:srgbClr val="46AD00"/>
                  </a:solidFill>
                  <a:latin typeface="Arial" panose="020B0604020202020204" pitchFamily="34" charset="0"/>
                  <a:ea typeface="Calibri" panose="020F0502020204030204" pitchFamily="34" charset="0"/>
                  <a:cs typeface="Arial" panose="020B0604020202020204" pitchFamily="34" charset="0"/>
                </a:rPr>
                <a:t>Мањи простор</a:t>
              </a:r>
              <a:endParaRPr lang="en-US" sz="1100" kern="0">
                <a:solidFill>
                  <a:sysClr val="windowText" lastClr="000000"/>
                </a:solidFill>
                <a:latin typeface="Calibri" panose="020F0502020204030204" pitchFamily="34" charset="0"/>
                <a:ea typeface="Calibri" panose="020F0502020204030204" pitchFamily="34" charset="0"/>
                <a:cs typeface="Arial" panose="020B0604020202020204" pitchFamily="34" charset="0"/>
              </a:endParaRPr>
            </a:p>
          </p:txBody>
        </p:sp>
        <p:sp>
          <p:nvSpPr>
            <p:cNvPr id="4117" name="Rectangle 4116">
              <a:extLst>
                <a:ext uri="{FF2B5EF4-FFF2-40B4-BE49-F238E27FC236}">
                  <a16:creationId xmlns:a16="http://schemas.microsoft.com/office/drawing/2014/main" id="{0C14CB6C-5D56-B5F9-58DE-E68F1E376EB0}"/>
                </a:ext>
              </a:extLst>
            </p:cNvPr>
            <p:cNvSpPr>
              <a:spLocks noChangeArrowheads="1"/>
            </p:cNvSpPr>
            <p:nvPr/>
          </p:nvSpPr>
          <p:spPr bwMode="auto">
            <a:xfrm>
              <a:off x="3619501" y="2324100"/>
              <a:ext cx="3340100" cy="359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a:spAutoFit/>
            </a:bodyPr>
            <a:lstStyle/>
            <a:p>
              <a:pPr>
                <a:lnSpc>
                  <a:spcPct val="107000"/>
                </a:lnSpc>
                <a:spcAft>
                  <a:spcPts val="800"/>
                </a:spcAft>
              </a:pPr>
              <a:r>
                <a:rPr lang="sr-Cyrl-RS" sz="2300" kern="0">
                  <a:solidFill>
                    <a:srgbClr val="FFFFFF"/>
                  </a:solidFill>
                  <a:latin typeface="Arial" panose="020B0604020202020204" pitchFamily="34" charset="0"/>
                  <a:ea typeface="Calibri" panose="020F0502020204030204" pitchFamily="34" charset="0"/>
                  <a:cs typeface="Arial" panose="020B0604020202020204" pitchFamily="34" charset="0"/>
                </a:rPr>
                <a:t>Флексибилније локације</a:t>
              </a:r>
              <a:endParaRPr lang="en-US" sz="1100" kern="0">
                <a:solidFill>
                  <a:sysClr val="windowText" lastClr="000000"/>
                </a:solidFill>
                <a:latin typeface="Calibri" panose="020F0502020204030204" pitchFamily="34" charset="0"/>
                <a:ea typeface="Calibri" panose="020F0502020204030204" pitchFamily="34" charset="0"/>
                <a:cs typeface="Arial" panose="020B0604020202020204" pitchFamily="34" charset="0"/>
              </a:endParaRPr>
            </a:p>
          </p:txBody>
        </p:sp>
        <p:sp>
          <p:nvSpPr>
            <p:cNvPr id="4118" name="Freeform 34">
              <a:extLst>
                <a:ext uri="{FF2B5EF4-FFF2-40B4-BE49-F238E27FC236}">
                  <a16:creationId xmlns:a16="http://schemas.microsoft.com/office/drawing/2014/main" id="{186B1D8F-0612-370B-1DB6-5B9A56C41938}"/>
                </a:ext>
              </a:extLst>
            </p:cNvPr>
            <p:cNvSpPr>
              <a:spLocks noEditPoints="1"/>
            </p:cNvSpPr>
            <p:nvPr/>
          </p:nvSpPr>
          <p:spPr bwMode="auto">
            <a:xfrm>
              <a:off x="71120" y="2841625"/>
              <a:ext cx="6805295" cy="10160"/>
            </a:xfrm>
            <a:custGeom>
              <a:avLst/>
              <a:gdLst>
                <a:gd name="T0" fmla="*/ 174 w 10717"/>
                <a:gd name="T1" fmla="*/ 0 h 16"/>
                <a:gd name="T2" fmla="*/ 316 w 10717"/>
                <a:gd name="T3" fmla="*/ 16 h 16"/>
                <a:gd name="T4" fmla="*/ 506 w 10717"/>
                <a:gd name="T5" fmla="*/ 0 h 16"/>
                <a:gd name="T6" fmla="*/ 681 w 10717"/>
                <a:gd name="T7" fmla="*/ 16 h 16"/>
                <a:gd name="T8" fmla="*/ 823 w 10717"/>
                <a:gd name="T9" fmla="*/ 0 h 16"/>
                <a:gd name="T10" fmla="*/ 1029 w 10717"/>
                <a:gd name="T11" fmla="*/ 0 h 16"/>
                <a:gd name="T12" fmla="*/ 1171 w 10717"/>
                <a:gd name="T13" fmla="*/ 16 h 16"/>
                <a:gd name="T14" fmla="*/ 1361 w 10717"/>
                <a:gd name="T15" fmla="*/ 0 h 16"/>
                <a:gd name="T16" fmla="*/ 1535 w 10717"/>
                <a:gd name="T17" fmla="*/ 16 h 16"/>
                <a:gd name="T18" fmla="*/ 1678 w 10717"/>
                <a:gd name="T19" fmla="*/ 0 h 16"/>
                <a:gd name="T20" fmla="*/ 1884 w 10717"/>
                <a:gd name="T21" fmla="*/ 0 h 16"/>
                <a:gd name="T22" fmla="*/ 2026 w 10717"/>
                <a:gd name="T23" fmla="*/ 16 h 16"/>
                <a:gd name="T24" fmla="*/ 2216 w 10717"/>
                <a:gd name="T25" fmla="*/ 0 h 16"/>
                <a:gd name="T26" fmla="*/ 2390 w 10717"/>
                <a:gd name="T27" fmla="*/ 16 h 16"/>
                <a:gd name="T28" fmla="*/ 2533 w 10717"/>
                <a:gd name="T29" fmla="*/ 0 h 16"/>
                <a:gd name="T30" fmla="*/ 2738 w 10717"/>
                <a:gd name="T31" fmla="*/ 0 h 16"/>
                <a:gd name="T32" fmla="*/ 2881 w 10717"/>
                <a:gd name="T33" fmla="*/ 16 h 16"/>
                <a:gd name="T34" fmla="*/ 3071 w 10717"/>
                <a:gd name="T35" fmla="*/ 0 h 16"/>
                <a:gd name="T36" fmla="*/ 3245 w 10717"/>
                <a:gd name="T37" fmla="*/ 16 h 16"/>
                <a:gd name="T38" fmla="*/ 3387 w 10717"/>
                <a:gd name="T39" fmla="*/ 0 h 16"/>
                <a:gd name="T40" fmla="*/ 3593 w 10717"/>
                <a:gd name="T41" fmla="*/ 0 h 16"/>
                <a:gd name="T42" fmla="*/ 3736 w 10717"/>
                <a:gd name="T43" fmla="*/ 16 h 16"/>
                <a:gd name="T44" fmla="*/ 3926 w 10717"/>
                <a:gd name="T45" fmla="*/ 0 h 16"/>
                <a:gd name="T46" fmla="*/ 4100 w 10717"/>
                <a:gd name="T47" fmla="*/ 16 h 16"/>
                <a:gd name="T48" fmla="*/ 4242 w 10717"/>
                <a:gd name="T49" fmla="*/ 0 h 16"/>
                <a:gd name="T50" fmla="*/ 4448 w 10717"/>
                <a:gd name="T51" fmla="*/ 0 h 16"/>
                <a:gd name="T52" fmla="*/ 4590 w 10717"/>
                <a:gd name="T53" fmla="*/ 16 h 16"/>
                <a:gd name="T54" fmla="*/ 4780 w 10717"/>
                <a:gd name="T55" fmla="*/ 0 h 16"/>
                <a:gd name="T56" fmla="*/ 4955 w 10717"/>
                <a:gd name="T57" fmla="*/ 16 h 16"/>
                <a:gd name="T58" fmla="*/ 5097 w 10717"/>
                <a:gd name="T59" fmla="*/ 0 h 16"/>
                <a:gd name="T60" fmla="*/ 5303 w 10717"/>
                <a:gd name="T61" fmla="*/ 0 h 16"/>
                <a:gd name="T62" fmla="*/ 5445 w 10717"/>
                <a:gd name="T63" fmla="*/ 16 h 16"/>
                <a:gd name="T64" fmla="*/ 5635 w 10717"/>
                <a:gd name="T65" fmla="*/ 0 h 16"/>
                <a:gd name="T66" fmla="*/ 5809 w 10717"/>
                <a:gd name="T67" fmla="*/ 16 h 16"/>
                <a:gd name="T68" fmla="*/ 5952 w 10717"/>
                <a:gd name="T69" fmla="*/ 0 h 16"/>
                <a:gd name="T70" fmla="*/ 6158 w 10717"/>
                <a:gd name="T71" fmla="*/ 0 h 16"/>
                <a:gd name="T72" fmla="*/ 6300 w 10717"/>
                <a:gd name="T73" fmla="*/ 16 h 16"/>
                <a:gd name="T74" fmla="*/ 6490 w 10717"/>
                <a:gd name="T75" fmla="*/ 0 h 16"/>
                <a:gd name="T76" fmla="*/ 6664 w 10717"/>
                <a:gd name="T77" fmla="*/ 16 h 16"/>
                <a:gd name="T78" fmla="*/ 6807 w 10717"/>
                <a:gd name="T79" fmla="*/ 0 h 16"/>
                <a:gd name="T80" fmla="*/ 7012 w 10717"/>
                <a:gd name="T81" fmla="*/ 0 h 16"/>
                <a:gd name="T82" fmla="*/ 7155 w 10717"/>
                <a:gd name="T83" fmla="*/ 16 h 16"/>
                <a:gd name="T84" fmla="*/ 7345 w 10717"/>
                <a:gd name="T85" fmla="*/ 0 h 16"/>
                <a:gd name="T86" fmla="*/ 7519 w 10717"/>
                <a:gd name="T87" fmla="*/ 16 h 16"/>
                <a:gd name="T88" fmla="*/ 7661 w 10717"/>
                <a:gd name="T89" fmla="*/ 0 h 16"/>
                <a:gd name="T90" fmla="*/ 7867 w 10717"/>
                <a:gd name="T91" fmla="*/ 0 h 16"/>
                <a:gd name="T92" fmla="*/ 8010 w 10717"/>
                <a:gd name="T93" fmla="*/ 16 h 16"/>
                <a:gd name="T94" fmla="*/ 8200 w 10717"/>
                <a:gd name="T95" fmla="*/ 0 h 16"/>
                <a:gd name="T96" fmla="*/ 8374 w 10717"/>
                <a:gd name="T97" fmla="*/ 16 h 16"/>
                <a:gd name="T98" fmla="*/ 8516 w 10717"/>
                <a:gd name="T99" fmla="*/ 0 h 16"/>
                <a:gd name="T100" fmla="*/ 8722 w 10717"/>
                <a:gd name="T101" fmla="*/ 0 h 16"/>
                <a:gd name="T102" fmla="*/ 8864 w 10717"/>
                <a:gd name="T103" fmla="*/ 16 h 16"/>
                <a:gd name="T104" fmla="*/ 9054 w 10717"/>
                <a:gd name="T105" fmla="*/ 0 h 16"/>
                <a:gd name="T106" fmla="*/ 9229 w 10717"/>
                <a:gd name="T107" fmla="*/ 16 h 16"/>
                <a:gd name="T108" fmla="*/ 9371 w 10717"/>
                <a:gd name="T109" fmla="*/ 0 h 16"/>
                <a:gd name="T110" fmla="*/ 9577 w 10717"/>
                <a:gd name="T111" fmla="*/ 0 h 16"/>
                <a:gd name="T112" fmla="*/ 9719 w 10717"/>
                <a:gd name="T113" fmla="*/ 16 h 16"/>
                <a:gd name="T114" fmla="*/ 9909 w 10717"/>
                <a:gd name="T115" fmla="*/ 0 h 16"/>
                <a:gd name="T116" fmla="*/ 10083 w 10717"/>
                <a:gd name="T117" fmla="*/ 16 h 16"/>
                <a:gd name="T118" fmla="*/ 10226 w 10717"/>
                <a:gd name="T119" fmla="*/ 0 h 16"/>
                <a:gd name="T120" fmla="*/ 10432 w 10717"/>
                <a:gd name="T121" fmla="*/ 0 h 16"/>
                <a:gd name="T122" fmla="*/ 10574 w 10717"/>
                <a:gd name="T123"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717" h="16">
                  <a:moveTo>
                    <a:pt x="0" y="0"/>
                  </a:moveTo>
                  <a:lnTo>
                    <a:pt x="16" y="0"/>
                  </a:lnTo>
                  <a:lnTo>
                    <a:pt x="16" y="16"/>
                  </a:lnTo>
                  <a:lnTo>
                    <a:pt x="0" y="16"/>
                  </a:lnTo>
                  <a:lnTo>
                    <a:pt x="0" y="0"/>
                  </a:lnTo>
                  <a:close/>
                  <a:moveTo>
                    <a:pt x="31" y="0"/>
                  </a:moveTo>
                  <a:lnTo>
                    <a:pt x="47" y="0"/>
                  </a:lnTo>
                  <a:lnTo>
                    <a:pt x="47" y="16"/>
                  </a:lnTo>
                  <a:lnTo>
                    <a:pt x="31" y="16"/>
                  </a:lnTo>
                  <a:lnTo>
                    <a:pt x="31" y="0"/>
                  </a:lnTo>
                  <a:close/>
                  <a:moveTo>
                    <a:pt x="63" y="0"/>
                  </a:moveTo>
                  <a:lnTo>
                    <a:pt x="79" y="0"/>
                  </a:lnTo>
                  <a:lnTo>
                    <a:pt x="79" y="16"/>
                  </a:lnTo>
                  <a:lnTo>
                    <a:pt x="63" y="16"/>
                  </a:lnTo>
                  <a:lnTo>
                    <a:pt x="63" y="0"/>
                  </a:lnTo>
                  <a:close/>
                  <a:moveTo>
                    <a:pt x="95" y="0"/>
                  </a:moveTo>
                  <a:lnTo>
                    <a:pt x="111" y="0"/>
                  </a:lnTo>
                  <a:lnTo>
                    <a:pt x="111" y="16"/>
                  </a:lnTo>
                  <a:lnTo>
                    <a:pt x="95" y="16"/>
                  </a:lnTo>
                  <a:lnTo>
                    <a:pt x="95" y="0"/>
                  </a:lnTo>
                  <a:close/>
                  <a:moveTo>
                    <a:pt x="126" y="0"/>
                  </a:moveTo>
                  <a:lnTo>
                    <a:pt x="142" y="0"/>
                  </a:lnTo>
                  <a:lnTo>
                    <a:pt x="142" y="16"/>
                  </a:lnTo>
                  <a:lnTo>
                    <a:pt x="126" y="16"/>
                  </a:lnTo>
                  <a:lnTo>
                    <a:pt x="126" y="0"/>
                  </a:lnTo>
                  <a:close/>
                  <a:moveTo>
                    <a:pt x="158" y="0"/>
                  </a:moveTo>
                  <a:lnTo>
                    <a:pt x="174" y="0"/>
                  </a:lnTo>
                  <a:lnTo>
                    <a:pt x="174" y="16"/>
                  </a:lnTo>
                  <a:lnTo>
                    <a:pt x="158" y="16"/>
                  </a:lnTo>
                  <a:lnTo>
                    <a:pt x="158" y="0"/>
                  </a:lnTo>
                  <a:close/>
                  <a:moveTo>
                    <a:pt x="190" y="0"/>
                  </a:moveTo>
                  <a:lnTo>
                    <a:pt x="206" y="0"/>
                  </a:lnTo>
                  <a:lnTo>
                    <a:pt x="206" y="16"/>
                  </a:lnTo>
                  <a:lnTo>
                    <a:pt x="190" y="16"/>
                  </a:lnTo>
                  <a:lnTo>
                    <a:pt x="190" y="0"/>
                  </a:lnTo>
                  <a:close/>
                  <a:moveTo>
                    <a:pt x="221" y="0"/>
                  </a:moveTo>
                  <a:lnTo>
                    <a:pt x="237" y="0"/>
                  </a:lnTo>
                  <a:lnTo>
                    <a:pt x="237" y="16"/>
                  </a:lnTo>
                  <a:lnTo>
                    <a:pt x="221" y="16"/>
                  </a:lnTo>
                  <a:lnTo>
                    <a:pt x="221" y="0"/>
                  </a:lnTo>
                  <a:close/>
                  <a:moveTo>
                    <a:pt x="253" y="0"/>
                  </a:moveTo>
                  <a:lnTo>
                    <a:pt x="269" y="0"/>
                  </a:lnTo>
                  <a:lnTo>
                    <a:pt x="269" y="16"/>
                  </a:lnTo>
                  <a:lnTo>
                    <a:pt x="253" y="16"/>
                  </a:lnTo>
                  <a:lnTo>
                    <a:pt x="253" y="0"/>
                  </a:lnTo>
                  <a:close/>
                  <a:moveTo>
                    <a:pt x="285" y="0"/>
                  </a:moveTo>
                  <a:lnTo>
                    <a:pt x="301" y="0"/>
                  </a:lnTo>
                  <a:lnTo>
                    <a:pt x="301" y="16"/>
                  </a:lnTo>
                  <a:lnTo>
                    <a:pt x="285" y="16"/>
                  </a:lnTo>
                  <a:lnTo>
                    <a:pt x="285" y="0"/>
                  </a:lnTo>
                  <a:close/>
                  <a:moveTo>
                    <a:pt x="316" y="0"/>
                  </a:moveTo>
                  <a:lnTo>
                    <a:pt x="332" y="0"/>
                  </a:lnTo>
                  <a:lnTo>
                    <a:pt x="332" y="16"/>
                  </a:lnTo>
                  <a:lnTo>
                    <a:pt x="316" y="16"/>
                  </a:lnTo>
                  <a:lnTo>
                    <a:pt x="316" y="0"/>
                  </a:lnTo>
                  <a:close/>
                  <a:moveTo>
                    <a:pt x="348" y="0"/>
                  </a:moveTo>
                  <a:lnTo>
                    <a:pt x="364" y="0"/>
                  </a:lnTo>
                  <a:lnTo>
                    <a:pt x="364" y="16"/>
                  </a:lnTo>
                  <a:lnTo>
                    <a:pt x="348" y="16"/>
                  </a:lnTo>
                  <a:lnTo>
                    <a:pt x="348" y="0"/>
                  </a:lnTo>
                  <a:close/>
                  <a:moveTo>
                    <a:pt x="380" y="0"/>
                  </a:moveTo>
                  <a:lnTo>
                    <a:pt x="396" y="0"/>
                  </a:lnTo>
                  <a:lnTo>
                    <a:pt x="396" y="16"/>
                  </a:lnTo>
                  <a:lnTo>
                    <a:pt x="380" y="16"/>
                  </a:lnTo>
                  <a:lnTo>
                    <a:pt x="380" y="0"/>
                  </a:lnTo>
                  <a:close/>
                  <a:moveTo>
                    <a:pt x="411" y="0"/>
                  </a:moveTo>
                  <a:lnTo>
                    <a:pt x="427" y="0"/>
                  </a:lnTo>
                  <a:lnTo>
                    <a:pt x="427" y="16"/>
                  </a:lnTo>
                  <a:lnTo>
                    <a:pt x="411" y="16"/>
                  </a:lnTo>
                  <a:lnTo>
                    <a:pt x="411" y="0"/>
                  </a:lnTo>
                  <a:close/>
                  <a:moveTo>
                    <a:pt x="443" y="0"/>
                  </a:moveTo>
                  <a:lnTo>
                    <a:pt x="459" y="0"/>
                  </a:lnTo>
                  <a:lnTo>
                    <a:pt x="459" y="16"/>
                  </a:lnTo>
                  <a:lnTo>
                    <a:pt x="443" y="16"/>
                  </a:lnTo>
                  <a:lnTo>
                    <a:pt x="443" y="0"/>
                  </a:lnTo>
                  <a:close/>
                  <a:moveTo>
                    <a:pt x="475" y="0"/>
                  </a:moveTo>
                  <a:lnTo>
                    <a:pt x="491" y="0"/>
                  </a:lnTo>
                  <a:lnTo>
                    <a:pt x="491" y="16"/>
                  </a:lnTo>
                  <a:lnTo>
                    <a:pt x="475" y="16"/>
                  </a:lnTo>
                  <a:lnTo>
                    <a:pt x="475" y="0"/>
                  </a:lnTo>
                  <a:close/>
                  <a:moveTo>
                    <a:pt x="506" y="0"/>
                  </a:moveTo>
                  <a:lnTo>
                    <a:pt x="522" y="0"/>
                  </a:lnTo>
                  <a:lnTo>
                    <a:pt x="522" y="16"/>
                  </a:lnTo>
                  <a:lnTo>
                    <a:pt x="506" y="16"/>
                  </a:lnTo>
                  <a:lnTo>
                    <a:pt x="506" y="0"/>
                  </a:lnTo>
                  <a:close/>
                  <a:moveTo>
                    <a:pt x="538" y="0"/>
                  </a:moveTo>
                  <a:lnTo>
                    <a:pt x="554" y="0"/>
                  </a:lnTo>
                  <a:lnTo>
                    <a:pt x="554" y="16"/>
                  </a:lnTo>
                  <a:lnTo>
                    <a:pt x="538" y="16"/>
                  </a:lnTo>
                  <a:lnTo>
                    <a:pt x="538" y="0"/>
                  </a:lnTo>
                  <a:close/>
                  <a:moveTo>
                    <a:pt x="570" y="0"/>
                  </a:moveTo>
                  <a:lnTo>
                    <a:pt x="586" y="0"/>
                  </a:lnTo>
                  <a:lnTo>
                    <a:pt x="586" y="16"/>
                  </a:lnTo>
                  <a:lnTo>
                    <a:pt x="570" y="16"/>
                  </a:lnTo>
                  <a:lnTo>
                    <a:pt x="570" y="0"/>
                  </a:lnTo>
                  <a:close/>
                  <a:moveTo>
                    <a:pt x="601" y="0"/>
                  </a:moveTo>
                  <a:lnTo>
                    <a:pt x="617" y="0"/>
                  </a:lnTo>
                  <a:lnTo>
                    <a:pt x="617" y="16"/>
                  </a:lnTo>
                  <a:lnTo>
                    <a:pt x="601" y="16"/>
                  </a:lnTo>
                  <a:lnTo>
                    <a:pt x="601" y="0"/>
                  </a:lnTo>
                  <a:close/>
                  <a:moveTo>
                    <a:pt x="633" y="0"/>
                  </a:moveTo>
                  <a:lnTo>
                    <a:pt x="649" y="0"/>
                  </a:lnTo>
                  <a:lnTo>
                    <a:pt x="649" y="16"/>
                  </a:lnTo>
                  <a:lnTo>
                    <a:pt x="633" y="16"/>
                  </a:lnTo>
                  <a:lnTo>
                    <a:pt x="633" y="0"/>
                  </a:lnTo>
                  <a:close/>
                  <a:moveTo>
                    <a:pt x="665" y="0"/>
                  </a:moveTo>
                  <a:lnTo>
                    <a:pt x="681" y="0"/>
                  </a:lnTo>
                  <a:lnTo>
                    <a:pt x="681" y="16"/>
                  </a:lnTo>
                  <a:lnTo>
                    <a:pt x="665" y="16"/>
                  </a:lnTo>
                  <a:lnTo>
                    <a:pt x="665" y="0"/>
                  </a:lnTo>
                  <a:close/>
                  <a:moveTo>
                    <a:pt x="696" y="0"/>
                  </a:moveTo>
                  <a:lnTo>
                    <a:pt x="712" y="0"/>
                  </a:lnTo>
                  <a:lnTo>
                    <a:pt x="712" y="16"/>
                  </a:lnTo>
                  <a:lnTo>
                    <a:pt x="696" y="16"/>
                  </a:lnTo>
                  <a:lnTo>
                    <a:pt x="696" y="0"/>
                  </a:lnTo>
                  <a:close/>
                  <a:moveTo>
                    <a:pt x="728" y="0"/>
                  </a:moveTo>
                  <a:lnTo>
                    <a:pt x="744" y="0"/>
                  </a:lnTo>
                  <a:lnTo>
                    <a:pt x="744" y="16"/>
                  </a:lnTo>
                  <a:lnTo>
                    <a:pt x="728" y="16"/>
                  </a:lnTo>
                  <a:lnTo>
                    <a:pt x="728" y="0"/>
                  </a:lnTo>
                  <a:close/>
                  <a:moveTo>
                    <a:pt x="760" y="0"/>
                  </a:moveTo>
                  <a:lnTo>
                    <a:pt x="775" y="0"/>
                  </a:lnTo>
                  <a:lnTo>
                    <a:pt x="775" y="16"/>
                  </a:lnTo>
                  <a:lnTo>
                    <a:pt x="760" y="16"/>
                  </a:lnTo>
                  <a:lnTo>
                    <a:pt x="760" y="0"/>
                  </a:lnTo>
                  <a:close/>
                  <a:moveTo>
                    <a:pt x="791" y="0"/>
                  </a:moveTo>
                  <a:lnTo>
                    <a:pt x="807" y="0"/>
                  </a:lnTo>
                  <a:lnTo>
                    <a:pt x="807" y="16"/>
                  </a:lnTo>
                  <a:lnTo>
                    <a:pt x="791" y="16"/>
                  </a:lnTo>
                  <a:lnTo>
                    <a:pt x="791" y="0"/>
                  </a:lnTo>
                  <a:close/>
                  <a:moveTo>
                    <a:pt x="823" y="0"/>
                  </a:moveTo>
                  <a:lnTo>
                    <a:pt x="839" y="0"/>
                  </a:lnTo>
                  <a:lnTo>
                    <a:pt x="839" y="16"/>
                  </a:lnTo>
                  <a:lnTo>
                    <a:pt x="823" y="16"/>
                  </a:lnTo>
                  <a:lnTo>
                    <a:pt x="823" y="0"/>
                  </a:lnTo>
                  <a:close/>
                  <a:moveTo>
                    <a:pt x="855" y="0"/>
                  </a:moveTo>
                  <a:lnTo>
                    <a:pt x="870" y="0"/>
                  </a:lnTo>
                  <a:lnTo>
                    <a:pt x="870" y="16"/>
                  </a:lnTo>
                  <a:lnTo>
                    <a:pt x="855" y="16"/>
                  </a:lnTo>
                  <a:lnTo>
                    <a:pt x="855" y="0"/>
                  </a:lnTo>
                  <a:close/>
                  <a:moveTo>
                    <a:pt x="886" y="0"/>
                  </a:moveTo>
                  <a:lnTo>
                    <a:pt x="902" y="0"/>
                  </a:lnTo>
                  <a:lnTo>
                    <a:pt x="902" y="16"/>
                  </a:lnTo>
                  <a:lnTo>
                    <a:pt x="886" y="16"/>
                  </a:lnTo>
                  <a:lnTo>
                    <a:pt x="886" y="0"/>
                  </a:lnTo>
                  <a:close/>
                  <a:moveTo>
                    <a:pt x="918" y="0"/>
                  </a:moveTo>
                  <a:lnTo>
                    <a:pt x="934" y="0"/>
                  </a:lnTo>
                  <a:lnTo>
                    <a:pt x="934" y="16"/>
                  </a:lnTo>
                  <a:lnTo>
                    <a:pt x="918" y="16"/>
                  </a:lnTo>
                  <a:lnTo>
                    <a:pt x="918" y="0"/>
                  </a:lnTo>
                  <a:close/>
                  <a:moveTo>
                    <a:pt x="950" y="0"/>
                  </a:moveTo>
                  <a:lnTo>
                    <a:pt x="965" y="0"/>
                  </a:lnTo>
                  <a:lnTo>
                    <a:pt x="965" y="16"/>
                  </a:lnTo>
                  <a:lnTo>
                    <a:pt x="950" y="16"/>
                  </a:lnTo>
                  <a:lnTo>
                    <a:pt x="950" y="0"/>
                  </a:lnTo>
                  <a:close/>
                  <a:moveTo>
                    <a:pt x="981" y="0"/>
                  </a:moveTo>
                  <a:lnTo>
                    <a:pt x="997" y="0"/>
                  </a:lnTo>
                  <a:lnTo>
                    <a:pt x="997" y="16"/>
                  </a:lnTo>
                  <a:lnTo>
                    <a:pt x="981" y="16"/>
                  </a:lnTo>
                  <a:lnTo>
                    <a:pt x="981" y="0"/>
                  </a:lnTo>
                  <a:close/>
                  <a:moveTo>
                    <a:pt x="1013" y="0"/>
                  </a:moveTo>
                  <a:lnTo>
                    <a:pt x="1029" y="0"/>
                  </a:lnTo>
                  <a:lnTo>
                    <a:pt x="1029" y="16"/>
                  </a:lnTo>
                  <a:lnTo>
                    <a:pt x="1013" y="16"/>
                  </a:lnTo>
                  <a:lnTo>
                    <a:pt x="1013" y="0"/>
                  </a:lnTo>
                  <a:close/>
                  <a:moveTo>
                    <a:pt x="1045" y="0"/>
                  </a:moveTo>
                  <a:lnTo>
                    <a:pt x="1060" y="0"/>
                  </a:lnTo>
                  <a:lnTo>
                    <a:pt x="1060" y="16"/>
                  </a:lnTo>
                  <a:lnTo>
                    <a:pt x="1045" y="16"/>
                  </a:lnTo>
                  <a:lnTo>
                    <a:pt x="1045" y="0"/>
                  </a:lnTo>
                  <a:close/>
                  <a:moveTo>
                    <a:pt x="1076" y="0"/>
                  </a:moveTo>
                  <a:lnTo>
                    <a:pt x="1092" y="0"/>
                  </a:lnTo>
                  <a:lnTo>
                    <a:pt x="1092" y="16"/>
                  </a:lnTo>
                  <a:lnTo>
                    <a:pt x="1076" y="16"/>
                  </a:lnTo>
                  <a:lnTo>
                    <a:pt x="1076" y="0"/>
                  </a:lnTo>
                  <a:close/>
                  <a:moveTo>
                    <a:pt x="1108" y="0"/>
                  </a:moveTo>
                  <a:lnTo>
                    <a:pt x="1124" y="0"/>
                  </a:lnTo>
                  <a:lnTo>
                    <a:pt x="1124" y="16"/>
                  </a:lnTo>
                  <a:lnTo>
                    <a:pt x="1108" y="16"/>
                  </a:lnTo>
                  <a:lnTo>
                    <a:pt x="1108" y="0"/>
                  </a:lnTo>
                  <a:close/>
                  <a:moveTo>
                    <a:pt x="1140" y="0"/>
                  </a:moveTo>
                  <a:lnTo>
                    <a:pt x="1155" y="0"/>
                  </a:lnTo>
                  <a:lnTo>
                    <a:pt x="1155" y="16"/>
                  </a:lnTo>
                  <a:lnTo>
                    <a:pt x="1140" y="16"/>
                  </a:lnTo>
                  <a:lnTo>
                    <a:pt x="1140" y="0"/>
                  </a:lnTo>
                  <a:close/>
                  <a:moveTo>
                    <a:pt x="1171" y="0"/>
                  </a:moveTo>
                  <a:lnTo>
                    <a:pt x="1187" y="0"/>
                  </a:lnTo>
                  <a:lnTo>
                    <a:pt x="1187" y="16"/>
                  </a:lnTo>
                  <a:lnTo>
                    <a:pt x="1171" y="16"/>
                  </a:lnTo>
                  <a:lnTo>
                    <a:pt x="1171" y="0"/>
                  </a:lnTo>
                  <a:close/>
                  <a:moveTo>
                    <a:pt x="1203" y="0"/>
                  </a:moveTo>
                  <a:lnTo>
                    <a:pt x="1219" y="0"/>
                  </a:lnTo>
                  <a:lnTo>
                    <a:pt x="1219" y="16"/>
                  </a:lnTo>
                  <a:lnTo>
                    <a:pt x="1203" y="16"/>
                  </a:lnTo>
                  <a:lnTo>
                    <a:pt x="1203" y="0"/>
                  </a:lnTo>
                  <a:close/>
                  <a:moveTo>
                    <a:pt x="1235" y="0"/>
                  </a:moveTo>
                  <a:lnTo>
                    <a:pt x="1250" y="0"/>
                  </a:lnTo>
                  <a:lnTo>
                    <a:pt x="1250" y="16"/>
                  </a:lnTo>
                  <a:lnTo>
                    <a:pt x="1235" y="16"/>
                  </a:lnTo>
                  <a:lnTo>
                    <a:pt x="1235" y="0"/>
                  </a:lnTo>
                  <a:close/>
                  <a:moveTo>
                    <a:pt x="1266" y="0"/>
                  </a:moveTo>
                  <a:lnTo>
                    <a:pt x="1282" y="0"/>
                  </a:lnTo>
                  <a:lnTo>
                    <a:pt x="1282" y="16"/>
                  </a:lnTo>
                  <a:lnTo>
                    <a:pt x="1266" y="16"/>
                  </a:lnTo>
                  <a:lnTo>
                    <a:pt x="1266" y="0"/>
                  </a:lnTo>
                  <a:close/>
                  <a:moveTo>
                    <a:pt x="1298" y="0"/>
                  </a:moveTo>
                  <a:lnTo>
                    <a:pt x="1314" y="0"/>
                  </a:lnTo>
                  <a:lnTo>
                    <a:pt x="1314" y="16"/>
                  </a:lnTo>
                  <a:lnTo>
                    <a:pt x="1298" y="16"/>
                  </a:lnTo>
                  <a:lnTo>
                    <a:pt x="1298" y="0"/>
                  </a:lnTo>
                  <a:close/>
                  <a:moveTo>
                    <a:pt x="1330" y="0"/>
                  </a:moveTo>
                  <a:lnTo>
                    <a:pt x="1345" y="0"/>
                  </a:lnTo>
                  <a:lnTo>
                    <a:pt x="1345" y="16"/>
                  </a:lnTo>
                  <a:lnTo>
                    <a:pt x="1330" y="16"/>
                  </a:lnTo>
                  <a:lnTo>
                    <a:pt x="1330" y="0"/>
                  </a:lnTo>
                  <a:close/>
                  <a:moveTo>
                    <a:pt x="1361" y="0"/>
                  </a:moveTo>
                  <a:lnTo>
                    <a:pt x="1377" y="0"/>
                  </a:lnTo>
                  <a:lnTo>
                    <a:pt x="1377" y="16"/>
                  </a:lnTo>
                  <a:lnTo>
                    <a:pt x="1361" y="16"/>
                  </a:lnTo>
                  <a:lnTo>
                    <a:pt x="1361" y="0"/>
                  </a:lnTo>
                  <a:close/>
                  <a:moveTo>
                    <a:pt x="1393" y="0"/>
                  </a:moveTo>
                  <a:lnTo>
                    <a:pt x="1409" y="0"/>
                  </a:lnTo>
                  <a:lnTo>
                    <a:pt x="1409" y="16"/>
                  </a:lnTo>
                  <a:lnTo>
                    <a:pt x="1393" y="16"/>
                  </a:lnTo>
                  <a:lnTo>
                    <a:pt x="1393" y="0"/>
                  </a:lnTo>
                  <a:close/>
                  <a:moveTo>
                    <a:pt x="1425" y="0"/>
                  </a:moveTo>
                  <a:lnTo>
                    <a:pt x="1440" y="0"/>
                  </a:lnTo>
                  <a:lnTo>
                    <a:pt x="1440" y="16"/>
                  </a:lnTo>
                  <a:lnTo>
                    <a:pt x="1425" y="16"/>
                  </a:lnTo>
                  <a:lnTo>
                    <a:pt x="1425" y="0"/>
                  </a:lnTo>
                  <a:close/>
                  <a:moveTo>
                    <a:pt x="1456" y="0"/>
                  </a:moveTo>
                  <a:lnTo>
                    <a:pt x="1472" y="0"/>
                  </a:lnTo>
                  <a:lnTo>
                    <a:pt x="1472" y="16"/>
                  </a:lnTo>
                  <a:lnTo>
                    <a:pt x="1456" y="16"/>
                  </a:lnTo>
                  <a:lnTo>
                    <a:pt x="1456" y="0"/>
                  </a:lnTo>
                  <a:close/>
                  <a:moveTo>
                    <a:pt x="1488" y="0"/>
                  </a:moveTo>
                  <a:lnTo>
                    <a:pt x="1504" y="0"/>
                  </a:lnTo>
                  <a:lnTo>
                    <a:pt x="1504" y="16"/>
                  </a:lnTo>
                  <a:lnTo>
                    <a:pt x="1488" y="16"/>
                  </a:lnTo>
                  <a:lnTo>
                    <a:pt x="1488" y="0"/>
                  </a:lnTo>
                  <a:close/>
                  <a:moveTo>
                    <a:pt x="1519" y="0"/>
                  </a:moveTo>
                  <a:lnTo>
                    <a:pt x="1535" y="0"/>
                  </a:lnTo>
                  <a:lnTo>
                    <a:pt x="1535" y="16"/>
                  </a:lnTo>
                  <a:lnTo>
                    <a:pt x="1519" y="16"/>
                  </a:lnTo>
                  <a:lnTo>
                    <a:pt x="1519" y="0"/>
                  </a:lnTo>
                  <a:close/>
                  <a:moveTo>
                    <a:pt x="1551" y="0"/>
                  </a:moveTo>
                  <a:lnTo>
                    <a:pt x="1567" y="0"/>
                  </a:lnTo>
                  <a:lnTo>
                    <a:pt x="1567" y="16"/>
                  </a:lnTo>
                  <a:lnTo>
                    <a:pt x="1551" y="16"/>
                  </a:lnTo>
                  <a:lnTo>
                    <a:pt x="1551" y="0"/>
                  </a:lnTo>
                  <a:close/>
                  <a:moveTo>
                    <a:pt x="1583" y="0"/>
                  </a:moveTo>
                  <a:lnTo>
                    <a:pt x="1599" y="0"/>
                  </a:lnTo>
                  <a:lnTo>
                    <a:pt x="1599" y="16"/>
                  </a:lnTo>
                  <a:lnTo>
                    <a:pt x="1583" y="16"/>
                  </a:lnTo>
                  <a:lnTo>
                    <a:pt x="1583" y="0"/>
                  </a:lnTo>
                  <a:close/>
                  <a:moveTo>
                    <a:pt x="1614" y="0"/>
                  </a:moveTo>
                  <a:lnTo>
                    <a:pt x="1630" y="0"/>
                  </a:lnTo>
                  <a:lnTo>
                    <a:pt x="1630" y="16"/>
                  </a:lnTo>
                  <a:lnTo>
                    <a:pt x="1614" y="16"/>
                  </a:lnTo>
                  <a:lnTo>
                    <a:pt x="1614" y="0"/>
                  </a:lnTo>
                  <a:close/>
                  <a:moveTo>
                    <a:pt x="1646" y="0"/>
                  </a:moveTo>
                  <a:lnTo>
                    <a:pt x="1662" y="0"/>
                  </a:lnTo>
                  <a:lnTo>
                    <a:pt x="1662" y="16"/>
                  </a:lnTo>
                  <a:lnTo>
                    <a:pt x="1646" y="16"/>
                  </a:lnTo>
                  <a:lnTo>
                    <a:pt x="1646" y="0"/>
                  </a:lnTo>
                  <a:close/>
                  <a:moveTo>
                    <a:pt x="1678" y="0"/>
                  </a:moveTo>
                  <a:lnTo>
                    <a:pt x="1694" y="0"/>
                  </a:lnTo>
                  <a:lnTo>
                    <a:pt x="1694" y="16"/>
                  </a:lnTo>
                  <a:lnTo>
                    <a:pt x="1678" y="16"/>
                  </a:lnTo>
                  <a:lnTo>
                    <a:pt x="1678" y="0"/>
                  </a:lnTo>
                  <a:close/>
                  <a:moveTo>
                    <a:pt x="1709" y="0"/>
                  </a:moveTo>
                  <a:lnTo>
                    <a:pt x="1725" y="0"/>
                  </a:lnTo>
                  <a:lnTo>
                    <a:pt x="1725" y="16"/>
                  </a:lnTo>
                  <a:lnTo>
                    <a:pt x="1709" y="16"/>
                  </a:lnTo>
                  <a:lnTo>
                    <a:pt x="1709" y="0"/>
                  </a:lnTo>
                  <a:close/>
                  <a:moveTo>
                    <a:pt x="1741" y="0"/>
                  </a:moveTo>
                  <a:lnTo>
                    <a:pt x="1757" y="0"/>
                  </a:lnTo>
                  <a:lnTo>
                    <a:pt x="1757" y="16"/>
                  </a:lnTo>
                  <a:lnTo>
                    <a:pt x="1741" y="16"/>
                  </a:lnTo>
                  <a:lnTo>
                    <a:pt x="1741" y="0"/>
                  </a:lnTo>
                  <a:close/>
                  <a:moveTo>
                    <a:pt x="1773" y="0"/>
                  </a:moveTo>
                  <a:lnTo>
                    <a:pt x="1789" y="0"/>
                  </a:lnTo>
                  <a:lnTo>
                    <a:pt x="1789" y="16"/>
                  </a:lnTo>
                  <a:lnTo>
                    <a:pt x="1773" y="16"/>
                  </a:lnTo>
                  <a:lnTo>
                    <a:pt x="1773" y="0"/>
                  </a:lnTo>
                  <a:close/>
                  <a:moveTo>
                    <a:pt x="1804" y="0"/>
                  </a:moveTo>
                  <a:lnTo>
                    <a:pt x="1820" y="0"/>
                  </a:lnTo>
                  <a:lnTo>
                    <a:pt x="1820" y="16"/>
                  </a:lnTo>
                  <a:lnTo>
                    <a:pt x="1804" y="16"/>
                  </a:lnTo>
                  <a:lnTo>
                    <a:pt x="1804" y="0"/>
                  </a:lnTo>
                  <a:close/>
                  <a:moveTo>
                    <a:pt x="1836" y="0"/>
                  </a:moveTo>
                  <a:lnTo>
                    <a:pt x="1852" y="0"/>
                  </a:lnTo>
                  <a:lnTo>
                    <a:pt x="1852" y="16"/>
                  </a:lnTo>
                  <a:lnTo>
                    <a:pt x="1836" y="16"/>
                  </a:lnTo>
                  <a:lnTo>
                    <a:pt x="1836" y="0"/>
                  </a:lnTo>
                  <a:close/>
                  <a:moveTo>
                    <a:pt x="1868" y="0"/>
                  </a:moveTo>
                  <a:lnTo>
                    <a:pt x="1884" y="0"/>
                  </a:lnTo>
                  <a:lnTo>
                    <a:pt x="1884" y="16"/>
                  </a:lnTo>
                  <a:lnTo>
                    <a:pt x="1868" y="16"/>
                  </a:lnTo>
                  <a:lnTo>
                    <a:pt x="1868" y="0"/>
                  </a:lnTo>
                  <a:close/>
                  <a:moveTo>
                    <a:pt x="1899" y="0"/>
                  </a:moveTo>
                  <a:lnTo>
                    <a:pt x="1915" y="0"/>
                  </a:lnTo>
                  <a:lnTo>
                    <a:pt x="1915" y="16"/>
                  </a:lnTo>
                  <a:lnTo>
                    <a:pt x="1899" y="16"/>
                  </a:lnTo>
                  <a:lnTo>
                    <a:pt x="1899" y="0"/>
                  </a:lnTo>
                  <a:close/>
                  <a:moveTo>
                    <a:pt x="1931" y="0"/>
                  </a:moveTo>
                  <a:lnTo>
                    <a:pt x="1947" y="0"/>
                  </a:lnTo>
                  <a:lnTo>
                    <a:pt x="1947" y="16"/>
                  </a:lnTo>
                  <a:lnTo>
                    <a:pt x="1931" y="16"/>
                  </a:lnTo>
                  <a:lnTo>
                    <a:pt x="1931" y="0"/>
                  </a:lnTo>
                  <a:close/>
                  <a:moveTo>
                    <a:pt x="1963" y="0"/>
                  </a:moveTo>
                  <a:lnTo>
                    <a:pt x="1979" y="0"/>
                  </a:lnTo>
                  <a:lnTo>
                    <a:pt x="1979" y="16"/>
                  </a:lnTo>
                  <a:lnTo>
                    <a:pt x="1963" y="16"/>
                  </a:lnTo>
                  <a:lnTo>
                    <a:pt x="1963" y="0"/>
                  </a:lnTo>
                  <a:close/>
                  <a:moveTo>
                    <a:pt x="1994" y="0"/>
                  </a:moveTo>
                  <a:lnTo>
                    <a:pt x="2010" y="0"/>
                  </a:lnTo>
                  <a:lnTo>
                    <a:pt x="2010" y="16"/>
                  </a:lnTo>
                  <a:lnTo>
                    <a:pt x="1994" y="16"/>
                  </a:lnTo>
                  <a:lnTo>
                    <a:pt x="1994" y="0"/>
                  </a:lnTo>
                  <a:close/>
                  <a:moveTo>
                    <a:pt x="2026" y="0"/>
                  </a:moveTo>
                  <a:lnTo>
                    <a:pt x="2042" y="0"/>
                  </a:lnTo>
                  <a:lnTo>
                    <a:pt x="2042" y="16"/>
                  </a:lnTo>
                  <a:lnTo>
                    <a:pt x="2026" y="16"/>
                  </a:lnTo>
                  <a:lnTo>
                    <a:pt x="2026" y="0"/>
                  </a:lnTo>
                  <a:close/>
                  <a:moveTo>
                    <a:pt x="2058" y="0"/>
                  </a:moveTo>
                  <a:lnTo>
                    <a:pt x="2074" y="0"/>
                  </a:lnTo>
                  <a:lnTo>
                    <a:pt x="2074" y="16"/>
                  </a:lnTo>
                  <a:lnTo>
                    <a:pt x="2058" y="16"/>
                  </a:lnTo>
                  <a:lnTo>
                    <a:pt x="2058" y="0"/>
                  </a:lnTo>
                  <a:close/>
                  <a:moveTo>
                    <a:pt x="2089" y="0"/>
                  </a:moveTo>
                  <a:lnTo>
                    <a:pt x="2105" y="0"/>
                  </a:lnTo>
                  <a:lnTo>
                    <a:pt x="2105" y="16"/>
                  </a:lnTo>
                  <a:lnTo>
                    <a:pt x="2089" y="16"/>
                  </a:lnTo>
                  <a:lnTo>
                    <a:pt x="2089" y="0"/>
                  </a:lnTo>
                  <a:close/>
                  <a:moveTo>
                    <a:pt x="2121" y="0"/>
                  </a:moveTo>
                  <a:lnTo>
                    <a:pt x="2137" y="0"/>
                  </a:lnTo>
                  <a:lnTo>
                    <a:pt x="2137" y="16"/>
                  </a:lnTo>
                  <a:lnTo>
                    <a:pt x="2121" y="16"/>
                  </a:lnTo>
                  <a:lnTo>
                    <a:pt x="2121" y="0"/>
                  </a:lnTo>
                  <a:close/>
                  <a:moveTo>
                    <a:pt x="2153" y="0"/>
                  </a:moveTo>
                  <a:lnTo>
                    <a:pt x="2168" y="0"/>
                  </a:lnTo>
                  <a:lnTo>
                    <a:pt x="2168" y="16"/>
                  </a:lnTo>
                  <a:lnTo>
                    <a:pt x="2153" y="16"/>
                  </a:lnTo>
                  <a:lnTo>
                    <a:pt x="2153" y="0"/>
                  </a:lnTo>
                  <a:close/>
                  <a:moveTo>
                    <a:pt x="2184" y="0"/>
                  </a:moveTo>
                  <a:lnTo>
                    <a:pt x="2200" y="0"/>
                  </a:lnTo>
                  <a:lnTo>
                    <a:pt x="2200" y="16"/>
                  </a:lnTo>
                  <a:lnTo>
                    <a:pt x="2184" y="16"/>
                  </a:lnTo>
                  <a:lnTo>
                    <a:pt x="2184" y="0"/>
                  </a:lnTo>
                  <a:close/>
                  <a:moveTo>
                    <a:pt x="2216" y="0"/>
                  </a:moveTo>
                  <a:lnTo>
                    <a:pt x="2232" y="0"/>
                  </a:lnTo>
                  <a:lnTo>
                    <a:pt x="2232" y="16"/>
                  </a:lnTo>
                  <a:lnTo>
                    <a:pt x="2216" y="16"/>
                  </a:lnTo>
                  <a:lnTo>
                    <a:pt x="2216" y="0"/>
                  </a:lnTo>
                  <a:close/>
                  <a:moveTo>
                    <a:pt x="2248" y="0"/>
                  </a:moveTo>
                  <a:lnTo>
                    <a:pt x="2263" y="0"/>
                  </a:lnTo>
                  <a:lnTo>
                    <a:pt x="2263" y="16"/>
                  </a:lnTo>
                  <a:lnTo>
                    <a:pt x="2248" y="16"/>
                  </a:lnTo>
                  <a:lnTo>
                    <a:pt x="2248" y="0"/>
                  </a:lnTo>
                  <a:close/>
                  <a:moveTo>
                    <a:pt x="2279" y="0"/>
                  </a:moveTo>
                  <a:lnTo>
                    <a:pt x="2295" y="0"/>
                  </a:lnTo>
                  <a:lnTo>
                    <a:pt x="2295" y="16"/>
                  </a:lnTo>
                  <a:lnTo>
                    <a:pt x="2279" y="16"/>
                  </a:lnTo>
                  <a:lnTo>
                    <a:pt x="2279" y="0"/>
                  </a:lnTo>
                  <a:close/>
                  <a:moveTo>
                    <a:pt x="2311" y="0"/>
                  </a:moveTo>
                  <a:lnTo>
                    <a:pt x="2327" y="0"/>
                  </a:lnTo>
                  <a:lnTo>
                    <a:pt x="2327" y="16"/>
                  </a:lnTo>
                  <a:lnTo>
                    <a:pt x="2311" y="16"/>
                  </a:lnTo>
                  <a:lnTo>
                    <a:pt x="2311" y="0"/>
                  </a:lnTo>
                  <a:close/>
                  <a:moveTo>
                    <a:pt x="2343" y="0"/>
                  </a:moveTo>
                  <a:lnTo>
                    <a:pt x="2358" y="0"/>
                  </a:lnTo>
                  <a:lnTo>
                    <a:pt x="2358" y="16"/>
                  </a:lnTo>
                  <a:lnTo>
                    <a:pt x="2343" y="16"/>
                  </a:lnTo>
                  <a:lnTo>
                    <a:pt x="2343" y="0"/>
                  </a:lnTo>
                  <a:close/>
                  <a:moveTo>
                    <a:pt x="2374" y="0"/>
                  </a:moveTo>
                  <a:lnTo>
                    <a:pt x="2390" y="0"/>
                  </a:lnTo>
                  <a:lnTo>
                    <a:pt x="2390" y="16"/>
                  </a:lnTo>
                  <a:lnTo>
                    <a:pt x="2374" y="16"/>
                  </a:lnTo>
                  <a:lnTo>
                    <a:pt x="2374" y="0"/>
                  </a:lnTo>
                  <a:close/>
                  <a:moveTo>
                    <a:pt x="2406" y="0"/>
                  </a:moveTo>
                  <a:lnTo>
                    <a:pt x="2422" y="0"/>
                  </a:lnTo>
                  <a:lnTo>
                    <a:pt x="2422" y="16"/>
                  </a:lnTo>
                  <a:lnTo>
                    <a:pt x="2406" y="16"/>
                  </a:lnTo>
                  <a:lnTo>
                    <a:pt x="2406" y="0"/>
                  </a:lnTo>
                  <a:close/>
                  <a:moveTo>
                    <a:pt x="2438" y="0"/>
                  </a:moveTo>
                  <a:lnTo>
                    <a:pt x="2453" y="0"/>
                  </a:lnTo>
                  <a:lnTo>
                    <a:pt x="2453" y="16"/>
                  </a:lnTo>
                  <a:lnTo>
                    <a:pt x="2438" y="16"/>
                  </a:lnTo>
                  <a:lnTo>
                    <a:pt x="2438" y="0"/>
                  </a:lnTo>
                  <a:close/>
                  <a:moveTo>
                    <a:pt x="2469" y="0"/>
                  </a:moveTo>
                  <a:lnTo>
                    <a:pt x="2485" y="0"/>
                  </a:lnTo>
                  <a:lnTo>
                    <a:pt x="2485" y="16"/>
                  </a:lnTo>
                  <a:lnTo>
                    <a:pt x="2469" y="16"/>
                  </a:lnTo>
                  <a:lnTo>
                    <a:pt x="2469" y="0"/>
                  </a:lnTo>
                  <a:close/>
                  <a:moveTo>
                    <a:pt x="2501" y="0"/>
                  </a:moveTo>
                  <a:lnTo>
                    <a:pt x="2517" y="0"/>
                  </a:lnTo>
                  <a:lnTo>
                    <a:pt x="2517" y="16"/>
                  </a:lnTo>
                  <a:lnTo>
                    <a:pt x="2501" y="16"/>
                  </a:lnTo>
                  <a:lnTo>
                    <a:pt x="2501" y="0"/>
                  </a:lnTo>
                  <a:close/>
                  <a:moveTo>
                    <a:pt x="2533" y="0"/>
                  </a:moveTo>
                  <a:lnTo>
                    <a:pt x="2548" y="0"/>
                  </a:lnTo>
                  <a:lnTo>
                    <a:pt x="2548" y="16"/>
                  </a:lnTo>
                  <a:lnTo>
                    <a:pt x="2533" y="16"/>
                  </a:lnTo>
                  <a:lnTo>
                    <a:pt x="2533" y="0"/>
                  </a:lnTo>
                  <a:close/>
                  <a:moveTo>
                    <a:pt x="2564" y="0"/>
                  </a:moveTo>
                  <a:lnTo>
                    <a:pt x="2580" y="0"/>
                  </a:lnTo>
                  <a:lnTo>
                    <a:pt x="2580" y="16"/>
                  </a:lnTo>
                  <a:lnTo>
                    <a:pt x="2564" y="16"/>
                  </a:lnTo>
                  <a:lnTo>
                    <a:pt x="2564" y="0"/>
                  </a:lnTo>
                  <a:close/>
                  <a:moveTo>
                    <a:pt x="2596" y="0"/>
                  </a:moveTo>
                  <a:lnTo>
                    <a:pt x="2612" y="0"/>
                  </a:lnTo>
                  <a:lnTo>
                    <a:pt x="2612" y="16"/>
                  </a:lnTo>
                  <a:lnTo>
                    <a:pt x="2596" y="16"/>
                  </a:lnTo>
                  <a:lnTo>
                    <a:pt x="2596" y="0"/>
                  </a:lnTo>
                  <a:close/>
                  <a:moveTo>
                    <a:pt x="2628" y="0"/>
                  </a:moveTo>
                  <a:lnTo>
                    <a:pt x="2643" y="0"/>
                  </a:lnTo>
                  <a:lnTo>
                    <a:pt x="2643" y="16"/>
                  </a:lnTo>
                  <a:lnTo>
                    <a:pt x="2628" y="16"/>
                  </a:lnTo>
                  <a:lnTo>
                    <a:pt x="2628" y="0"/>
                  </a:lnTo>
                  <a:close/>
                  <a:moveTo>
                    <a:pt x="2659" y="0"/>
                  </a:moveTo>
                  <a:lnTo>
                    <a:pt x="2675" y="0"/>
                  </a:lnTo>
                  <a:lnTo>
                    <a:pt x="2675" y="16"/>
                  </a:lnTo>
                  <a:lnTo>
                    <a:pt x="2659" y="16"/>
                  </a:lnTo>
                  <a:lnTo>
                    <a:pt x="2659" y="0"/>
                  </a:lnTo>
                  <a:close/>
                  <a:moveTo>
                    <a:pt x="2691" y="0"/>
                  </a:moveTo>
                  <a:lnTo>
                    <a:pt x="2707" y="0"/>
                  </a:lnTo>
                  <a:lnTo>
                    <a:pt x="2707" y="16"/>
                  </a:lnTo>
                  <a:lnTo>
                    <a:pt x="2691" y="16"/>
                  </a:lnTo>
                  <a:lnTo>
                    <a:pt x="2691" y="0"/>
                  </a:lnTo>
                  <a:close/>
                  <a:moveTo>
                    <a:pt x="2723" y="0"/>
                  </a:moveTo>
                  <a:lnTo>
                    <a:pt x="2738" y="0"/>
                  </a:lnTo>
                  <a:lnTo>
                    <a:pt x="2738" y="16"/>
                  </a:lnTo>
                  <a:lnTo>
                    <a:pt x="2723" y="16"/>
                  </a:lnTo>
                  <a:lnTo>
                    <a:pt x="2723" y="0"/>
                  </a:lnTo>
                  <a:close/>
                  <a:moveTo>
                    <a:pt x="2754" y="0"/>
                  </a:moveTo>
                  <a:lnTo>
                    <a:pt x="2770" y="0"/>
                  </a:lnTo>
                  <a:lnTo>
                    <a:pt x="2770" y="16"/>
                  </a:lnTo>
                  <a:lnTo>
                    <a:pt x="2754" y="16"/>
                  </a:lnTo>
                  <a:lnTo>
                    <a:pt x="2754" y="0"/>
                  </a:lnTo>
                  <a:close/>
                  <a:moveTo>
                    <a:pt x="2786" y="0"/>
                  </a:moveTo>
                  <a:lnTo>
                    <a:pt x="2802" y="0"/>
                  </a:lnTo>
                  <a:lnTo>
                    <a:pt x="2802" y="16"/>
                  </a:lnTo>
                  <a:lnTo>
                    <a:pt x="2786" y="16"/>
                  </a:lnTo>
                  <a:lnTo>
                    <a:pt x="2786" y="0"/>
                  </a:lnTo>
                  <a:close/>
                  <a:moveTo>
                    <a:pt x="2818" y="0"/>
                  </a:moveTo>
                  <a:lnTo>
                    <a:pt x="2833" y="0"/>
                  </a:lnTo>
                  <a:lnTo>
                    <a:pt x="2833" y="16"/>
                  </a:lnTo>
                  <a:lnTo>
                    <a:pt x="2818" y="16"/>
                  </a:lnTo>
                  <a:lnTo>
                    <a:pt x="2818" y="0"/>
                  </a:lnTo>
                  <a:close/>
                  <a:moveTo>
                    <a:pt x="2849" y="0"/>
                  </a:moveTo>
                  <a:lnTo>
                    <a:pt x="2865" y="0"/>
                  </a:lnTo>
                  <a:lnTo>
                    <a:pt x="2865" y="16"/>
                  </a:lnTo>
                  <a:lnTo>
                    <a:pt x="2849" y="16"/>
                  </a:lnTo>
                  <a:lnTo>
                    <a:pt x="2849" y="0"/>
                  </a:lnTo>
                  <a:close/>
                  <a:moveTo>
                    <a:pt x="2881" y="0"/>
                  </a:moveTo>
                  <a:lnTo>
                    <a:pt x="2897" y="0"/>
                  </a:lnTo>
                  <a:lnTo>
                    <a:pt x="2897" y="16"/>
                  </a:lnTo>
                  <a:lnTo>
                    <a:pt x="2881" y="16"/>
                  </a:lnTo>
                  <a:lnTo>
                    <a:pt x="2881" y="0"/>
                  </a:lnTo>
                  <a:close/>
                  <a:moveTo>
                    <a:pt x="2912" y="0"/>
                  </a:moveTo>
                  <a:lnTo>
                    <a:pt x="2928" y="0"/>
                  </a:lnTo>
                  <a:lnTo>
                    <a:pt x="2928" y="16"/>
                  </a:lnTo>
                  <a:lnTo>
                    <a:pt x="2912" y="16"/>
                  </a:lnTo>
                  <a:lnTo>
                    <a:pt x="2912" y="0"/>
                  </a:lnTo>
                  <a:close/>
                  <a:moveTo>
                    <a:pt x="2944" y="0"/>
                  </a:moveTo>
                  <a:lnTo>
                    <a:pt x="2960" y="0"/>
                  </a:lnTo>
                  <a:lnTo>
                    <a:pt x="2960" y="16"/>
                  </a:lnTo>
                  <a:lnTo>
                    <a:pt x="2944" y="16"/>
                  </a:lnTo>
                  <a:lnTo>
                    <a:pt x="2944" y="0"/>
                  </a:lnTo>
                  <a:close/>
                  <a:moveTo>
                    <a:pt x="2976" y="0"/>
                  </a:moveTo>
                  <a:lnTo>
                    <a:pt x="2992" y="0"/>
                  </a:lnTo>
                  <a:lnTo>
                    <a:pt x="2992" y="16"/>
                  </a:lnTo>
                  <a:lnTo>
                    <a:pt x="2976" y="16"/>
                  </a:lnTo>
                  <a:lnTo>
                    <a:pt x="2976" y="0"/>
                  </a:lnTo>
                  <a:close/>
                  <a:moveTo>
                    <a:pt x="3007" y="0"/>
                  </a:moveTo>
                  <a:lnTo>
                    <a:pt x="3023" y="0"/>
                  </a:lnTo>
                  <a:lnTo>
                    <a:pt x="3023" y="16"/>
                  </a:lnTo>
                  <a:lnTo>
                    <a:pt x="3007" y="16"/>
                  </a:lnTo>
                  <a:lnTo>
                    <a:pt x="3007" y="0"/>
                  </a:lnTo>
                  <a:close/>
                  <a:moveTo>
                    <a:pt x="3039" y="0"/>
                  </a:moveTo>
                  <a:lnTo>
                    <a:pt x="3055" y="0"/>
                  </a:lnTo>
                  <a:lnTo>
                    <a:pt x="3055" y="16"/>
                  </a:lnTo>
                  <a:lnTo>
                    <a:pt x="3039" y="16"/>
                  </a:lnTo>
                  <a:lnTo>
                    <a:pt x="3039" y="0"/>
                  </a:lnTo>
                  <a:close/>
                  <a:moveTo>
                    <a:pt x="3071" y="0"/>
                  </a:moveTo>
                  <a:lnTo>
                    <a:pt x="3087" y="0"/>
                  </a:lnTo>
                  <a:lnTo>
                    <a:pt x="3087" y="16"/>
                  </a:lnTo>
                  <a:lnTo>
                    <a:pt x="3071" y="16"/>
                  </a:lnTo>
                  <a:lnTo>
                    <a:pt x="3071" y="0"/>
                  </a:lnTo>
                  <a:close/>
                  <a:moveTo>
                    <a:pt x="3102" y="0"/>
                  </a:moveTo>
                  <a:lnTo>
                    <a:pt x="3118" y="0"/>
                  </a:lnTo>
                  <a:lnTo>
                    <a:pt x="3118" y="16"/>
                  </a:lnTo>
                  <a:lnTo>
                    <a:pt x="3102" y="16"/>
                  </a:lnTo>
                  <a:lnTo>
                    <a:pt x="3102" y="0"/>
                  </a:lnTo>
                  <a:close/>
                  <a:moveTo>
                    <a:pt x="3134" y="0"/>
                  </a:moveTo>
                  <a:lnTo>
                    <a:pt x="3150" y="0"/>
                  </a:lnTo>
                  <a:lnTo>
                    <a:pt x="3150" y="16"/>
                  </a:lnTo>
                  <a:lnTo>
                    <a:pt x="3134" y="16"/>
                  </a:lnTo>
                  <a:lnTo>
                    <a:pt x="3134" y="0"/>
                  </a:lnTo>
                  <a:close/>
                  <a:moveTo>
                    <a:pt x="3166" y="0"/>
                  </a:moveTo>
                  <a:lnTo>
                    <a:pt x="3182" y="0"/>
                  </a:lnTo>
                  <a:lnTo>
                    <a:pt x="3182" y="16"/>
                  </a:lnTo>
                  <a:lnTo>
                    <a:pt x="3166" y="16"/>
                  </a:lnTo>
                  <a:lnTo>
                    <a:pt x="3166" y="0"/>
                  </a:lnTo>
                  <a:close/>
                  <a:moveTo>
                    <a:pt x="3197" y="0"/>
                  </a:moveTo>
                  <a:lnTo>
                    <a:pt x="3213" y="0"/>
                  </a:lnTo>
                  <a:lnTo>
                    <a:pt x="3213" y="16"/>
                  </a:lnTo>
                  <a:lnTo>
                    <a:pt x="3197" y="16"/>
                  </a:lnTo>
                  <a:lnTo>
                    <a:pt x="3197" y="0"/>
                  </a:lnTo>
                  <a:close/>
                  <a:moveTo>
                    <a:pt x="3229" y="0"/>
                  </a:moveTo>
                  <a:lnTo>
                    <a:pt x="3245" y="0"/>
                  </a:lnTo>
                  <a:lnTo>
                    <a:pt x="3245" y="16"/>
                  </a:lnTo>
                  <a:lnTo>
                    <a:pt x="3229" y="16"/>
                  </a:lnTo>
                  <a:lnTo>
                    <a:pt x="3229" y="0"/>
                  </a:lnTo>
                  <a:close/>
                  <a:moveTo>
                    <a:pt x="3261" y="0"/>
                  </a:moveTo>
                  <a:lnTo>
                    <a:pt x="3277" y="0"/>
                  </a:lnTo>
                  <a:lnTo>
                    <a:pt x="3277" y="16"/>
                  </a:lnTo>
                  <a:lnTo>
                    <a:pt x="3261" y="16"/>
                  </a:lnTo>
                  <a:lnTo>
                    <a:pt x="3261" y="0"/>
                  </a:lnTo>
                  <a:close/>
                  <a:moveTo>
                    <a:pt x="3292" y="0"/>
                  </a:moveTo>
                  <a:lnTo>
                    <a:pt x="3308" y="0"/>
                  </a:lnTo>
                  <a:lnTo>
                    <a:pt x="3308" y="16"/>
                  </a:lnTo>
                  <a:lnTo>
                    <a:pt x="3292" y="16"/>
                  </a:lnTo>
                  <a:lnTo>
                    <a:pt x="3292" y="0"/>
                  </a:lnTo>
                  <a:close/>
                  <a:moveTo>
                    <a:pt x="3324" y="0"/>
                  </a:moveTo>
                  <a:lnTo>
                    <a:pt x="3340" y="0"/>
                  </a:lnTo>
                  <a:lnTo>
                    <a:pt x="3340" y="16"/>
                  </a:lnTo>
                  <a:lnTo>
                    <a:pt x="3324" y="16"/>
                  </a:lnTo>
                  <a:lnTo>
                    <a:pt x="3324" y="0"/>
                  </a:lnTo>
                  <a:close/>
                  <a:moveTo>
                    <a:pt x="3356" y="0"/>
                  </a:moveTo>
                  <a:lnTo>
                    <a:pt x="3372" y="0"/>
                  </a:lnTo>
                  <a:lnTo>
                    <a:pt x="3372" y="16"/>
                  </a:lnTo>
                  <a:lnTo>
                    <a:pt x="3356" y="16"/>
                  </a:lnTo>
                  <a:lnTo>
                    <a:pt x="3356" y="0"/>
                  </a:lnTo>
                  <a:close/>
                  <a:moveTo>
                    <a:pt x="3387" y="0"/>
                  </a:moveTo>
                  <a:lnTo>
                    <a:pt x="3403" y="0"/>
                  </a:lnTo>
                  <a:lnTo>
                    <a:pt x="3403" y="16"/>
                  </a:lnTo>
                  <a:lnTo>
                    <a:pt x="3387" y="16"/>
                  </a:lnTo>
                  <a:lnTo>
                    <a:pt x="3387" y="0"/>
                  </a:lnTo>
                  <a:close/>
                  <a:moveTo>
                    <a:pt x="3419" y="0"/>
                  </a:moveTo>
                  <a:lnTo>
                    <a:pt x="3435" y="0"/>
                  </a:lnTo>
                  <a:lnTo>
                    <a:pt x="3435" y="16"/>
                  </a:lnTo>
                  <a:lnTo>
                    <a:pt x="3419" y="16"/>
                  </a:lnTo>
                  <a:lnTo>
                    <a:pt x="3419" y="0"/>
                  </a:lnTo>
                  <a:close/>
                  <a:moveTo>
                    <a:pt x="3451" y="0"/>
                  </a:moveTo>
                  <a:lnTo>
                    <a:pt x="3467" y="0"/>
                  </a:lnTo>
                  <a:lnTo>
                    <a:pt x="3467" y="16"/>
                  </a:lnTo>
                  <a:lnTo>
                    <a:pt x="3451" y="16"/>
                  </a:lnTo>
                  <a:lnTo>
                    <a:pt x="3451" y="0"/>
                  </a:lnTo>
                  <a:close/>
                  <a:moveTo>
                    <a:pt x="3482" y="0"/>
                  </a:moveTo>
                  <a:lnTo>
                    <a:pt x="3498" y="0"/>
                  </a:lnTo>
                  <a:lnTo>
                    <a:pt x="3498" y="16"/>
                  </a:lnTo>
                  <a:lnTo>
                    <a:pt x="3482" y="16"/>
                  </a:lnTo>
                  <a:lnTo>
                    <a:pt x="3482" y="0"/>
                  </a:lnTo>
                  <a:close/>
                  <a:moveTo>
                    <a:pt x="3514" y="0"/>
                  </a:moveTo>
                  <a:lnTo>
                    <a:pt x="3530" y="0"/>
                  </a:lnTo>
                  <a:lnTo>
                    <a:pt x="3530" y="16"/>
                  </a:lnTo>
                  <a:lnTo>
                    <a:pt x="3514" y="16"/>
                  </a:lnTo>
                  <a:lnTo>
                    <a:pt x="3514" y="0"/>
                  </a:lnTo>
                  <a:close/>
                  <a:moveTo>
                    <a:pt x="3546" y="0"/>
                  </a:moveTo>
                  <a:lnTo>
                    <a:pt x="3562" y="0"/>
                  </a:lnTo>
                  <a:lnTo>
                    <a:pt x="3562" y="16"/>
                  </a:lnTo>
                  <a:lnTo>
                    <a:pt x="3546" y="16"/>
                  </a:lnTo>
                  <a:lnTo>
                    <a:pt x="3546" y="0"/>
                  </a:lnTo>
                  <a:close/>
                  <a:moveTo>
                    <a:pt x="3577" y="0"/>
                  </a:moveTo>
                  <a:lnTo>
                    <a:pt x="3593" y="0"/>
                  </a:lnTo>
                  <a:lnTo>
                    <a:pt x="3593" y="16"/>
                  </a:lnTo>
                  <a:lnTo>
                    <a:pt x="3577" y="16"/>
                  </a:lnTo>
                  <a:lnTo>
                    <a:pt x="3577" y="0"/>
                  </a:lnTo>
                  <a:close/>
                  <a:moveTo>
                    <a:pt x="3609" y="0"/>
                  </a:moveTo>
                  <a:lnTo>
                    <a:pt x="3625" y="0"/>
                  </a:lnTo>
                  <a:lnTo>
                    <a:pt x="3625" y="16"/>
                  </a:lnTo>
                  <a:lnTo>
                    <a:pt x="3609" y="16"/>
                  </a:lnTo>
                  <a:lnTo>
                    <a:pt x="3609" y="0"/>
                  </a:lnTo>
                  <a:close/>
                  <a:moveTo>
                    <a:pt x="3641" y="0"/>
                  </a:moveTo>
                  <a:lnTo>
                    <a:pt x="3656" y="0"/>
                  </a:lnTo>
                  <a:lnTo>
                    <a:pt x="3656" y="16"/>
                  </a:lnTo>
                  <a:lnTo>
                    <a:pt x="3641" y="16"/>
                  </a:lnTo>
                  <a:lnTo>
                    <a:pt x="3641" y="0"/>
                  </a:lnTo>
                  <a:close/>
                  <a:moveTo>
                    <a:pt x="3672" y="0"/>
                  </a:moveTo>
                  <a:lnTo>
                    <a:pt x="3688" y="0"/>
                  </a:lnTo>
                  <a:lnTo>
                    <a:pt x="3688" y="16"/>
                  </a:lnTo>
                  <a:lnTo>
                    <a:pt x="3672" y="16"/>
                  </a:lnTo>
                  <a:lnTo>
                    <a:pt x="3672" y="0"/>
                  </a:lnTo>
                  <a:close/>
                  <a:moveTo>
                    <a:pt x="3704" y="0"/>
                  </a:moveTo>
                  <a:lnTo>
                    <a:pt x="3720" y="0"/>
                  </a:lnTo>
                  <a:lnTo>
                    <a:pt x="3720" y="16"/>
                  </a:lnTo>
                  <a:lnTo>
                    <a:pt x="3704" y="16"/>
                  </a:lnTo>
                  <a:lnTo>
                    <a:pt x="3704" y="0"/>
                  </a:lnTo>
                  <a:close/>
                  <a:moveTo>
                    <a:pt x="3736" y="0"/>
                  </a:moveTo>
                  <a:lnTo>
                    <a:pt x="3751" y="0"/>
                  </a:lnTo>
                  <a:lnTo>
                    <a:pt x="3751" y="16"/>
                  </a:lnTo>
                  <a:lnTo>
                    <a:pt x="3736" y="16"/>
                  </a:lnTo>
                  <a:lnTo>
                    <a:pt x="3736" y="0"/>
                  </a:lnTo>
                  <a:close/>
                  <a:moveTo>
                    <a:pt x="3767" y="0"/>
                  </a:moveTo>
                  <a:lnTo>
                    <a:pt x="3783" y="0"/>
                  </a:lnTo>
                  <a:lnTo>
                    <a:pt x="3783" y="16"/>
                  </a:lnTo>
                  <a:lnTo>
                    <a:pt x="3767" y="16"/>
                  </a:lnTo>
                  <a:lnTo>
                    <a:pt x="3767" y="0"/>
                  </a:lnTo>
                  <a:close/>
                  <a:moveTo>
                    <a:pt x="3799" y="0"/>
                  </a:moveTo>
                  <a:lnTo>
                    <a:pt x="3815" y="0"/>
                  </a:lnTo>
                  <a:lnTo>
                    <a:pt x="3815" y="16"/>
                  </a:lnTo>
                  <a:lnTo>
                    <a:pt x="3799" y="16"/>
                  </a:lnTo>
                  <a:lnTo>
                    <a:pt x="3799" y="0"/>
                  </a:lnTo>
                  <a:close/>
                  <a:moveTo>
                    <a:pt x="3831" y="0"/>
                  </a:moveTo>
                  <a:lnTo>
                    <a:pt x="3846" y="0"/>
                  </a:lnTo>
                  <a:lnTo>
                    <a:pt x="3846" y="16"/>
                  </a:lnTo>
                  <a:lnTo>
                    <a:pt x="3831" y="16"/>
                  </a:lnTo>
                  <a:lnTo>
                    <a:pt x="3831" y="0"/>
                  </a:lnTo>
                  <a:close/>
                  <a:moveTo>
                    <a:pt x="3862" y="0"/>
                  </a:moveTo>
                  <a:lnTo>
                    <a:pt x="3878" y="0"/>
                  </a:lnTo>
                  <a:lnTo>
                    <a:pt x="3878" y="16"/>
                  </a:lnTo>
                  <a:lnTo>
                    <a:pt x="3862" y="16"/>
                  </a:lnTo>
                  <a:lnTo>
                    <a:pt x="3862" y="0"/>
                  </a:lnTo>
                  <a:close/>
                  <a:moveTo>
                    <a:pt x="3894" y="0"/>
                  </a:moveTo>
                  <a:lnTo>
                    <a:pt x="3910" y="0"/>
                  </a:lnTo>
                  <a:lnTo>
                    <a:pt x="3910" y="16"/>
                  </a:lnTo>
                  <a:lnTo>
                    <a:pt x="3894" y="16"/>
                  </a:lnTo>
                  <a:lnTo>
                    <a:pt x="3894" y="0"/>
                  </a:lnTo>
                  <a:close/>
                  <a:moveTo>
                    <a:pt x="3926" y="0"/>
                  </a:moveTo>
                  <a:lnTo>
                    <a:pt x="3941" y="0"/>
                  </a:lnTo>
                  <a:lnTo>
                    <a:pt x="3941" y="16"/>
                  </a:lnTo>
                  <a:lnTo>
                    <a:pt x="3926" y="16"/>
                  </a:lnTo>
                  <a:lnTo>
                    <a:pt x="3926" y="0"/>
                  </a:lnTo>
                  <a:close/>
                  <a:moveTo>
                    <a:pt x="3957" y="0"/>
                  </a:moveTo>
                  <a:lnTo>
                    <a:pt x="3973" y="0"/>
                  </a:lnTo>
                  <a:lnTo>
                    <a:pt x="3973" y="16"/>
                  </a:lnTo>
                  <a:lnTo>
                    <a:pt x="3957" y="16"/>
                  </a:lnTo>
                  <a:lnTo>
                    <a:pt x="3957" y="0"/>
                  </a:lnTo>
                  <a:close/>
                  <a:moveTo>
                    <a:pt x="3989" y="0"/>
                  </a:moveTo>
                  <a:lnTo>
                    <a:pt x="4005" y="0"/>
                  </a:lnTo>
                  <a:lnTo>
                    <a:pt x="4005" y="16"/>
                  </a:lnTo>
                  <a:lnTo>
                    <a:pt x="3989" y="16"/>
                  </a:lnTo>
                  <a:lnTo>
                    <a:pt x="3989" y="0"/>
                  </a:lnTo>
                  <a:close/>
                  <a:moveTo>
                    <a:pt x="4021" y="0"/>
                  </a:moveTo>
                  <a:lnTo>
                    <a:pt x="4036" y="0"/>
                  </a:lnTo>
                  <a:lnTo>
                    <a:pt x="4036" y="16"/>
                  </a:lnTo>
                  <a:lnTo>
                    <a:pt x="4021" y="16"/>
                  </a:lnTo>
                  <a:lnTo>
                    <a:pt x="4021" y="0"/>
                  </a:lnTo>
                  <a:close/>
                  <a:moveTo>
                    <a:pt x="4052" y="0"/>
                  </a:moveTo>
                  <a:lnTo>
                    <a:pt x="4068" y="0"/>
                  </a:lnTo>
                  <a:lnTo>
                    <a:pt x="4068" y="16"/>
                  </a:lnTo>
                  <a:lnTo>
                    <a:pt x="4052" y="16"/>
                  </a:lnTo>
                  <a:lnTo>
                    <a:pt x="4052" y="0"/>
                  </a:lnTo>
                  <a:close/>
                  <a:moveTo>
                    <a:pt x="4084" y="0"/>
                  </a:moveTo>
                  <a:lnTo>
                    <a:pt x="4100" y="0"/>
                  </a:lnTo>
                  <a:lnTo>
                    <a:pt x="4100" y="16"/>
                  </a:lnTo>
                  <a:lnTo>
                    <a:pt x="4084" y="16"/>
                  </a:lnTo>
                  <a:lnTo>
                    <a:pt x="4084" y="0"/>
                  </a:lnTo>
                  <a:close/>
                  <a:moveTo>
                    <a:pt x="4116" y="0"/>
                  </a:moveTo>
                  <a:lnTo>
                    <a:pt x="4131" y="0"/>
                  </a:lnTo>
                  <a:lnTo>
                    <a:pt x="4131" y="16"/>
                  </a:lnTo>
                  <a:lnTo>
                    <a:pt x="4116" y="16"/>
                  </a:lnTo>
                  <a:lnTo>
                    <a:pt x="4116" y="0"/>
                  </a:lnTo>
                  <a:close/>
                  <a:moveTo>
                    <a:pt x="4147" y="0"/>
                  </a:moveTo>
                  <a:lnTo>
                    <a:pt x="4163" y="0"/>
                  </a:lnTo>
                  <a:lnTo>
                    <a:pt x="4163" y="16"/>
                  </a:lnTo>
                  <a:lnTo>
                    <a:pt x="4147" y="16"/>
                  </a:lnTo>
                  <a:lnTo>
                    <a:pt x="4147" y="0"/>
                  </a:lnTo>
                  <a:close/>
                  <a:moveTo>
                    <a:pt x="4179" y="0"/>
                  </a:moveTo>
                  <a:lnTo>
                    <a:pt x="4195" y="0"/>
                  </a:lnTo>
                  <a:lnTo>
                    <a:pt x="4195" y="16"/>
                  </a:lnTo>
                  <a:lnTo>
                    <a:pt x="4179" y="16"/>
                  </a:lnTo>
                  <a:lnTo>
                    <a:pt x="4179" y="0"/>
                  </a:lnTo>
                  <a:close/>
                  <a:moveTo>
                    <a:pt x="4211" y="0"/>
                  </a:moveTo>
                  <a:lnTo>
                    <a:pt x="4226" y="0"/>
                  </a:lnTo>
                  <a:lnTo>
                    <a:pt x="4226" y="16"/>
                  </a:lnTo>
                  <a:lnTo>
                    <a:pt x="4211" y="16"/>
                  </a:lnTo>
                  <a:lnTo>
                    <a:pt x="4211" y="0"/>
                  </a:lnTo>
                  <a:close/>
                  <a:moveTo>
                    <a:pt x="4242" y="0"/>
                  </a:moveTo>
                  <a:lnTo>
                    <a:pt x="4258" y="0"/>
                  </a:lnTo>
                  <a:lnTo>
                    <a:pt x="4258" y="16"/>
                  </a:lnTo>
                  <a:lnTo>
                    <a:pt x="4242" y="16"/>
                  </a:lnTo>
                  <a:lnTo>
                    <a:pt x="4242" y="0"/>
                  </a:lnTo>
                  <a:close/>
                  <a:moveTo>
                    <a:pt x="4274" y="0"/>
                  </a:moveTo>
                  <a:lnTo>
                    <a:pt x="4290" y="0"/>
                  </a:lnTo>
                  <a:lnTo>
                    <a:pt x="4290" y="16"/>
                  </a:lnTo>
                  <a:lnTo>
                    <a:pt x="4274" y="16"/>
                  </a:lnTo>
                  <a:lnTo>
                    <a:pt x="4274" y="0"/>
                  </a:lnTo>
                  <a:close/>
                  <a:moveTo>
                    <a:pt x="4306" y="0"/>
                  </a:moveTo>
                  <a:lnTo>
                    <a:pt x="4321" y="0"/>
                  </a:lnTo>
                  <a:lnTo>
                    <a:pt x="4321" y="16"/>
                  </a:lnTo>
                  <a:lnTo>
                    <a:pt x="4306" y="16"/>
                  </a:lnTo>
                  <a:lnTo>
                    <a:pt x="4306" y="0"/>
                  </a:lnTo>
                  <a:close/>
                  <a:moveTo>
                    <a:pt x="4337" y="0"/>
                  </a:moveTo>
                  <a:lnTo>
                    <a:pt x="4353" y="0"/>
                  </a:lnTo>
                  <a:lnTo>
                    <a:pt x="4353" y="16"/>
                  </a:lnTo>
                  <a:lnTo>
                    <a:pt x="4337" y="16"/>
                  </a:lnTo>
                  <a:lnTo>
                    <a:pt x="4337" y="0"/>
                  </a:lnTo>
                  <a:close/>
                  <a:moveTo>
                    <a:pt x="4369" y="0"/>
                  </a:moveTo>
                  <a:lnTo>
                    <a:pt x="4385" y="0"/>
                  </a:lnTo>
                  <a:lnTo>
                    <a:pt x="4385" y="16"/>
                  </a:lnTo>
                  <a:lnTo>
                    <a:pt x="4369" y="16"/>
                  </a:lnTo>
                  <a:lnTo>
                    <a:pt x="4369" y="0"/>
                  </a:lnTo>
                  <a:close/>
                  <a:moveTo>
                    <a:pt x="4400" y="0"/>
                  </a:moveTo>
                  <a:lnTo>
                    <a:pt x="4416" y="0"/>
                  </a:lnTo>
                  <a:lnTo>
                    <a:pt x="4416" y="16"/>
                  </a:lnTo>
                  <a:lnTo>
                    <a:pt x="4400" y="16"/>
                  </a:lnTo>
                  <a:lnTo>
                    <a:pt x="4400" y="0"/>
                  </a:lnTo>
                  <a:close/>
                  <a:moveTo>
                    <a:pt x="4432" y="0"/>
                  </a:moveTo>
                  <a:lnTo>
                    <a:pt x="4448" y="0"/>
                  </a:lnTo>
                  <a:lnTo>
                    <a:pt x="4448" y="16"/>
                  </a:lnTo>
                  <a:lnTo>
                    <a:pt x="4432" y="16"/>
                  </a:lnTo>
                  <a:lnTo>
                    <a:pt x="4432" y="0"/>
                  </a:lnTo>
                  <a:close/>
                  <a:moveTo>
                    <a:pt x="4464" y="0"/>
                  </a:moveTo>
                  <a:lnTo>
                    <a:pt x="4480" y="0"/>
                  </a:lnTo>
                  <a:lnTo>
                    <a:pt x="4480" y="16"/>
                  </a:lnTo>
                  <a:lnTo>
                    <a:pt x="4464" y="16"/>
                  </a:lnTo>
                  <a:lnTo>
                    <a:pt x="4464" y="0"/>
                  </a:lnTo>
                  <a:close/>
                  <a:moveTo>
                    <a:pt x="4495" y="0"/>
                  </a:moveTo>
                  <a:lnTo>
                    <a:pt x="4511" y="0"/>
                  </a:lnTo>
                  <a:lnTo>
                    <a:pt x="4511" y="16"/>
                  </a:lnTo>
                  <a:lnTo>
                    <a:pt x="4495" y="16"/>
                  </a:lnTo>
                  <a:lnTo>
                    <a:pt x="4495" y="0"/>
                  </a:lnTo>
                  <a:close/>
                  <a:moveTo>
                    <a:pt x="4527" y="0"/>
                  </a:moveTo>
                  <a:lnTo>
                    <a:pt x="4543" y="0"/>
                  </a:lnTo>
                  <a:lnTo>
                    <a:pt x="4543" y="16"/>
                  </a:lnTo>
                  <a:lnTo>
                    <a:pt x="4527" y="16"/>
                  </a:lnTo>
                  <a:lnTo>
                    <a:pt x="4527" y="0"/>
                  </a:lnTo>
                  <a:close/>
                  <a:moveTo>
                    <a:pt x="4559" y="0"/>
                  </a:moveTo>
                  <a:lnTo>
                    <a:pt x="4575" y="0"/>
                  </a:lnTo>
                  <a:lnTo>
                    <a:pt x="4575" y="16"/>
                  </a:lnTo>
                  <a:lnTo>
                    <a:pt x="4559" y="16"/>
                  </a:lnTo>
                  <a:lnTo>
                    <a:pt x="4559" y="0"/>
                  </a:lnTo>
                  <a:close/>
                  <a:moveTo>
                    <a:pt x="4590" y="0"/>
                  </a:moveTo>
                  <a:lnTo>
                    <a:pt x="4606" y="0"/>
                  </a:lnTo>
                  <a:lnTo>
                    <a:pt x="4606" y="16"/>
                  </a:lnTo>
                  <a:lnTo>
                    <a:pt x="4590" y="16"/>
                  </a:lnTo>
                  <a:lnTo>
                    <a:pt x="4590" y="0"/>
                  </a:lnTo>
                  <a:close/>
                  <a:moveTo>
                    <a:pt x="4622" y="0"/>
                  </a:moveTo>
                  <a:lnTo>
                    <a:pt x="4638" y="0"/>
                  </a:lnTo>
                  <a:lnTo>
                    <a:pt x="4638" y="16"/>
                  </a:lnTo>
                  <a:lnTo>
                    <a:pt x="4622" y="16"/>
                  </a:lnTo>
                  <a:lnTo>
                    <a:pt x="4622" y="0"/>
                  </a:lnTo>
                  <a:close/>
                  <a:moveTo>
                    <a:pt x="4654" y="0"/>
                  </a:moveTo>
                  <a:lnTo>
                    <a:pt x="4670" y="0"/>
                  </a:lnTo>
                  <a:lnTo>
                    <a:pt x="4670" y="16"/>
                  </a:lnTo>
                  <a:lnTo>
                    <a:pt x="4654" y="16"/>
                  </a:lnTo>
                  <a:lnTo>
                    <a:pt x="4654" y="0"/>
                  </a:lnTo>
                  <a:close/>
                  <a:moveTo>
                    <a:pt x="4685" y="0"/>
                  </a:moveTo>
                  <a:lnTo>
                    <a:pt x="4701" y="0"/>
                  </a:lnTo>
                  <a:lnTo>
                    <a:pt x="4701" y="16"/>
                  </a:lnTo>
                  <a:lnTo>
                    <a:pt x="4685" y="16"/>
                  </a:lnTo>
                  <a:lnTo>
                    <a:pt x="4685" y="0"/>
                  </a:lnTo>
                  <a:close/>
                  <a:moveTo>
                    <a:pt x="4717" y="0"/>
                  </a:moveTo>
                  <a:lnTo>
                    <a:pt x="4733" y="0"/>
                  </a:lnTo>
                  <a:lnTo>
                    <a:pt x="4733" y="16"/>
                  </a:lnTo>
                  <a:lnTo>
                    <a:pt x="4717" y="16"/>
                  </a:lnTo>
                  <a:lnTo>
                    <a:pt x="4717" y="0"/>
                  </a:lnTo>
                  <a:close/>
                  <a:moveTo>
                    <a:pt x="4749" y="0"/>
                  </a:moveTo>
                  <a:lnTo>
                    <a:pt x="4765" y="0"/>
                  </a:lnTo>
                  <a:lnTo>
                    <a:pt x="4765" y="16"/>
                  </a:lnTo>
                  <a:lnTo>
                    <a:pt x="4749" y="16"/>
                  </a:lnTo>
                  <a:lnTo>
                    <a:pt x="4749" y="0"/>
                  </a:lnTo>
                  <a:close/>
                  <a:moveTo>
                    <a:pt x="4780" y="0"/>
                  </a:moveTo>
                  <a:lnTo>
                    <a:pt x="4796" y="0"/>
                  </a:lnTo>
                  <a:lnTo>
                    <a:pt x="4796" y="16"/>
                  </a:lnTo>
                  <a:lnTo>
                    <a:pt x="4780" y="16"/>
                  </a:lnTo>
                  <a:lnTo>
                    <a:pt x="4780" y="0"/>
                  </a:lnTo>
                  <a:close/>
                  <a:moveTo>
                    <a:pt x="4812" y="0"/>
                  </a:moveTo>
                  <a:lnTo>
                    <a:pt x="4828" y="0"/>
                  </a:lnTo>
                  <a:lnTo>
                    <a:pt x="4828" y="16"/>
                  </a:lnTo>
                  <a:lnTo>
                    <a:pt x="4812" y="16"/>
                  </a:lnTo>
                  <a:lnTo>
                    <a:pt x="4812" y="0"/>
                  </a:lnTo>
                  <a:close/>
                  <a:moveTo>
                    <a:pt x="4844" y="0"/>
                  </a:moveTo>
                  <a:lnTo>
                    <a:pt x="4860" y="0"/>
                  </a:lnTo>
                  <a:lnTo>
                    <a:pt x="4860" y="16"/>
                  </a:lnTo>
                  <a:lnTo>
                    <a:pt x="4844" y="16"/>
                  </a:lnTo>
                  <a:lnTo>
                    <a:pt x="4844" y="0"/>
                  </a:lnTo>
                  <a:close/>
                  <a:moveTo>
                    <a:pt x="4875" y="0"/>
                  </a:moveTo>
                  <a:lnTo>
                    <a:pt x="4891" y="0"/>
                  </a:lnTo>
                  <a:lnTo>
                    <a:pt x="4891" y="16"/>
                  </a:lnTo>
                  <a:lnTo>
                    <a:pt x="4875" y="16"/>
                  </a:lnTo>
                  <a:lnTo>
                    <a:pt x="4875" y="0"/>
                  </a:lnTo>
                  <a:close/>
                  <a:moveTo>
                    <a:pt x="4907" y="0"/>
                  </a:moveTo>
                  <a:lnTo>
                    <a:pt x="4923" y="0"/>
                  </a:lnTo>
                  <a:lnTo>
                    <a:pt x="4923" y="16"/>
                  </a:lnTo>
                  <a:lnTo>
                    <a:pt x="4907" y="16"/>
                  </a:lnTo>
                  <a:lnTo>
                    <a:pt x="4907" y="0"/>
                  </a:lnTo>
                  <a:close/>
                  <a:moveTo>
                    <a:pt x="4939" y="0"/>
                  </a:moveTo>
                  <a:lnTo>
                    <a:pt x="4955" y="0"/>
                  </a:lnTo>
                  <a:lnTo>
                    <a:pt x="4955" y="16"/>
                  </a:lnTo>
                  <a:lnTo>
                    <a:pt x="4939" y="16"/>
                  </a:lnTo>
                  <a:lnTo>
                    <a:pt x="4939" y="0"/>
                  </a:lnTo>
                  <a:close/>
                  <a:moveTo>
                    <a:pt x="4970" y="0"/>
                  </a:moveTo>
                  <a:lnTo>
                    <a:pt x="4986" y="0"/>
                  </a:lnTo>
                  <a:lnTo>
                    <a:pt x="4986" y="16"/>
                  </a:lnTo>
                  <a:lnTo>
                    <a:pt x="4970" y="16"/>
                  </a:lnTo>
                  <a:lnTo>
                    <a:pt x="4970" y="0"/>
                  </a:lnTo>
                  <a:close/>
                  <a:moveTo>
                    <a:pt x="5002" y="0"/>
                  </a:moveTo>
                  <a:lnTo>
                    <a:pt x="5018" y="0"/>
                  </a:lnTo>
                  <a:lnTo>
                    <a:pt x="5018" y="16"/>
                  </a:lnTo>
                  <a:lnTo>
                    <a:pt x="5002" y="16"/>
                  </a:lnTo>
                  <a:lnTo>
                    <a:pt x="5002" y="0"/>
                  </a:lnTo>
                  <a:close/>
                  <a:moveTo>
                    <a:pt x="5034" y="0"/>
                  </a:moveTo>
                  <a:lnTo>
                    <a:pt x="5050" y="0"/>
                  </a:lnTo>
                  <a:lnTo>
                    <a:pt x="5050" y="16"/>
                  </a:lnTo>
                  <a:lnTo>
                    <a:pt x="5034" y="16"/>
                  </a:lnTo>
                  <a:lnTo>
                    <a:pt x="5034" y="0"/>
                  </a:lnTo>
                  <a:close/>
                  <a:moveTo>
                    <a:pt x="5065" y="0"/>
                  </a:moveTo>
                  <a:lnTo>
                    <a:pt x="5081" y="0"/>
                  </a:lnTo>
                  <a:lnTo>
                    <a:pt x="5081" y="16"/>
                  </a:lnTo>
                  <a:lnTo>
                    <a:pt x="5065" y="16"/>
                  </a:lnTo>
                  <a:lnTo>
                    <a:pt x="5065" y="0"/>
                  </a:lnTo>
                  <a:close/>
                  <a:moveTo>
                    <a:pt x="5097" y="0"/>
                  </a:moveTo>
                  <a:lnTo>
                    <a:pt x="5113" y="0"/>
                  </a:lnTo>
                  <a:lnTo>
                    <a:pt x="5113" y="16"/>
                  </a:lnTo>
                  <a:lnTo>
                    <a:pt x="5097" y="16"/>
                  </a:lnTo>
                  <a:lnTo>
                    <a:pt x="5097" y="0"/>
                  </a:lnTo>
                  <a:close/>
                  <a:moveTo>
                    <a:pt x="5129" y="0"/>
                  </a:moveTo>
                  <a:lnTo>
                    <a:pt x="5144" y="0"/>
                  </a:lnTo>
                  <a:lnTo>
                    <a:pt x="5144" y="16"/>
                  </a:lnTo>
                  <a:lnTo>
                    <a:pt x="5129" y="16"/>
                  </a:lnTo>
                  <a:lnTo>
                    <a:pt x="5129" y="0"/>
                  </a:lnTo>
                  <a:close/>
                  <a:moveTo>
                    <a:pt x="5160" y="0"/>
                  </a:moveTo>
                  <a:lnTo>
                    <a:pt x="5176" y="0"/>
                  </a:lnTo>
                  <a:lnTo>
                    <a:pt x="5176" y="16"/>
                  </a:lnTo>
                  <a:lnTo>
                    <a:pt x="5160" y="16"/>
                  </a:lnTo>
                  <a:lnTo>
                    <a:pt x="5160" y="0"/>
                  </a:lnTo>
                  <a:close/>
                  <a:moveTo>
                    <a:pt x="5192" y="0"/>
                  </a:moveTo>
                  <a:lnTo>
                    <a:pt x="5208" y="0"/>
                  </a:lnTo>
                  <a:lnTo>
                    <a:pt x="5208" y="16"/>
                  </a:lnTo>
                  <a:lnTo>
                    <a:pt x="5192" y="16"/>
                  </a:lnTo>
                  <a:lnTo>
                    <a:pt x="5192" y="0"/>
                  </a:lnTo>
                  <a:close/>
                  <a:moveTo>
                    <a:pt x="5224" y="0"/>
                  </a:moveTo>
                  <a:lnTo>
                    <a:pt x="5239" y="0"/>
                  </a:lnTo>
                  <a:lnTo>
                    <a:pt x="5239" y="16"/>
                  </a:lnTo>
                  <a:lnTo>
                    <a:pt x="5224" y="16"/>
                  </a:lnTo>
                  <a:lnTo>
                    <a:pt x="5224" y="0"/>
                  </a:lnTo>
                  <a:close/>
                  <a:moveTo>
                    <a:pt x="5255" y="0"/>
                  </a:moveTo>
                  <a:lnTo>
                    <a:pt x="5271" y="0"/>
                  </a:lnTo>
                  <a:lnTo>
                    <a:pt x="5271" y="16"/>
                  </a:lnTo>
                  <a:lnTo>
                    <a:pt x="5255" y="16"/>
                  </a:lnTo>
                  <a:lnTo>
                    <a:pt x="5255" y="0"/>
                  </a:lnTo>
                  <a:close/>
                  <a:moveTo>
                    <a:pt x="5287" y="0"/>
                  </a:moveTo>
                  <a:lnTo>
                    <a:pt x="5303" y="0"/>
                  </a:lnTo>
                  <a:lnTo>
                    <a:pt x="5303" y="16"/>
                  </a:lnTo>
                  <a:lnTo>
                    <a:pt x="5287" y="16"/>
                  </a:lnTo>
                  <a:lnTo>
                    <a:pt x="5287" y="0"/>
                  </a:lnTo>
                  <a:close/>
                  <a:moveTo>
                    <a:pt x="5319" y="0"/>
                  </a:moveTo>
                  <a:lnTo>
                    <a:pt x="5334" y="0"/>
                  </a:lnTo>
                  <a:lnTo>
                    <a:pt x="5334" y="16"/>
                  </a:lnTo>
                  <a:lnTo>
                    <a:pt x="5319" y="16"/>
                  </a:lnTo>
                  <a:lnTo>
                    <a:pt x="5319" y="0"/>
                  </a:lnTo>
                  <a:close/>
                  <a:moveTo>
                    <a:pt x="5350" y="0"/>
                  </a:moveTo>
                  <a:lnTo>
                    <a:pt x="5366" y="0"/>
                  </a:lnTo>
                  <a:lnTo>
                    <a:pt x="5366" y="16"/>
                  </a:lnTo>
                  <a:lnTo>
                    <a:pt x="5350" y="16"/>
                  </a:lnTo>
                  <a:lnTo>
                    <a:pt x="5350" y="0"/>
                  </a:lnTo>
                  <a:close/>
                  <a:moveTo>
                    <a:pt x="5382" y="0"/>
                  </a:moveTo>
                  <a:lnTo>
                    <a:pt x="5398" y="0"/>
                  </a:lnTo>
                  <a:lnTo>
                    <a:pt x="5398" y="16"/>
                  </a:lnTo>
                  <a:lnTo>
                    <a:pt x="5382" y="16"/>
                  </a:lnTo>
                  <a:lnTo>
                    <a:pt x="5382" y="0"/>
                  </a:lnTo>
                  <a:close/>
                  <a:moveTo>
                    <a:pt x="5414" y="0"/>
                  </a:moveTo>
                  <a:lnTo>
                    <a:pt x="5429" y="0"/>
                  </a:lnTo>
                  <a:lnTo>
                    <a:pt x="5429" y="16"/>
                  </a:lnTo>
                  <a:lnTo>
                    <a:pt x="5414" y="16"/>
                  </a:lnTo>
                  <a:lnTo>
                    <a:pt x="5414" y="0"/>
                  </a:lnTo>
                  <a:close/>
                  <a:moveTo>
                    <a:pt x="5445" y="0"/>
                  </a:moveTo>
                  <a:lnTo>
                    <a:pt x="5461" y="0"/>
                  </a:lnTo>
                  <a:lnTo>
                    <a:pt x="5461" y="16"/>
                  </a:lnTo>
                  <a:lnTo>
                    <a:pt x="5445" y="16"/>
                  </a:lnTo>
                  <a:lnTo>
                    <a:pt x="5445" y="0"/>
                  </a:lnTo>
                  <a:close/>
                  <a:moveTo>
                    <a:pt x="5477" y="0"/>
                  </a:moveTo>
                  <a:lnTo>
                    <a:pt x="5493" y="0"/>
                  </a:lnTo>
                  <a:lnTo>
                    <a:pt x="5493" y="16"/>
                  </a:lnTo>
                  <a:lnTo>
                    <a:pt x="5477" y="16"/>
                  </a:lnTo>
                  <a:lnTo>
                    <a:pt x="5477" y="0"/>
                  </a:lnTo>
                  <a:close/>
                  <a:moveTo>
                    <a:pt x="5509" y="0"/>
                  </a:moveTo>
                  <a:lnTo>
                    <a:pt x="5524" y="0"/>
                  </a:lnTo>
                  <a:lnTo>
                    <a:pt x="5524" y="16"/>
                  </a:lnTo>
                  <a:lnTo>
                    <a:pt x="5509" y="16"/>
                  </a:lnTo>
                  <a:lnTo>
                    <a:pt x="5509" y="0"/>
                  </a:lnTo>
                  <a:close/>
                  <a:moveTo>
                    <a:pt x="5540" y="0"/>
                  </a:moveTo>
                  <a:lnTo>
                    <a:pt x="5556" y="0"/>
                  </a:lnTo>
                  <a:lnTo>
                    <a:pt x="5556" y="16"/>
                  </a:lnTo>
                  <a:lnTo>
                    <a:pt x="5540" y="16"/>
                  </a:lnTo>
                  <a:lnTo>
                    <a:pt x="5540" y="0"/>
                  </a:lnTo>
                  <a:close/>
                  <a:moveTo>
                    <a:pt x="5572" y="0"/>
                  </a:moveTo>
                  <a:lnTo>
                    <a:pt x="5588" y="0"/>
                  </a:lnTo>
                  <a:lnTo>
                    <a:pt x="5588" y="16"/>
                  </a:lnTo>
                  <a:lnTo>
                    <a:pt x="5572" y="16"/>
                  </a:lnTo>
                  <a:lnTo>
                    <a:pt x="5572" y="0"/>
                  </a:lnTo>
                  <a:close/>
                  <a:moveTo>
                    <a:pt x="5604" y="0"/>
                  </a:moveTo>
                  <a:lnTo>
                    <a:pt x="5619" y="0"/>
                  </a:lnTo>
                  <a:lnTo>
                    <a:pt x="5619" y="16"/>
                  </a:lnTo>
                  <a:lnTo>
                    <a:pt x="5604" y="16"/>
                  </a:lnTo>
                  <a:lnTo>
                    <a:pt x="5604" y="0"/>
                  </a:lnTo>
                  <a:close/>
                  <a:moveTo>
                    <a:pt x="5635" y="0"/>
                  </a:moveTo>
                  <a:lnTo>
                    <a:pt x="5651" y="0"/>
                  </a:lnTo>
                  <a:lnTo>
                    <a:pt x="5651" y="16"/>
                  </a:lnTo>
                  <a:lnTo>
                    <a:pt x="5635" y="16"/>
                  </a:lnTo>
                  <a:lnTo>
                    <a:pt x="5635" y="0"/>
                  </a:lnTo>
                  <a:close/>
                  <a:moveTo>
                    <a:pt x="5667" y="0"/>
                  </a:moveTo>
                  <a:lnTo>
                    <a:pt x="5683" y="0"/>
                  </a:lnTo>
                  <a:lnTo>
                    <a:pt x="5683" y="16"/>
                  </a:lnTo>
                  <a:lnTo>
                    <a:pt x="5667" y="16"/>
                  </a:lnTo>
                  <a:lnTo>
                    <a:pt x="5667" y="0"/>
                  </a:lnTo>
                  <a:close/>
                  <a:moveTo>
                    <a:pt x="5699" y="0"/>
                  </a:moveTo>
                  <a:lnTo>
                    <a:pt x="5714" y="0"/>
                  </a:lnTo>
                  <a:lnTo>
                    <a:pt x="5714" y="16"/>
                  </a:lnTo>
                  <a:lnTo>
                    <a:pt x="5699" y="16"/>
                  </a:lnTo>
                  <a:lnTo>
                    <a:pt x="5699" y="0"/>
                  </a:lnTo>
                  <a:close/>
                  <a:moveTo>
                    <a:pt x="5730" y="0"/>
                  </a:moveTo>
                  <a:lnTo>
                    <a:pt x="5746" y="0"/>
                  </a:lnTo>
                  <a:lnTo>
                    <a:pt x="5746" y="16"/>
                  </a:lnTo>
                  <a:lnTo>
                    <a:pt x="5730" y="16"/>
                  </a:lnTo>
                  <a:lnTo>
                    <a:pt x="5730" y="0"/>
                  </a:lnTo>
                  <a:close/>
                  <a:moveTo>
                    <a:pt x="5762" y="0"/>
                  </a:moveTo>
                  <a:lnTo>
                    <a:pt x="5778" y="0"/>
                  </a:lnTo>
                  <a:lnTo>
                    <a:pt x="5778" y="16"/>
                  </a:lnTo>
                  <a:lnTo>
                    <a:pt x="5762" y="16"/>
                  </a:lnTo>
                  <a:lnTo>
                    <a:pt x="5762" y="0"/>
                  </a:lnTo>
                  <a:close/>
                  <a:moveTo>
                    <a:pt x="5793" y="0"/>
                  </a:moveTo>
                  <a:lnTo>
                    <a:pt x="5809" y="0"/>
                  </a:lnTo>
                  <a:lnTo>
                    <a:pt x="5809" y="16"/>
                  </a:lnTo>
                  <a:lnTo>
                    <a:pt x="5793" y="16"/>
                  </a:lnTo>
                  <a:lnTo>
                    <a:pt x="5793" y="0"/>
                  </a:lnTo>
                  <a:close/>
                  <a:moveTo>
                    <a:pt x="5825" y="0"/>
                  </a:moveTo>
                  <a:lnTo>
                    <a:pt x="5841" y="0"/>
                  </a:lnTo>
                  <a:lnTo>
                    <a:pt x="5841" y="16"/>
                  </a:lnTo>
                  <a:lnTo>
                    <a:pt x="5825" y="16"/>
                  </a:lnTo>
                  <a:lnTo>
                    <a:pt x="5825" y="0"/>
                  </a:lnTo>
                  <a:close/>
                  <a:moveTo>
                    <a:pt x="5857" y="0"/>
                  </a:moveTo>
                  <a:lnTo>
                    <a:pt x="5873" y="0"/>
                  </a:lnTo>
                  <a:lnTo>
                    <a:pt x="5873" y="16"/>
                  </a:lnTo>
                  <a:lnTo>
                    <a:pt x="5857" y="16"/>
                  </a:lnTo>
                  <a:lnTo>
                    <a:pt x="5857" y="0"/>
                  </a:lnTo>
                  <a:close/>
                  <a:moveTo>
                    <a:pt x="5888" y="0"/>
                  </a:moveTo>
                  <a:lnTo>
                    <a:pt x="5904" y="0"/>
                  </a:lnTo>
                  <a:lnTo>
                    <a:pt x="5904" y="16"/>
                  </a:lnTo>
                  <a:lnTo>
                    <a:pt x="5888" y="16"/>
                  </a:lnTo>
                  <a:lnTo>
                    <a:pt x="5888" y="0"/>
                  </a:lnTo>
                  <a:close/>
                  <a:moveTo>
                    <a:pt x="5920" y="0"/>
                  </a:moveTo>
                  <a:lnTo>
                    <a:pt x="5936" y="0"/>
                  </a:lnTo>
                  <a:lnTo>
                    <a:pt x="5936" y="16"/>
                  </a:lnTo>
                  <a:lnTo>
                    <a:pt x="5920" y="16"/>
                  </a:lnTo>
                  <a:lnTo>
                    <a:pt x="5920" y="0"/>
                  </a:lnTo>
                  <a:close/>
                  <a:moveTo>
                    <a:pt x="5952" y="0"/>
                  </a:moveTo>
                  <a:lnTo>
                    <a:pt x="5968" y="0"/>
                  </a:lnTo>
                  <a:lnTo>
                    <a:pt x="5968" y="16"/>
                  </a:lnTo>
                  <a:lnTo>
                    <a:pt x="5952" y="16"/>
                  </a:lnTo>
                  <a:lnTo>
                    <a:pt x="5952" y="0"/>
                  </a:lnTo>
                  <a:close/>
                  <a:moveTo>
                    <a:pt x="5983" y="0"/>
                  </a:moveTo>
                  <a:lnTo>
                    <a:pt x="5999" y="0"/>
                  </a:lnTo>
                  <a:lnTo>
                    <a:pt x="5999" y="16"/>
                  </a:lnTo>
                  <a:lnTo>
                    <a:pt x="5983" y="16"/>
                  </a:lnTo>
                  <a:lnTo>
                    <a:pt x="5983" y="0"/>
                  </a:lnTo>
                  <a:close/>
                  <a:moveTo>
                    <a:pt x="6015" y="0"/>
                  </a:moveTo>
                  <a:lnTo>
                    <a:pt x="6031" y="0"/>
                  </a:lnTo>
                  <a:lnTo>
                    <a:pt x="6031" y="16"/>
                  </a:lnTo>
                  <a:lnTo>
                    <a:pt x="6015" y="16"/>
                  </a:lnTo>
                  <a:lnTo>
                    <a:pt x="6015" y="0"/>
                  </a:lnTo>
                  <a:close/>
                  <a:moveTo>
                    <a:pt x="6047" y="0"/>
                  </a:moveTo>
                  <a:lnTo>
                    <a:pt x="6063" y="0"/>
                  </a:lnTo>
                  <a:lnTo>
                    <a:pt x="6063" y="16"/>
                  </a:lnTo>
                  <a:lnTo>
                    <a:pt x="6047" y="16"/>
                  </a:lnTo>
                  <a:lnTo>
                    <a:pt x="6047" y="0"/>
                  </a:lnTo>
                  <a:close/>
                  <a:moveTo>
                    <a:pt x="6078" y="0"/>
                  </a:moveTo>
                  <a:lnTo>
                    <a:pt x="6094" y="0"/>
                  </a:lnTo>
                  <a:lnTo>
                    <a:pt x="6094" y="16"/>
                  </a:lnTo>
                  <a:lnTo>
                    <a:pt x="6078" y="16"/>
                  </a:lnTo>
                  <a:lnTo>
                    <a:pt x="6078" y="0"/>
                  </a:lnTo>
                  <a:close/>
                  <a:moveTo>
                    <a:pt x="6110" y="0"/>
                  </a:moveTo>
                  <a:lnTo>
                    <a:pt x="6126" y="0"/>
                  </a:lnTo>
                  <a:lnTo>
                    <a:pt x="6126" y="16"/>
                  </a:lnTo>
                  <a:lnTo>
                    <a:pt x="6110" y="16"/>
                  </a:lnTo>
                  <a:lnTo>
                    <a:pt x="6110" y="0"/>
                  </a:lnTo>
                  <a:close/>
                  <a:moveTo>
                    <a:pt x="6142" y="0"/>
                  </a:moveTo>
                  <a:lnTo>
                    <a:pt x="6158" y="0"/>
                  </a:lnTo>
                  <a:lnTo>
                    <a:pt x="6158" y="16"/>
                  </a:lnTo>
                  <a:lnTo>
                    <a:pt x="6142" y="16"/>
                  </a:lnTo>
                  <a:lnTo>
                    <a:pt x="6142" y="0"/>
                  </a:lnTo>
                  <a:close/>
                  <a:moveTo>
                    <a:pt x="6173" y="0"/>
                  </a:moveTo>
                  <a:lnTo>
                    <a:pt x="6189" y="0"/>
                  </a:lnTo>
                  <a:lnTo>
                    <a:pt x="6189" y="16"/>
                  </a:lnTo>
                  <a:lnTo>
                    <a:pt x="6173" y="16"/>
                  </a:lnTo>
                  <a:lnTo>
                    <a:pt x="6173" y="0"/>
                  </a:lnTo>
                  <a:close/>
                  <a:moveTo>
                    <a:pt x="6205" y="0"/>
                  </a:moveTo>
                  <a:lnTo>
                    <a:pt x="6221" y="0"/>
                  </a:lnTo>
                  <a:lnTo>
                    <a:pt x="6221" y="16"/>
                  </a:lnTo>
                  <a:lnTo>
                    <a:pt x="6205" y="16"/>
                  </a:lnTo>
                  <a:lnTo>
                    <a:pt x="6205" y="0"/>
                  </a:lnTo>
                  <a:close/>
                  <a:moveTo>
                    <a:pt x="6237" y="0"/>
                  </a:moveTo>
                  <a:lnTo>
                    <a:pt x="6253" y="0"/>
                  </a:lnTo>
                  <a:lnTo>
                    <a:pt x="6253" y="16"/>
                  </a:lnTo>
                  <a:lnTo>
                    <a:pt x="6237" y="16"/>
                  </a:lnTo>
                  <a:lnTo>
                    <a:pt x="6237" y="0"/>
                  </a:lnTo>
                  <a:close/>
                  <a:moveTo>
                    <a:pt x="6268" y="0"/>
                  </a:moveTo>
                  <a:lnTo>
                    <a:pt x="6284" y="0"/>
                  </a:lnTo>
                  <a:lnTo>
                    <a:pt x="6284" y="16"/>
                  </a:lnTo>
                  <a:lnTo>
                    <a:pt x="6268" y="16"/>
                  </a:lnTo>
                  <a:lnTo>
                    <a:pt x="6268" y="0"/>
                  </a:lnTo>
                  <a:close/>
                  <a:moveTo>
                    <a:pt x="6300" y="0"/>
                  </a:moveTo>
                  <a:lnTo>
                    <a:pt x="6316" y="0"/>
                  </a:lnTo>
                  <a:lnTo>
                    <a:pt x="6316" y="16"/>
                  </a:lnTo>
                  <a:lnTo>
                    <a:pt x="6300" y="16"/>
                  </a:lnTo>
                  <a:lnTo>
                    <a:pt x="6300" y="0"/>
                  </a:lnTo>
                  <a:close/>
                  <a:moveTo>
                    <a:pt x="6332" y="0"/>
                  </a:moveTo>
                  <a:lnTo>
                    <a:pt x="6348" y="0"/>
                  </a:lnTo>
                  <a:lnTo>
                    <a:pt x="6348" y="16"/>
                  </a:lnTo>
                  <a:lnTo>
                    <a:pt x="6332" y="16"/>
                  </a:lnTo>
                  <a:lnTo>
                    <a:pt x="6332" y="0"/>
                  </a:lnTo>
                  <a:close/>
                  <a:moveTo>
                    <a:pt x="6363" y="0"/>
                  </a:moveTo>
                  <a:lnTo>
                    <a:pt x="6379" y="0"/>
                  </a:lnTo>
                  <a:lnTo>
                    <a:pt x="6379" y="16"/>
                  </a:lnTo>
                  <a:lnTo>
                    <a:pt x="6363" y="16"/>
                  </a:lnTo>
                  <a:lnTo>
                    <a:pt x="6363" y="0"/>
                  </a:lnTo>
                  <a:close/>
                  <a:moveTo>
                    <a:pt x="6395" y="0"/>
                  </a:moveTo>
                  <a:lnTo>
                    <a:pt x="6411" y="0"/>
                  </a:lnTo>
                  <a:lnTo>
                    <a:pt x="6411" y="16"/>
                  </a:lnTo>
                  <a:lnTo>
                    <a:pt x="6395" y="16"/>
                  </a:lnTo>
                  <a:lnTo>
                    <a:pt x="6395" y="0"/>
                  </a:lnTo>
                  <a:close/>
                  <a:moveTo>
                    <a:pt x="6427" y="0"/>
                  </a:moveTo>
                  <a:lnTo>
                    <a:pt x="6443" y="0"/>
                  </a:lnTo>
                  <a:lnTo>
                    <a:pt x="6443" y="16"/>
                  </a:lnTo>
                  <a:lnTo>
                    <a:pt x="6427" y="16"/>
                  </a:lnTo>
                  <a:lnTo>
                    <a:pt x="6427" y="0"/>
                  </a:lnTo>
                  <a:close/>
                  <a:moveTo>
                    <a:pt x="6458" y="0"/>
                  </a:moveTo>
                  <a:lnTo>
                    <a:pt x="6474" y="0"/>
                  </a:lnTo>
                  <a:lnTo>
                    <a:pt x="6474" y="16"/>
                  </a:lnTo>
                  <a:lnTo>
                    <a:pt x="6458" y="16"/>
                  </a:lnTo>
                  <a:lnTo>
                    <a:pt x="6458" y="0"/>
                  </a:lnTo>
                  <a:close/>
                  <a:moveTo>
                    <a:pt x="6490" y="0"/>
                  </a:moveTo>
                  <a:lnTo>
                    <a:pt x="6506" y="0"/>
                  </a:lnTo>
                  <a:lnTo>
                    <a:pt x="6506" y="16"/>
                  </a:lnTo>
                  <a:lnTo>
                    <a:pt x="6490" y="16"/>
                  </a:lnTo>
                  <a:lnTo>
                    <a:pt x="6490" y="0"/>
                  </a:lnTo>
                  <a:close/>
                  <a:moveTo>
                    <a:pt x="6522" y="0"/>
                  </a:moveTo>
                  <a:lnTo>
                    <a:pt x="6537" y="0"/>
                  </a:lnTo>
                  <a:lnTo>
                    <a:pt x="6537" y="16"/>
                  </a:lnTo>
                  <a:lnTo>
                    <a:pt x="6522" y="16"/>
                  </a:lnTo>
                  <a:lnTo>
                    <a:pt x="6522" y="0"/>
                  </a:lnTo>
                  <a:close/>
                  <a:moveTo>
                    <a:pt x="6553" y="0"/>
                  </a:moveTo>
                  <a:lnTo>
                    <a:pt x="6569" y="0"/>
                  </a:lnTo>
                  <a:lnTo>
                    <a:pt x="6569" y="16"/>
                  </a:lnTo>
                  <a:lnTo>
                    <a:pt x="6553" y="16"/>
                  </a:lnTo>
                  <a:lnTo>
                    <a:pt x="6553" y="0"/>
                  </a:lnTo>
                  <a:close/>
                  <a:moveTo>
                    <a:pt x="6585" y="0"/>
                  </a:moveTo>
                  <a:lnTo>
                    <a:pt x="6601" y="0"/>
                  </a:lnTo>
                  <a:lnTo>
                    <a:pt x="6601" y="16"/>
                  </a:lnTo>
                  <a:lnTo>
                    <a:pt x="6585" y="16"/>
                  </a:lnTo>
                  <a:lnTo>
                    <a:pt x="6585" y="0"/>
                  </a:lnTo>
                  <a:close/>
                  <a:moveTo>
                    <a:pt x="6617" y="0"/>
                  </a:moveTo>
                  <a:lnTo>
                    <a:pt x="6632" y="0"/>
                  </a:lnTo>
                  <a:lnTo>
                    <a:pt x="6632" y="16"/>
                  </a:lnTo>
                  <a:lnTo>
                    <a:pt x="6617" y="16"/>
                  </a:lnTo>
                  <a:lnTo>
                    <a:pt x="6617" y="0"/>
                  </a:lnTo>
                  <a:close/>
                  <a:moveTo>
                    <a:pt x="6648" y="0"/>
                  </a:moveTo>
                  <a:lnTo>
                    <a:pt x="6664" y="0"/>
                  </a:lnTo>
                  <a:lnTo>
                    <a:pt x="6664" y="16"/>
                  </a:lnTo>
                  <a:lnTo>
                    <a:pt x="6648" y="16"/>
                  </a:lnTo>
                  <a:lnTo>
                    <a:pt x="6648" y="0"/>
                  </a:lnTo>
                  <a:close/>
                  <a:moveTo>
                    <a:pt x="6680" y="0"/>
                  </a:moveTo>
                  <a:lnTo>
                    <a:pt x="6696" y="0"/>
                  </a:lnTo>
                  <a:lnTo>
                    <a:pt x="6696" y="16"/>
                  </a:lnTo>
                  <a:lnTo>
                    <a:pt x="6680" y="16"/>
                  </a:lnTo>
                  <a:lnTo>
                    <a:pt x="6680" y="0"/>
                  </a:lnTo>
                  <a:close/>
                  <a:moveTo>
                    <a:pt x="6712" y="0"/>
                  </a:moveTo>
                  <a:lnTo>
                    <a:pt x="6727" y="0"/>
                  </a:lnTo>
                  <a:lnTo>
                    <a:pt x="6727" y="16"/>
                  </a:lnTo>
                  <a:lnTo>
                    <a:pt x="6712" y="16"/>
                  </a:lnTo>
                  <a:lnTo>
                    <a:pt x="6712" y="0"/>
                  </a:lnTo>
                  <a:close/>
                  <a:moveTo>
                    <a:pt x="6743" y="0"/>
                  </a:moveTo>
                  <a:lnTo>
                    <a:pt x="6759" y="0"/>
                  </a:lnTo>
                  <a:lnTo>
                    <a:pt x="6759" y="16"/>
                  </a:lnTo>
                  <a:lnTo>
                    <a:pt x="6743" y="16"/>
                  </a:lnTo>
                  <a:lnTo>
                    <a:pt x="6743" y="0"/>
                  </a:lnTo>
                  <a:close/>
                  <a:moveTo>
                    <a:pt x="6775" y="0"/>
                  </a:moveTo>
                  <a:lnTo>
                    <a:pt x="6791" y="0"/>
                  </a:lnTo>
                  <a:lnTo>
                    <a:pt x="6791" y="16"/>
                  </a:lnTo>
                  <a:lnTo>
                    <a:pt x="6775" y="16"/>
                  </a:lnTo>
                  <a:lnTo>
                    <a:pt x="6775" y="0"/>
                  </a:lnTo>
                  <a:close/>
                  <a:moveTo>
                    <a:pt x="6807" y="0"/>
                  </a:moveTo>
                  <a:lnTo>
                    <a:pt x="6822" y="0"/>
                  </a:lnTo>
                  <a:lnTo>
                    <a:pt x="6822" y="16"/>
                  </a:lnTo>
                  <a:lnTo>
                    <a:pt x="6807" y="16"/>
                  </a:lnTo>
                  <a:lnTo>
                    <a:pt x="6807" y="0"/>
                  </a:lnTo>
                  <a:close/>
                  <a:moveTo>
                    <a:pt x="6838" y="0"/>
                  </a:moveTo>
                  <a:lnTo>
                    <a:pt x="6854" y="0"/>
                  </a:lnTo>
                  <a:lnTo>
                    <a:pt x="6854" y="16"/>
                  </a:lnTo>
                  <a:lnTo>
                    <a:pt x="6838" y="16"/>
                  </a:lnTo>
                  <a:lnTo>
                    <a:pt x="6838" y="0"/>
                  </a:lnTo>
                  <a:close/>
                  <a:moveTo>
                    <a:pt x="6870" y="0"/>
                  </a:moveTo>
                  <a:lnTo>
                    <a:pt x="6886" y="0"/>
                  </a:lnTo>
                  <a:lnTo>
                    <a:pt x="6886" y="16"/>
                  </a:lnTo>
                  <a:lnTo>
                    <a:pt x="6870" y="16"/>
                  </a:lnTo>
                  <a:lnTo>
                    <a:pt x="6870" y="0"/>
                  </a:lnTo>
                  <a:close/>
                  <a:moveTo>
                    <a:pt x="6902" y="0"/>
                  </a:moveTo>
                  <a:lnTo>
                    <a:pt x="6917" y="0"/>
                  </a:lnTo>
                  <a:lnTo>
                    <a:pt x="6917" y="16"/>
                  </a:lnTo>
                  <a:lnTo>
                    <a:pt x="6902" y="16"/>
                  </a:lnTo>
                  <a:lnTo>
                    <a:pt x="6902" y="0"/>
                  </a:lnTo>
                  <a:close/>
                  <a:moveTo>
                    <a:pt x="6933" y="0"/>
                  </a:moveTo>
                  <a:lnTo>
                    <a:pt x="6949" y="0"/>
                  </a:lnTo>
                  <a:lnTo>
                    <a:pt x="6949" y="16"/>
                  </a:lnTo>
                  <a:lnTo>
                    <a:pt x="6933" y="16"/>
                  </a:lnTo>
                  <a:lnTo>
                    <a:pt x="6933" y="0"/>
                  </a:lnTo>
                  <a:close/>
                  <a:moveTo>
                    <a:pt x="6965" y="0"/>
                  </a:moveTo>
                  <a:lnTo>
                    <a:pt x="6981" y="0"/>
                  </a:lnTo>
                  <a:lnTo>
                    <a:pt x="6981" y="16"/>
                  </a:lnTo>
                  <a:lnTo>
                    <a:pt x="6965" y="16"/>
                  </a:lnTo>
                  <a:lnTo>
                    <a:pt x="6965" y="0"/>
                  </a:lnTo>
                  <a:close/>
                  <a:moveTo>
                    <a:pt x="6997" y="0"/>
                  </a:moveTo>
                  <a:lnTo>
                    <a:pt x="7012" y="0"/>
                  </a:lnTo>
                  <a:lnTo>
                    <a:pt x="7012" y="16"/>
                  </a:lnTo>
                  <a:lnTo>
                    <a:pt x="6997" y="16"/>
                  </a:lnTo>
                  <a:lnTo>
                    <a:pt x="6997" y="0"/>
                  </a:lnTo>
                  <a:close/>
                  <a:moveTo>
                    <a:pt x="7028" y="0"/>
                  </a:moveTo>
                  <a:lnTo>
                    <a:pt x="7044" y="0"/>
                  </a:lnTo>
                  <a:lnTo>
                    <a:pt x="7044" y="16"/>
                  </a:lnTo>
                  <a:lnTo>
                    <a:pt x="7028" y="16"/>
                  </a:lnTo>
                  <a:lnTo>
                    <a:pt x="7028" y="0"/>
                  </a:lnTo>
                  <a:close/>
                  <a:moveTo>
                    <a:pt x="7060" y="0"/>
                  </a:moveTo>
                  <a:lnTo>
                    <a:pt x="7076" y="0"/>
                  </a:lnTo>
                  <a:lnTo>
                    <a:pt x="7076" y="16"/>
                  </a:lnTo>
                  <a:lnTo>
                    <a:pt x="7060" y="16"/>
                  </a:lnTo>
                  <a:lnTo>
                    <a:pt x="7060" y="0"/>
                  </a:lnTo>
                  <a:close/>
                  <a:moveTo>
                    <a:pt x="7092" y="0"/>
                  </a:moveTo>
                  <a:lnTo>
                    <a:pt x="7107" y="0"/>
                  </a:lnTo>
                  <a:lnTo>
                    <a:pt x="7107" y="16"/>
                  </a:lnTo>
                  <a:lnTo>
                    <a:pt x="7092" y="16"/>
                  </a:lnTo>
                  <a:lnTo>
                    <a:pt x="7092" y="0"/>
                  </a:lnTo>
                  <a:close/>
                  <a:moveTo>
                    <a:pt x="7123" y="0"/>
                  </a:moveTo>
                  <a:lnTo>
                    <a:pt x="7139" y="0"/>
                  </a:lnTo>
                  <a:lnTo>
                    <a:pt x="7139" y="16"/>
                  </a:lnTo>
                  <a:lnTo>
                    <a:pt x="7123" y="16"/>
                  </a:lnTo>
                  <a:lnTo>
                    <a:pt x="7123" y="0"/>
                  </a:lnTo>
                  <a:close/>
                  <a:moveTo>
                    <a:pt x="7155" y="0"/>
                  </a:moveTo>
                  <a:lnTo>
                    <a:pt x="7171" y="0"/>
                  </a:lnTo>
                  <a:lnTo>
                    <a:pt x="7171" y="16"/>
                  </a:lnTo>
                  <a:lnTo>
                    <a:pt x="7155" y="16"/>
                  </a:lnTo>
                  <a:lnTo>
                    <a:pt x="7155" y="0"/>
                  </a:lnTo>
                  <a:close/>
                  <a:moveTo>
                    <a:pt x="7187" y="0"/>
                  </a:moveTo>
                  <a:lnTo>
                    <a:pt x="7202" y="0"/>
                  </a:lnTo>
                  <a:lnTo>
                    <a:pt x="7202" y="16"/>
                  </a:lnTo>
                  <a:lnTo>
                    <a:pt x="7187" y="16"/>
                  </a:lnTo>
                  <a:lnTo>
                    <a:pt x="7187" y="0"/>
                  </a:lnTo>
                  <a:close/>
                  <a:moveTo>
                    <a:pt x="7218" y="0"/>
                  </a:moveTo>
                  <a:lnTo>
                    <a:pt x="7234" y="0"/>
                  </a:lnTo>
                  <a:lnTo>
                    <a:pt x="7234" y="16"/>
                  </a:lnTo>
                  <a:lnTo>
                    <a:pt x="7218" y="16"/>
                  </a:lnTo>
                  <a:lnTo>
                    <a:pt x="7218" y="0"/>
                  </a:lnTo>
                  <a:close/>
                  <a:moveTo>
                    <a:pt x="7250" y="0"/>
                  </a:moveTo>
                  <a:lnTo>
                    <a:pt x="7266" y="0"/>
                  </a:lnTo>
                  <a:lnTo>
                    <a:pt x="7266" y="16"/>
                  </a:lnTo>
                  <a:lnTo>
                    <a:pt x="7250" y="16"/>
                  </a:lnTo>
                  <a:lnTo>
                    <a:pt x="7250" y="0"/>
                  </a:lnTo>
                  <a:close/>
                  <a:moveTo>
                    <a:pt x="7281" y="0"/>
                  </a:moveTo>
                  <a:lnTo>
                    <a:pt x="7297" y="0"/>
                  </a:lnTo>
                  <a:lnTo>
                    <a:pt x="7297" y="16"/>
                  </a:lnTo>
                  <a:lnTo>
                    <a:pt x="7281" y="16"/>
                  </a:lnTo>
                  <a:lnTo>
                    <a:pt x="7281" y="0"/>
                  </a:lnTo>
                  <a:close/>
                  <a:moveTo>
                    <a:pt x="7313" y="0"/>
                  </a:moveTo>
                  <a:lnTo>
                    <a:pt x="7329" y="0"/>
                  </a:lnTo>
                  <a:lnTo>
                    <a:pt x="7329" y="16"/>
                  </a:lnTo>
                  <a:lnTo>
                    <a:pt x="7313" y="16"/>
                  </a:lnTo>
                  <a:lnTo>
                    <a:pt x="7313" y="0"/>
                  </a:lnTo>
                  <a:close/>
                  <a:moveTo>
                    <a:pt x="7345" y="0"/>
                  </a:moveTo>
                  <a:lnTo>
                    <a:pt x="7361" y="0"/>
                  </a:lnTo>
                  <a:lnTo>
                    <a:pt x="7361" y="16"/>
                  </a:lnTo>
                  <a:lnTo>
                    <a:pt x="7345" y="16"/>
                  </a:lnTo>
                  <a:lnTo>
                    <a:pt x="7345" y="0"/>
                  </a:lnTo>
                  <a:close/>
                  <a:moveTo>
                    <a:pt x="7376" y="0"/>
                  </a:moveTo>
                  <a:lnTo>
                    <a:pt x="7392" y="0"/>
                  </a:lnTo>
                  <a:lnTo>
                    <a:pt x="7392" y="16"/>
                  </a:lnTo>
                  <a:lnTo>
                    <a:pt x="7376" y="16"/>
                  </a:lnTo>
                  <a:lnTo>
                    <a:pt x="7376" y="0"/>
                  </a:lnTo>
                  <a:close/>
                  <a:moveTo>
                    <a:pt x="7408" y="0"/>
                  </a:moveTo>
                  <a:lnTo>
                    <a:pt x="7424" y="0"/>
                  </a:lnTo>
                  <a:lnTo>
                    <a:pt x="7424" y="16"/>
                  </a:lnTo>
                  <a:lnTo>
                    <a:pt x="7408" y="16"/>
                  </a:lnTo>
                  <a:lnTo>
                    <a:pt x="7408" y="0"/>
                  </a:lnTo>
                  <a:close/>
                  <a:moveTo>
                    <a:pt x="7440" y="0"/>
                  </a:moveTo>
                  <a:lnTo>
                    <a:pt x="7456" y="0"/>
                  </a:lnTo>
                  <a:lnTo>
                    <a:pt x="7456" y="16"/>
                  </a:lnTo>
                  <a:lnTo>
                    <a:pt x="7440" y="16"/>
                  </a:lnTo>
                  <a:lnTo>
                    <a:pt x="7440" y="0"/>
                  </a:lnTo>
                  <a:close/>
                  <a:moveTo>
                    <a:pt x="7471" y="0"/>
                  </a:moveTo>
                  <a:lnTo>
                    <a:pt x="7487" y="0"/>
                  </a:lnTo>
                  <a:lnTo>
                    <a:pt x="7487" y="16"/>
                  </a:lnTo>
                  <a:lnTo>
                    <a:pt x="7471" y="16"/>
                  </a:lnTo>
                  <a:lnTo>
                    <a:pt x="7471" y="0"/>
                  </a:lnTo>
                  <a:close/>
                  <a:moveTo>
                    <a:pt x="7503" y="0"/>
                  </a:moveTo>
                  <a:lnTo>
                    <a:pt x="7519" y="0"/>
                  </a:lnTo>
                  <a:lnTo>
                    <a:pt x="7519" y="16"/>
                  </a:lnTo>
                  <a:lnTo>
                    <a:pt x="7503" y="16"/>
                  </a:lnTo>
                  <a:lnTo>
                    <a:pt x="7503" y="0"/>
                  </a:lnTo>
                  <a:close/>
                  <a:moveTo>
                    <a:pt x="7535" y="0"/>
                  </a:moveTo>
                  <a:lnTo>
                    <a:pt x="7551" y="0"/>
                  </a:lnTo>
                  <a:lnTo>
                    <a:pt x="7551" y="16"/>
                  </a:lnTo>
                  <a:lnTo>
                    <a:pt x="7535" y="16"/>
                  </a:lnTo>
                  <a:lnTo>
                    <a:pt x="7535" y="0"/>
                  </a:lnTo>
                  <a:close/>
                  <a:moveTo>
                    <a:pt x="7566" y="0"/>
                  </a:moveTo>
                  <a:lnTo>
                    <a:pt x="7582" y="0"/>
                  </a:lnTo>
                  <a:lnTo>
                    <a:pt x="7582" y="16"/>
                  </a:lnTo>
                  <a:lnTo>
                    <a:pt x="7566" y="16"/>
                  </a:lnTo>
                  <a:lnTo>
                    <a:pt x="7566" y="0"/>
                  </a:lnTo>
                  <a:close/>
                  <a:moveTo>
                    <a:pt x="7598" y="0"/>
                  </a:moveTo>
                  <a:lnTo>
                    <a:pt x="7614" y="0"/>
                  </a:lnTo>
                  <a:lnTo>
                    <a:pt x="7614" y="16"/>
                  </a:lnTo>
                  <a:lnTo>
                    <a:pt x="7598" y="16"/>
                  </a:lnTo>
                  <a:lnTo>
                    <a:pt x="7598" y="0"/>
                  </a:lnTo>
                  <a:close/>
                  <a:moveTo>
                    <a:pt x="7630" y="0"/>
                  </a:moveTo>
                  <a:lnTo>
                    <a:pt x="7646" y="0"/>
                  </a:lnTo>
                  <a:lnTo>
                    <a:pt x="7646" y="16"/>
                  </a:lnTo>
                  <a:lnTo>
                    <a:pt x="7630" y="16"/>
                  </a:lnTo>
                  <a:lnTo>
                    <a:pt x="7630" y="0"/>
                  </a:lnTo>
                  <a:close/>
                  <a:moveTo>
                    <a:pt x="7661" y="0"/>
                  </a:moveTo>
                  <a:lnTo>
                    <a:pt x="7677" y="0"/>
                  </a:lnTo>
                  <a:lnTo>
                    <a:pt x="7677" y="16"/>
                  </a:lnTo>
                  <a:lnTo>
                    <a:pt x="7661" y="16"/>
                  </a:lnTo>
                  <a:lnTo>
                    <a:pt x="7661" y="0"/>
                  </a:lnTo>
                  <a:close/>
                  <a:moveTo>
                    <a:pt x="7693" y="0"/>
                  </a:moveTo>
                  <a:lnTo>
                    <a:pt x="7709" y="0"/>
                  </a:lnTo>
                  <a:lnTo>
                    <a:pt x="7709" y="16"/>
                  </a:lnTo>
                  <a:lnTo>
                    <a:pt x="7693" y="16"/>
                  </a:lnTo>
                  <a:lnTo>
                    <a:pt x="7693" y="0"/>
                  </a:lnTo>
                  <a:close/>
                  <a:moveTo>
                    <a:pt x="7725" y="0"/>
                  </a:moveTo>
                  <a:lnTo>
                    <a:pt x="7741" y="0"/>
                  </a:lnTo>
                  <a:lnTo>
                    <a:pt x="7741" y="16"/>
                  </a:lnTo>
                  <a:lnTo>
                    <a:pt x="7725" y="16"/>
                  </a:lnTo>
                  <a:lnTo>
                    <a:pt x="7725" y="0"/>
                  </a:lnTo>
                  <a:close/>
                  <a:moveTo>
                    <a:pt x="7756" y="0"/>
                  </a:moveTo>
                  <a:lnTo>
                    <a:pt x="7772" y="0"/>
                  </a:lnTo>
                  <a:lnTo>
                    <a:pt x="7772" y="16"/>
                  </a:lnTo>
                  <a:lnTo>
                    <a:pt x="7756" y="16"/>
                  </a:lnTo>
                  <a:lnTo>
                    <a:pt x="7756" y="0"/>
                  </a:lnTo>
                  <a:close/>
                  <a:moveTo>
                    <a:pt x="7788" y="0"/>
                  </a:moveTo>
                  <a:lnTo>
                    <a:pt x="7804" y="0"/>
                  </a:lnTo>
                  <a:lnTo>
                    <a:pt x="7804" y="16"/>
                  </a:lnTo>
                  <a:lnTo>
                    <a:pt x="7788" y="16"/>
                  </a:lnTo>
                  <a:lnTo>
                    <a:pt x="7788" y="0"/>
                  </a:lnTo>
                  <a:close/>
                  <a:moveTo>
                    <a:pt x="7820" y="0"/>
                  </a:moveTo>
                  <a:lnTo>
                    <a:pt x="7836" y="0"/>
                  </a:lnTo>
                  <a:lnTo>
                    <a:pt x="7836" y="16"/>
                  </a:lnTo>
                  <a:lnTo>
                    <a:pt x="7820" y="16"/>
                  </a:lnTo>
                  <a:lnTo>
                    <a:pt x="7820" y="0"/>
                  </a:lnTo>
                  <a:close/>
                  <a:moveTo>
                    <a:pt x="7851" y="0"/>
                  </a:moveTo>
                  <a:lnTo>
                    <a:pt x="7867" y="0"/>
                  </a:lnTo>
                  <a:lnTo>
                    <a:pt x="7867" y="16"/>
                  </a:lnTo>
                  <a:lnTo>
                    <a:pt x="7851" y="16"/>
                  </a:lnTo>
                  <a:lnTo>
                    <a:pt x="7851" y="0"/>
                  </a:lnTo>
                  <a:close/>
                  <a:moveTo>
                    <a:pt x="7883" y="0"/>
                  </a:moveTo>
                  <a:lnTo>
                    <a:pt x="7899" y="0"/>
                  </a:lnTo>
                  <a:lnTo>
                    <a:pt x="7899" y="16"/>
                  </a:lnTo>
                  <a:lnTo>
                    <a:pt x="7883" y="16"/>
                  </a:lnTo>
                  <a:lnTo>
                    <a:pt x="7883" y="0"/>
                  </a:lnTo>
                  <a:close/>
                  <a:moveTo>
                    <a:pt x="7915" y="0"/>
                  </a:moveTo>
                  <a:lnTo>
                    <a:pt x="7931" y="0"/>
                  </a:lnTo>
                  <a:lnTo>
                    <a:pt x="7931" y="16"/>
                  </a:lnTo>
                  <a:lnTo>
                    <a:pt x="7915" y="16"/>
                  </a:lnTo>
                  <a:lnTo>
                    <a:pt x="7915" y="0"/>
                  </a:lnTo>
                  <a:close/>
                  <a:moveTo>
                    <a:pt x="7946" y="0"/>
                  </a:moveTo>
                  <a:lnTo>
                    <a:pt x="7962" y="0"/>
                  </a:lnTo>
                  <a:lnTo>
                    <a:pt x="7962" y="16"/>
                  </a:lnTo>
                  <a:lnTo>
                    <a:pt x="7946" y="16"/>
                  </a:lnTo>
                  <a:lnTo>
                    <a:pt x="7946" y="0"/>
                  </a:lnTo>
                  <a:close/>
                  <a:moveTo>
                    <a:pt x="7978" y="0"/>
                  </a:moveTo>
                  <a:lnTo>
                    <a:pt x="7994" y="0"/>
                  </a:lnTo>
                  <a:lnTo>
                    <a:pt x="7994" y="16"/>
                  </a:lnTo>
                  <a:lnTo>
                    <a:pt x="7978" y="16"/>
                  </a:lnTo>
                  <a:lnTo>
                    <a:pt x="7978" y="0"/>
                  </a:lnTo>
                  <a:close/>
                  <a:moveTo>
                    <a:pt x="8010" y="0"/>
                  </a:moveTo>
                  <a:lnTo>
                    <a:pt x="8025" y="0"/>
                  </a:lnTo>
                  <a:lnTo>
                    <a:pt x="8025" y="16"/>
                  </a:lnTo>
                  <a:lnTo>
                    <a:pt x="8010" y="16"/>
                  </a:lnTo>
                  <a:lnTo>
                    <a:pt x="8010" y="0"/>
                  </a:lnTo>
                  <a:close/>
                  <a:moveTo>
                    <a:pt x="8041" y="0"/>
                  </a:moveTo>
                  <a:lnTo>
                    <a:pt x="8057" y="0"/>
                  </a:lnTo>
                  <a:lnTo>
                    <a:pt x="8057" y="16"/>
                  </a:lnTo>
                  <a:lnTo>
                    <a:pt x="8041" y="16"/>
                  </a:lnTo>
                  <a:lnTo>
                    <a:pt x="8041" y="0"/>
                  </a:lnTo>
                  <a:close/>
                  <a:moveTo>
                    <a:pt x="8073" y="0"/>
                  </a:moveTo>
                  <a:lnTo>
                    <a:pt x="8089" y="0"/>
                  </a:lnTo>
                  <a:lnTo>
                    <a:pt x="8089" y="16"/>
                  </a:lnTo>
                  <a:lnTo>
                    <a:pt x="8073" y="16"/>
                  </a:lnTo>
                  <a:lnTo>
                    <a:pt x="8073" y="0"/>
                  </a:lnTo>
                  <a:close/>
                  <a:moveTo>
                    <a:pt x="8105" y="0"/>
                  </a:moveTo>
                  <a:lnTo>
                    <a:pt x="8120" y="0"/>
                  </a:lnTo>
                  <a:lnTo>
                    <a:pt x="8120" y="16"/>
                  </a:lnTo>
                  <a:lnTo>
                    <a:pt x="8105" y="16"/>
                  </a:lnTo>
                  <a:lnTo>
                    <a:pt x="8105" y="0"/>
                  </a:lnTo>
                  <a:close/>
                  <a:moveTo>
                    <a:pt x="8136" y="0"/>
                  </a:moveTo>
                  <a:lnTo>
                    <a:pt x="8152" y="0"/>
                  </a:lnTo>
                  <a:lnTo>
                    <a:pt x="8152" y="16"/>
                  </a:lnTo>
                  <a:lnTo>
                    <a:pt x="8136" y="16"/>
                  </a:lnTo>
                  <a:lnTo>
                    <a:pt x="8136" y="0"/>
                  </a:lnTo>
                  <a:close/>
                  <a:moveTo>
                    <a:pt x="8168" y="0"/>
                  </a:moveTo>
                  <a:lnTo>
                    <a:pt x="8184" y="0"/>
                  </a:lnTo>
                  <a:lnTo>
                    <a:pt x="8184" y="16"/>
                  </a:lnTo>
                  <a:lnTo>
                    <a:pt x="8168" y="16"/>
                  </a:lnTo>
                  <a:lnTo>
                    <a:pt x="8168" y="0"/>
                  </a:lnTo>
                  <a:close/>
                  <a:moveTo>
                    <a:pt x="8200" y="0"/>
                  </a:moveTo>
                  <a:lnTo>
                    <a:pt x="8215" y="0"/>
                  </a:lnTo>
                  <a:lnTo>
                    <a:pt x="8215" y="16"/>
                  </a:lnTo>
                  <a:lnTo>
                    <a:pt x="8200" y="16"/>
                  </a:lnTo>
                  <a:lnTo>
                    <a:pt x="8200" y="0"/>
                  </a:lnTo>
                  <a:close/>
                  <a:moveTo>
                    <a:pt x="8231" y="0"/>
                  </a:moveTo>
                  <a:lnTo>
                    <a:pt x="8247" y="0"/>
                  </a:lnTo>
                  <a:lnTo>
                    <a:pt x="8247" y="16"/>
                  </a:lnTo>
                  <a:lnTo>
                    <a:pt x="8231" y="16"/>
                  </a:lnTo>
                  <a:lnTo>
                    <a:pt x="8231" y="0"/>
                  </a:lnTo>
                  <a:close/>
                  <a:moveTo>
                    <a:pt x="8263" y="0"/>
                  </a:moveTo>
                  <a:lnTo>
                    <a:pt x="8279" y="0"/>
                  </a:lnTo>
                  <a:lnTo>
                    <a:pt x="8279" y="16"/>
                  </a:lnTo>
                  <a:lnTo>
                    <a:pt x="8263" y="16"/>
                  </a:lnTo>
                  <a:lnTo>
                    <a:pt x="8263" y="0"/>
                  </a:lnTo>
                  <a:close/>
                  <a:moveTo>
                    <a:pt x="8295" y="0"/>
                  </a:moveTo>
                  <a:lnTo>
                    <a:pt x="8310" y="0"/>
                  </a:lnTo>
                  <a:lnTo>
                    <a:pt x="8310" y="16"/>
                  </a:lnTo>
                  <a:lnTo>
                    <a:pt x="8295" y="16"/>
                  </a:lnTo>
                  <a:lnTo>
                    <a:pt x="8295" y="0"/>
                  </a:lnTo>
                  <a:close/>
                  <a:moveTo>
                    <a:pt x="8326" y="0"/>
                  </a:moveTo>
                  <a:lnTo>
                    <a:pt x="8342" y="0"/>
                  </a:lnTo>
                  <a:lnTo>
                    <a:pt x="8342" y="16"/>
                  </a:lnTo>
                  <a:lnTo>
                    <a:pt x="8326" y="16"/>
                  </a:lnTo>
                  <a:lnTo>
                    <a:pt x="8326" y="0"/>
                  </a:lnTo>
                  <a:close/>
                  <a:moveTo>
                    <a:pt x="8358" y="0"/>
                  </a:moveTo>
                  <a:lnTo>
                    <a:pt x="8374" y="0"/>
                  </a:lnTo>
                  <a:lnTo>
                    <a:pt x="8374" y="16"/>
                  </a:lnTo>
                  <a:lnTo>
                    <a:pt x="8358" y="16"/>
                  </a:lnTo>
                  <a:lnTo>
                    <a:pt x="8358" y="0"/>
                  </a:lnTo>
                  <a:close/>
                  <a:moveTo>
                    <a:pt x="8390" y="0"/>
                  </a:moveTo>
                  <a:lnTo>
                    <a:pt x="8405" y="0"/>
                  </a:lnTo>
                  <a:lnTo>
                    <a:pt x="8405" y="16"/>
                  </a:lnTo>
                  <a:lnTo>
                    <a:pt x="8390" y="16"/>
                  </a:lnTo>
                  <a:lnTo>
                    <a:pt x="8390" y="0"/>
                  </a:lnTo>
                  <a:close/>
                  <a:moveTo>
                    <a:pt x="8421" y="0"/>
                  </a:moveTo>
                  <a:lnTo>
                    <a:pt x="8437" y="0"/>
                  </a:lnTo>
                  <a:lnTo>
                    <a:pt x="8437" y="16"/>
                  </a:lnTo>
                  <a:lnTo>
                    <a:pt x="8421" y="16"/>
                  </a:lnTo>
                  <a:lnTo>
                    <a:pt x="8421" y="0"/>
                  </a:lnTo>
                  <a:close/>
                  <a:moveTo>
                    <a:pt x="8453" y="0"/>
                  </a:moveTo>
                  <a:lnTo>
                    <a:pt x="8469" y="0"/>
                  </a:lnTo>
                  <a:lnTo>
                    <a:pt x="8469" y="16"/>
                  </a:lnTo>
                  <a:lnTo>
                    <a:pt x="8453" y="16"/>
                  </a:lnTo>
                  <a:lnTo>
                    <a:pt x="8453" y="0"/>
                  </a:lnTo>
                  <a:close/>
                  <a:moveTo>
                    <a:pt x="8485" y="0"/>
                  </a:moveTo>
                  <a:lnTo>
                    <a:pt x="8500" y="0"/>
                  </a:lnTo>
                  <a:lnTo>
                    <a:pt x="8500" y="16"/>
                  </a:lnTo>
                  <a:lnTo>
                    <a:pt x="8485" y="16"/>
                  </a:lnTo>
                  <a:lnTo>
                    <a:pt x="8485" y="0"/>
                  </a:lnTo>
                  <a:close/>
                  <a:moveTo>
                    <a:pt x="8516" y="0"/>
                  </a:moveTo>
                  <a:lnTo>
                    <a:pt x="8532" y="0"/>
                  </a:lnTo>
                  <a:lnTo>
                    <a:pt x="8532" y="16"/>
                  </a:lnTo>
                  <a:lnTo>
                    <a:pt x="8516" y="16"/>
                  </a:lnTo>
                  <a:lnTo>
                    <a:pt x="8516" y="0"/>
                  </a:lnTo>
                  <a:close/>
                  <a:moveTo>
                    <a:pt x="8548" y="0"/>
                  </a:moveTo>
                  <a:lnTo>
                    <a:pt x="8564" y="0"/>
                  </a:lnTo>
                  <a:lnTo>
                    <a:pt x="8564" y="16"/>
                  </a:lnTo>
                  <a:lnTo>
                    <a:pt x="8548" y="16"/>
                  </a:lnTo>
                  <a:lnTo>
                    <a:pt x="8548" y="0"/>
                  </a:lnTo>
                  <a:close/>
                  <a:moveTo>
                    <a:pt x="8580" y="0"/>
                  </a:moveTo>
                  <a:lnTo>
                    <a:pt x="8595" y="0"/>
                  </a:lnTo>
                  <a:lnTo>
                    <a:pt x="8595" y="16"/>
                  </a:lnTo>
                  <a:lnTo>
                    <a:pt x="8580" y="16"/>
                  </a:lnTo>
                  <a:lnTo>
                    <a:pt x="8580" y="0"/>
                  </a:lnTo>
                  <a:close/>
                  <a:moveTo>
                    <a:pt x="8611" y="0"/>
                  </a:moveTo>
                  <a:lnTo>
                    <a:pt x="8627" y="0"/>
                  </a:lnTo>
                  <a:lnTo>
                    <a:pt x="8627" y="16"/>
                  </a:lnTo>
                  <a:lnTo>
                    <a:pt x="8611" y="16"/>
                  </a:lnTo>
                  <a:lnTo>
                    <a:pt x="8611" y="0"/>
                  </a:lnTo>
                  <a:close/>
                  <a:moveTo>
                    <a:pt x="8643" y="0"/>
                  </a:moveTo>
                  <a:lnTo>
                    <a:pt x="8659" y="0"/>
                  </a:lnTo>
                  <a:lnTo>
                    <a:pt x="8659" y="16"/>
                  </a:lnTo>
                  <a:lnTo>
                    <a:pt x="8643" y="16"/>
                  </a:lnTo>
                  <a:lnTo>
                    <a:pt x="8643" y="0"/>
                  </a:lnTo>
                  <a:close/>
                  <a:moveTo>
                    <a:pt x="8675" y="0"/>
                  </a:moveTo>
                  <a:lnTo>
                    <a:pt x="8690" y="0"/>
                  </a:lnTo>
                  <a:lnTo>
                    <a:pt x="8690" y="16"/>
                  </a:lnTo>
                  <a:lnTo>
                    <a:pt x="8675" y="16"/>
                  </a:lnTo>
                  <a:lnTo>
                    <a:pt x="8675" y="0"/>
                  </a:lnTo>
                  <a:close/>
                  <a:moveTo>
                    <a:pt x="8706" y="0"/>
                  </a:moveTo>
                  <a:lnTo>
                    <a:pt x="8722" y="0"/>
                  </a:lnTo>
                  <a:lnTo>
                    <a:pt x="8722" y="16"/>
                  </a:lnTo>
                  <a:lnTo>
                    <a:pt x="8706" y="16"/>
                  </a:lnTo>
                  <a:lnTo>
                    <a:pt x="8706" y="0"/>
                  </a:lnTo>
                  <a:close/>
                  <a:moveTo>
                    <a:pt x="8738" y="0"/>
                  </a:moveTo>
                  <a:lnTo>
                    <a:pt x="8754" y="0"/>
                  </a:lnTo>
                  <a:lnTo>
                    <a:pt x="8754" y="16"/>
                  </a:lnTo>
                  <a:lnTo>
                    <a:pt x="8738" y="16"/>
                  </a:lnTo>
                  <a:lnTo>
                    <a:pt x="8738" y="0"/>
                  </a:lnTo>
                  <a:close/>
                  <a:moveTo>
                    <a:pt x="8769" y="0"/>
                  </a:moveTo>
                  <a:lnTo>
                    <a:pt x="8785" y="0"/>
                  </a:lnTo>
                  <a:lnTo>
                    <a:pt x="8785" y="16"/>
                  </a:lnTo>
                  <a:lnTo>
                    <a:pt x="8769" y="16"/>
                  </a:lnTo>
                  <a:lnTo>
                    <a:pt x="8769" y="0"/>
                  </a:lnTo>
                  <a:close/>
                  <a:moveTo>
                    <a:pt x="8801" y="0"/>
                  </a:moveTo>
                  <a:lnTo>
                    <a:pt x="8817" y="0"/>
                  </a:lnTo>
                  <a:lnTo>
                    <a:pt x="8817" y="16"/>
                  </a:lnTo>
                  <a:lnTo>
                    <a:pt x="8801" y="16"/>
                  </a:lnTo>
                  <a:lnTo>
                    <a:pt x="8801" y="0"/>
                  </a:lnTo>
                  <a:close/>
                  <a:moveTo>
                    <a:pt x="8833" y="0"/>
                  </a:moveTo>
                  <a:lnTo>
                    <a:pt x="8849" y="0"/>
                  </a:lnTo>
                  <a:lnTo>
                    <a:pt x="8849" y="16"/>
                  </a:lnTo>
                  <a:lnTo>
                    <a:pt x="8833" y="16"/>
                  </a:lnTo>
                  <a:lnTo>
                    <a:pt x="8833" y="0"/>
                  </a:lnTo>
                  <a:close/>
                  <a:moveTo>
                    <a:pt x="8864" y="0"/>
                  </a:moveTo>
                  <a:lnTo>
                    <a:pt x="8880" y="0"/>
                  </a:lnTo>
                  <a:lnTo>
                    <a:pt x="8880" y="16"/>
                  </a:lnTo>
                  <a:lnTo>
                    <a:pt x="8864" y="16"/>
                  </a:lnTo>
                  <a:lnTo>
                    <a:pt x="8864" y="0"/>
                  </a:lnTo>
                  <a:close/>
                  <a:moveTo>
                    <a:pt x="8896" y="0"/>
                  </a:moveTo>
                  <a:lnTo>
                    <a:pt x="8912" y="0"/>
                  </a:lnTo>
                  <a:lnTo>
                    <a:pt x="8912" y="16"/>
                  </a:lnTo>
                  <a:lnTo>
                    <a:pt x="8896" y="16"/>
                  </a:lnTo>
                  <a:lnTo>
                    <a:pt x="8896" y="0"/>
                  </a:lnTo>
                  <a:close/>
                  <a:moveTo>
                    <a:pt x="8928" y="0"/>
                  </a:moveTo>
                  <a:lnTo>
                    <a:pt x="8944" y="0"/>
                  </a:lnTo>
                  <a:lnTo>
                    <a:pt x="8944" y="16"/>
                  </a:lnTo>
                  <a:lnTo>
                    <a:pt x="8928" y="16"/>
                  </a:lnTo>
                  <a:lnTo>
                    <a:pt x="8928" y="0"/>
                  </a:lnTo>
                  <a:close/>
                  <a:moveTo>
                    <a:pt x="8959" y="0"/>
                  </a:moveTo>
                  <a:lnTo>
                    <a:pt x="8975" y="0"/>
                  </a:lnTo>
                  <a:lnTo>
                    <a:pt x="8975" y="16"/>
                  </a:lnTo>
                  <a:lnTo>
                    <a:pt x="8959" y="16"/>
                  </a:lnTo>
                  <a:lnTo>
                    <a:pt x="8959" y="0"/>
                  </a:lnTo>
                  <a:close/>
                  <a:moveTo>
                    <a:pt x="8991" y="0"/>
                  </a:moveTo>
                  <a:lnTo>
                    <a:pt x="9007" y="0"/>
                  </a:lnTo>
                  <a:lnTo>
                    <a:pt x="9007" y="16"/>
                  </a:lnTo>
                  <a:lnTo>
                    <a:pt x="8991" y="16"/>
                  </a:lnTo>
                  <a:lnTo>
                    <a:pt x="8991" y="0"/>
                  </a:lnTo>
                  <a:close/>
                  <a:moveTo>
                    <a:pt x="9023" y="0"/>
                  </a:moveTo>
                  <a:lnTo>
                    <a:pt x="9039" y="0"/>
                  </a:lnTo>
                  <a:lnTo>
                    <a:pt x="9039" y="16"/>
                  </a:lnTo>
                  <a:lnTo>
                    <a:pt x="9023" y="16"/>
                  </a:lnTo>
                  <a:lnTo>
                    <a:pt x="9023" y="0"/>
                  </a:lnTo>
                  <a:close/>
                  <a:moveTo>
                    <a:pt x="9054" y="0"/>
                  </a:moveTo>
                  <a:lnTo>
                    <a:pt x="9070" y="0"/>
                  </a:lnTo>
                  <a:lnTo>
                    <a:pt x="9070" y="16"/>
                  </a:lnTo>
                  <a:lnTo>
                    <a:pt x="9054" y="16"/>
                  </a:lnTo>
                  <a:lnTo>
                    <a:pt x="9054" y="0"/>
                  </a:lnTo>
                  <a:close/>
                  <a:moveTo>
                    <a:pt x="9086" y="0"/>
                  </a:moveTo>
                  <a:lnTo>
                    <a:pt x="9102" y="0"/>
                  </a:lnTo>
                  <a:lnTo>
                    <a:pt x="9102" y="16"/>
                  </a:lnTo>
                  <a:lnTo>
                    <a:pt x="9086" y="16"/>
                  </a:lnTo>
                  <a:lnTo>
                    <a:pt x="9086" y="0"/>
                  </a:lnTo>
                  <a:close/>
                  <a:moveTo>
                    <a:pt x="9118" y="0"/>
                  </a:moveTo>
                  <a:lnTo>
                    <a:pt x="9134" y="0"/>
                  </a:lnTo>
                  <a:lnTo>
                    <a:pt x="9134" y="16"/>
                  </a:lnTo>
                  <a:lnTo>
                    <a:pt x="9118" y="16"/>
                  </a:lnTo>
                  <a:lnTo>
                    <a:pt x="9118" y="0"/>
                  </a:lnTo>
                  <a:close/>
                  <a:moveTo>
                    <a:pt x="9149" y="0"/>
                  </a:moveTo>
                  <a:lnTo>
                    <a:pt x="9165" y="0"/>
                  </a:lnTo>
                  <a:lnTo>
                    <a:pt x="9165" y="16"/>
                  </a:lnTo>
                  <a:lnTo>
                    <a:pt x="9149" y="16"/>
                  </a:lnTo>
                  <a:lnTo>
                    <a:pt x="9149" y="0"/>
                  </a:lnTo>
                  <a:close/>
                  <a:moveTo>
                    <a:pt x="9181" y="0"/>
                  </a:moveTo>
                  <a:lnTo>
                    <a:pt x="9197" y="0"/>
                  </a:lnTo>
                  <a:lnTo>
                    <a:pt x="9197" y="16"/>
                  </a:lnTo>
                  <a:lnTo>
                    <a:pt x="9181" y="16"/>
                  </a:lnTo>
                  <a:lnTo>
                    <a:pt x="9181" y="0"/>
                  </a:lnTo>
                  <a:close/>
                  <a:moveTo>
                    <a:pt x="9213" y="0"/>
                  </a:moveTo>
                  <a:lnTo>
                    <a:pt x="9229" y="0"/>
                  </a:lnTo>
                  <a:lnTo>
                    <a:pt x="9229" y="16"/>
                  </a:lnTo>
                  <a:lnTo>
                    <a:pt x="9213" y="16"/>
                  </a:lnTo>
                  <a:lnTo>
                    <a:pt x="9213" y="0"/>
                  </a:lnTo>
                  <a:close/>
                  <a:moveTo>
                    <a:pt x="9244" y="0"/>
                  </a:moveTo>
                  <a:lnTo>
                    <a:pt x="9260" y="0"/>
                  </a:lnTo>
                  <a:lnTo>
                    <a:pt x="9260" y="16"/>
                  </a:lnTo>
                  <a:lnTo>
                    <a:pt x="9244" y="16"/>
                  </a:lnTo>
                  <a:lnTo>
                    <a:pt x="9244" y="0"/>
                  </a:lnTo>
                  <a:close/>
                  <a:moveTo>
                    <a:pt x="9276" y="0"/>
                  </a:moveTo>
                  <a:lnTo>
                    <a:pt x="9292" y="0"/>
                  </a:lnTo>
                  <a:lnTo>
                    <a:pt x="9292" y="16"/>
                  </a:lnTo>
                  <a:lnTo>
                    <a:pt x="9276" y="16"/>
                  </a:lnTo>
                  <a:lnTo>
                    <a:pt x="9276" y="0"/>
                  </a:lnTo>
                  <a:close/>
                  <a:moveTo>
                    <a:pt x="9308" y="0"/>
                  </a:moveTo>
                  <a:lnTo>
                    <a:pt x="9324" y="0"/>
                  </a:lnTo>
                  <a:lnTo>
                    <a:pt x="9324" y="16"/>
                  </a:lnTo>
                  <a:lnTo>
                    <a:pt x="9308" y="16"/>
                  </a:lnTo>
                  <a:lnTo>
                    <a:pt x="9308" y="0"/>
                  </a:lnTo>
                  <a:close/>
                  <a:moveTo>
                    <a:pt x="9339" y="0"/>
                  </a:moveTo>
                  <a:lnTo>
                    <a:pt x="9355" y="0"/>
                  </a:lnTo>
                  <a:lnTo>
                    <a:pt x="9355" y="16"/>
                  </a:lnTo>
                  <a:lnTo>
                    <a:pt x="9339" y="16"/>
                  </a:lnTo>
                  <a:lnTo>
                    <a:pt x="9339" y="0"/>
                  </a:lnTo>
                  <a:close/>
                  <a:moveTo>
                    <a:pt x="9371" y="0"/>
                  </a:moveTo>
                  <a:lnTo>
                    <a:pt x="9387" y="0"/>
                  </a:lnTo>
                  <a:lnTo>
                    <a:pt x="9387" y="16"/>
                  </a:lnTo>
                  <a:lnTo>
                    <a:pt x="9371" y="16"/>
                  </a:lnTo>
                  <a:lnTo>
                    <a:pt x="9371" y="0"/>
                  </a:lnTo>
                  <a:close/>
                  <a:moveTo>
                    <a:pt x="9403" y="0"/>
                  </a:moveTo>
                  <a:lnTo>
                    <a:pt x="9419" y="0"/>
                  </a:lnTo>
                  <a:lnTo>
                    <a:pt x="9419" y="16"/>
                  </a:lnTo>
                  <a:lnTo>
                    <a:pt x="9403" y="16"/>
                  </a:lnTo>
                  <a:lnTo>
                    <a:pt x="9403" y="0"/>
                  </a:lnTo>
                  <a:close/>
                  <a:moveTo>
                    <a:pt x="9434" y="0"/>
                  </a:moveTo>
                  <a:lnTo>
                    <a:pt x="9450" y="0"/>
                  </a:lnTo>
                  <a:lnTo>
                    <a:pt x="9450" y="16"/>
                  </a:lnTo>
                  <a:lnTo>
                    <a:pt x="9434" y="16"/>
                  </a:lnTo>
                  <a:lnTo>
                    <a:pt x="9434" y="0"/>
                  </a:lnTo>
                  <a:close/>
                  <a:moveTo>
                    <a:pt x="9466" y="0"/>
                  </a:moveTo>
                  <a:lnTo>
                    <a:pt x="9482" y="0"/>
                  </a:lnTo>
                  <a:lnTo>
                    <a:pt x="9482" y="16"/>
                  </a:lnTo>
                  <a:lnTo>
                    <a:pt x="9466" y="16"/>
                  </a:lnTo>
                  <a:lnTo>
                    <a:pt x="9466" y="0"/>
                  </a:lnTo>
                  <a:close/>
                  <a:moveTo>
                    <a:pt x="9498" y="0"/>
                  </a:moveTo>
                  <a:lnTo>
                    <a:pt x="9513" y="0"/>
                  </a:lnTo>
                  <a:lnTo>
                    <a:pt x="9513" y="16"/>
                  </a:lnTo>
                  <a:lnTo>
                    <a:pt x="9498" y="16"/>
                  </a:lnTo>
                  <a:lnTo>
                    <a:pt x="9498" y="0"/>
                  </a:lnTo>
                  <a:close/>
                  <a:moveTo>
                    <a:pt x="9529" y="0"/>
                  </a:moveTo>
                  <a:lnTo>
                    <a:pt x="9545" y="0"/>
                  </a:lnTo>
                  <a:lnTo>
                    <a:pt x="9545" y="16"/>
                  </a:lnTo>
                  <a:lnTo>
                    <a:pt x="9529" y="16"/>
                  </a:lnTo>
                  <a:lnTo>
                    <a:pt x="9529" y="0"/>
                  </a:lnTo>
                  <a:close/>
                  <a:moveTo>
                    <a:pt x="9561" y="0"/>
                  </a:moveTo>
                  <a:lnTo>
                    <a:pt x="9577" y="0"/>
                  </a:lnTo>
                  <a:lnTo>
                    <a:pt x="9577" y="16"/>
                  </a:lnTo>
                  <a:lnTo>
                    <a:pt x="9561" y="16"/>
                  </a:lnTo>
                  <a:lnTo>
                    <a:pt x="9561" y="0"/>
                  </a:lnTo>
                  <a:close/>
                  <a:moveTo>
                    <a:pt x="9593" y="0"/>
                  </a:moveTo>
                  <a:lnTo>
                    <a:pt x="9608" y="0"/>
                  </a:lnTo>
                  <a:lnTo>
                    <a:pt x="9608" y="16"/>
                  </a:lnTo>
                  <a:lnTo>
                    <a:pt x="9593" y="16"/>
                  </a:lnTo>
                  <a:lnTo>
                    <a:pt x="9593" y="0"/>
                  </a:lnTo>
                  <a:close/>
                  <a:moveTo>
                    <a:pt x="9624" y="0"/>
                  </a:moveTo>
                  <a:lnTo>
                    <a:pt x="9640" y="0"/>
                  </a:lnTo>
                  <a:lnTo>
                    <a:pt x="9640" y="16"/>
                  </a:lnTo>
                  <a:lnTo>
                    <a:pt x="9624" y="16"/>
                  </a:lnTo>
                  <a:lnTo>
                    <a:pt x="9624" y="0"/>
                  </a:lnTo>
                  <a:close/>
                  <a:moveTo>
                    <a:pt x="9656" y="0"/>
                  </a:moveTo>
                  <a:lnTo>
                    <a:pt x="9672" y="0"/>
                  </a:lnTo>
                  <a:lnTo>
                    <a:pt x="9672" y="16"/>
                  </a:lnTo>
                  <a:lnTo>
                    <a:pt x="9656" y="16"/>
                  </a:lnTo>
                  <a:lnTo>
                    <a:pt x="9656" y="0"/>
                  </a:lnTo>
                  <a:close/>
                  <a:moveTo>
                    <a:pt x="9688" y="0"/>
                  </a:moveTo>
                  <a:lnTo>
                    <a:pt x="9703" y="0"/>
                  </a:lnTo>
                  <a:lnTo>
                    <a:pt x="9703" y="16"/>
                  </a:lnTo>
                  <a:lnTo>
                    <a:pt x="9688" y="16"/>
                  </a:lnTo>
                  <a:lnTo>
                    <a:pt x="9688" y="0"/>
                  </a:lnTo>
                  <a:close/>
                  <a:moveTo>
                    <a:pt x="9719" y="0"/>
                  </a:moveTo>
                  <a:lnTo>
                    <a:pt x="9735" y="0"/>
                  </a:lnTo>
                  <a:lnTo>
                    <a:pt x="9735" y="16"/>
                  </a:lnTo>
                  <a:lnTo>
                    <a:pt x="9719" y="16"/>
                  </a:lnTo>
                  <a:lnTo>
                    <a:pt x="9719" y="0"/>
                  </a:lnTo>
                  <a:close/>
                  <a:moveTo>
                    <a:pt x="9751" y="0"/>
                  </a:moveTo>
                  <a:lnTo>
                    <a:pt x="9767" y="0"/>
                  </a:lnTo>
                  <a:lnTo>
                    <a:pt x="9767" y="16"/>
                  </a:lnTo>
                  <a:lnTo>
                    <a:pt x="9751" y="16"/>
                  </a:lnTo>
                  <a:lnTo>
                    <a:pt x="9751" y="0"/>
                  </a:lnTo>
                  <a:close/>
                  <a:moveTo>
                    <a:pt x="9783" y="0"/>
                  </a:moveTo>
                  <a:lnTo>
                    <a:pt x="9798" y="0"/>
                  </a:lnTo>
                  <a:lnTo>
                    <a:pt x="9798" y="16"/>
                  </a:lnTo>
                  <a:lnTo>
                    <a:pt x="9783" y="16"/>
                  </a:lnTo>
                  <a:lnTo>
                    <a:pt x="9783" y="0"/>
                  </a:lnTo>
                  <a:close/>
                  <a:moveTo>
                    <a:pt x="9814" y="0"/>
                  </a:moveTo>
                  <a:lnTo>
                    <a:pt x="9830" y="0"/>
                  </a:lnTo>
                  <a:lnTo>
                    <a:pt x="9830" y="16"/>
                  </a:lnTo>
                  <a:lnTo>
                    <a:pt x="9814" y="16"/>
                  </a:lnTo>
                  <a:lnTo>
                    <a:pt x="9814" y="0"/>
                  </a:lnTo>
                  <a:close/>
                  <a:moveTo>
                    <a:pt x="9846" y="0"/>
                  </a:moveTo>
                  <a:lnTo>
                    <a:pt x="9862" y="0"/>
                  </a:lnTo>
                  <a:lnTo>
                    <a:pt x="9862" y="16"/>
                  </a:lnTo>
                  <a:lnTo>
                    <a:pt x="9846" y="16"/>
                  </a:lnTo>
                  <a:lnTo>
                    <a:pt x="9846" y="0"/>
                  </a:lnTo>
                  <a:close/>
                  <a:moveTo>
                    <a:pt x="9878" y="0"/>
                  </a:moveTo>
                  <a:lnTo>
                    <a:pt x="9893" y="0"/>
                  </a:lnTo>
                  <a:lnTo>
                    <a:pt x="9893" y="16"/>
                  </a:lnTo>
                  <a:lnTo>
                    <a:pt x="9878" y="16"/>
                  </a:lnTo>
                  <a:lnTo>
                    <a:pt x="9878" y="0"/>
                  </a:lnTo>
                  <a:close/>
                  <a:moveTo>
                    <a:pt x="9909" y="0"/>
                  </a:moveTo>
                  <a:lnTo>
                    <a:pt x="9925" y="0"/>
                  </a:lnTo>
                  <a:lnTo>
                    <a:pt x="9925" y="16"/>
                  </a:lnTo>
                  <a:lnTo>
                    <a:pt x="9909" y="16"/>
                  </a:lnTo>
                  <a:lnTo>
                    <a:pt x="9909" y="0"/>
                  </a:lnTo>
                  <a:close/>
                  <a:moveTo>
                    <a:pt x="9941" y="0"/>
                  </a:moveTo>
                  <a:lnTo>
                    <a:pt x="9957" y="0"/>
                  </a:lnTo>
                  <a:lnTo>
                    <a:pt x="9957" y="16"/>
                  </a:lnTo>
                  <a:lnTo>
                    <a:pt x="9941" y="16"/>
                  </a:lnTo>
                  <a:lnTo>
                    <a:pt x="9941" y="0"/>
                  </a:lnTo>
                  <a:close/>
                  <a:moveTo>
                    <a:pt x="9973" y="0"/>
                  </a:moveTo>
                  <a:lnTo>
                    <a:pt x="9988" y="0"/>
                  </a:lnTo>
                  <a:lnTo>
                    <a:pt x="9988" y="16"/>
                  </a:lnTo>
                  <a:lnTo>
                    <a:pt x="9973" y="16"/>
                  </a:lnTo>
                  <a:lnTo>
                    <a:pt x="9973" y="0"/>
                  </a:lnTo>
                  <a:close/>
                  <a:moveTo>
                    <a:pt x="10004" y="0"/>
                  </a:moveTo>
                  <a:lnTo>
                    <a:pt x="10020" y="0"/>
                  </a:lnTo>
                  <a:lnTo>
                    <a:pt x="10020" y="16"/>
                  </a:lnTo>
                  <a:lnTo>
                    <a:pt x="10004" y="16"/>
                  </a:lnTo>
                  <a:lnTo>
                    <a:pt x="10004" y="0"/>
                  </a:lnTo>
                  <a:close/>
                  <a:moveTo>
                    <a:pt x="10036" y="0"/>
                  </a:moveTo>
                  <a:lnTo>
                    <a:pt x="10052" y="0"/>
                  </a:lnTo>
                  <a:lnTo>
                    <a:pt x="10052" y="16"/>
                  </a:lnTo>
                  <a:lnTo>
                    <a:pt x="10036" y="16"/>
                  </a:lnTo>
                  <a:lnTo>
                    <a:pt x="10036" y="0"/>
                  </a:lnTo>
                  <a:close/>
                  <a:moveTo>
                    <a:pt x="10068" y="0"/>
                  </a:moveTo>
                  <a:lnTo>
                    <a:pt x="10083" y="0"/>
                  </a:lnTo>
                  <a:lnTo>
                    <a:pt x="10083" y="16"/>
                  </a:lnTo>
                  <a:lnTo>
                    <a:pt x="10068" y="16"/>
                  </a:lnTo>
                  <a:lnTo>
                    <a:pt x="10068" y="0"/>
                  </a:lnTo>
                  <a:close/>
                  <a:moveTo>
                    <a:pt x="10099" y="0"/>
                  </a:moveTo>
                  <a:lnTo>
                    <a:pt x="10115" y="0"/>
                  </a:lnTo>
                  <a:lnTo>
                    <a:pt x="10115" y="16"/>
                  </a:lnTo>
                  <a:lnTo>
                    <a:pt x="10099" y="16"/>
                  </a:lnTo>
                  <a:lnTo>
                    <a:pt x="10099" y="0"/>
                  </a:lnTo>
                  <a:close/>
                  <a:moveTo>
                    <a:pt x="10131" y="0"/>
                  </a:moveTo>
                  <a:lnTo>
                    <a:pt x="10147" y="0"/>
                  </a:lnTo>
                  <a:lnTo>
                    <a:pt x="10147" y="16"/>
                  </a:lnTo>
                  <a:lnTo>
                    <a:pt x="10131" y="16"/>
                  </a:lnTo>
                  <a:lnTo>
                    <a:pt x="10131" y="0"/>
                  </a:lnTo>
                  <a:close/>
                  <a:moveTo>
                    <a:pt x="10162" y="0"/>
                  </a:moveTo>
                  <a:lnTo>
                    <a:pt x="10178" y="0"/>
                  </a:lnTo>
                  <a:lnTo>
                    <a:pt x="10178" y="16"/>
                  </a:lnTo>
                  <a:lnTo>
                    <a:pt x="10162" y="16"/>
                  </a:lnTo>
                  <a:lnTo>
                    <a:pt x="10162" y="0"/>
                  </a:lnTo>
                  <a:close/>
                  <a:moveTo>
                    <a:pt x="10194" y="0"/>
                  </a:moveTo>
                  <a:lnTo>
                    <a:pt x="10210" y="0"/>
                  </a:lnTo>
                  <a:lnTo>
                    <a:pt x="10210" y="16"/>
                  </a:lnTo>
                  <a:lnTo>
                    <a:pt x="10194" y="16"/>
                  </a:lnTo>
                  <a:lnTo>
                    <a:pt x="10194" y="0"/>
                  </a:lnTo>
                  <a:close/>
                  <a:moveTo>
                    <a:pt x="10226" y="0"/>
                  </a:moveTo>
                  <a:lnTo>
                    <a:pt x="10242" y="0"/>
                  </a:lnTo>
                  <a:lnTo>
                    <a:pt x="10242" y="16"/>
                  </a:lnTo>
                  <a:lnTo>
                    <a:pt x="10226" y="16"/>
                  </a:lnTo>
                  <a:lnTo>
                    <a:pt x="10226" y="0"/>
                  </a:lnTo>
                  <a:close/>
                  <a:moveTo>
                    <a:pt x="10257" y="0"/>
                  </a:moveTo>
                  <a:lnTo>
                    <a:pt x="10273" y="0"/>
                  </a:lnTo>
                  <a:lnTo>
                    <a:pt x="10273" y="16"/>
                  </a:lnTo>
                  <a:lnTo>
                    <a:pt x="10257" y="16"/>
                  </a:lnTo>
                  <a:lnTo>
                    <a:pt x="10257" y="0"/>
                  </a:lnTo>
                  <a:close/>
                  <a:moveTo>
                    <a:pt x="10289" y="0"/>
                  </a:moveTo>
                  <a:lnTo>
                    <a:pt x="10305" y="0"/>
                  </a:lnTo>
                  <a:lnTo>
                    <a:pt x="10305" y="16"/>
                  </a:lnTo>
                  <a:lnTo>
                    <a:pt x="10289" y="16"/>
                  </a:lnTo>
                  <a:lnTo>
                    <a:pt x="10289" y="0"/>
                  </a:lnTo>
                  <a:close/>
                  <a:moveTo>
                    <a:pt x="10321" y="0"/>
                  </a:moveTo>
                  <a:lnTo>
                    <a:pt x="10337" y="0"/>
                  </a:lnTo>
                  <a:lnTo>
                    <a:pt x="10337" y="16"/>
                  </a:lnTo>
                  <a:lnTo>
                    <a:pt x="10321" y="16"/>
                  </a:lnTo>
                  <a:lnTo>
                    <a:pt x="10321" y="0"/>
                  </a:lnTo>
                  <a:close/>
                  <a:moveTo>
                    <a:pt x="10352" y="0"/>
                  </a:moveTo>
                  <a:lnTo>
                    <a:pt x="10368" y="0"/>
                  </a:lnTo>
                  <a:lnTo>
                    <a:pt x="10368" y="16"/>
                  </a:lnTo>
                  <a:lnTo>
                    <a:pt x="10352" y="16"/>
                  </a:lnTo>
                  <a:lnTo>
                    <a:pt x="10352" y="0"/>
                  </a:lnTo>
                  <a:close/>
                  <a:moveTo>
                    <a:pt x="10384" y="0"/>
                  </a:moveTo>
                  <a:lnTo>
                    <a:pt x="10400" y="0"/>
                  </a:lnTo>
                  <a:lnTo>
                    <a:pt x="10400" y="16"/>
                  </a:lnTo>
                  <a:lnTo>
                    <a:pt x="10384" y="16"/>
                  </a:lnTo>
                  <a:lnTo>
                    <a:pt x="10384" y="0"/>
                  </a:lnTo>
                  <a:close/>
                  <a:moveTo>
                    <a:pt x="10416" y="0"/>
                  </a:moveTo>
                  <a:lnTo>
                    <a:pt x="10432" y="0"/>
                  </a:lnTo>
                  <a:lnTo>
                    <a:pt x="10432" y="16"/>
                  </a:lnTo>
                  <a:lnTo>
                    <a:pt x="10416" y="16"/>
                  </a:lnTo>
                  <a:lnTo>
                    <a:pt x="10416" y="0"/>
                  </a:lnTo>
                  <a:close/>
                  <a:moveTo>
                    <a:pt x="10447" y="0"/>
                  </a:moveTo>
                  <a:lnTo>
                    <a:pt x="10463" y="0"/>
                  </a:lnTo>
                  <a:lnTo>
                    <a:pt x="10463" y="16"/>
                  </a:lnTo>
                  <a:lnTo>
                    <a:pt x="10447" y="16"/>
                  </a:lnTo>
                  <a:lnTo>
                    <a:pt x="10447" y="0"/>
                  </a:lnTo>
                  <a:close/>
                  <a:moveTo>
                    <a:pt x="10479" y="0"/>
                  </a:moveTo>
                  <a:lnTo>
                    <a:pt x="10495" y="0"/>
                  </a:lnTo>
                  <a:lnTo>
                    <a:pt x="10495" y="16"/>
                  </a:lnTo>
                  <a:lnTo>
                    <a:pt x="10479" y="16"/>
                  </a:lnTo>
                  <a:lnTo>
                    <a:pt x="10479" y="0"/>
                  </a:lnTo>
                  <a:close/>
                  <a:moveTo>
                    <a:pt x="10511" y="0"/>
                  </a:moveTo>
                  <a:lnTo>
                    <a:pt x="10527" y="0"/>
                  </a:lnTo>
                  <a:lnTo>
                    <a:pt x="10527" y="16"/>
                  </a:lnTo>
                  <a:lnTo>
                    <a:pt x="10511" y="16"/>
                  </a:lnTo>
                  <a:lnTo>
                    <a:pt x="10511" y="0"/>
                  </a:lnTo>
                  <a:close/>
                  <a:moveTo>
                    <a:pt x="10542" y="0"/>
                  </a:moveTo>
                  <a:lnTo>
                    <a:pt x="10558" y="0"/>
                  </a:lnTo>
                  <a:lnTo>
                    <a:pt x="10558" y="16"/>
                  </a:lnTo>
                  <a:lnTo>
                    <a:pt x="10542" y="16"/>
                  </a:lnTo>
                  <a:lnTo>
                    <a:pt x="10542" y="0"/>
                  </a:lnTo>
                  <a:close/>
                  <a:moveTo>
                    <a:pt x="10574" y="0"/>
                  </a:moveTo>
                  <a:lnTo>
                    <a:pt x="10590" y="0"/>
                  </a:lnTo>
                  <a:lnTo>
                    <a:pt x="10590" y="16"/>
                  </a:lnTo>
                  <a:lnTo>
                    <a:pt x="10574" y="16"/>
                  </a:lnTo>
                  <a:lnTo>
                    <a:pt x="10574" y="0"/>
                  </a:lnTo>
                  <a:close/>
                  <a:moveTo>
                    <a:pt x="10606" y="0"/>
                  </a:moveTo>
                  <a:lnTo>
                    <a:pt x="10622" y="0"/>
                  </a:lnTo>
                  <a:lnTo>
                    <a:pt x="10622" y="16"/>
                  </a:lnTo>
                  <a:lnTo>
                    <a:pt x="10606" y="16"/>
                  </a:lnTo>
                  <a:lnTo>
                    <a:pt x="10606" y="0"/>
                  </a:lnTo>
                  <a:close/>
                  <a:moveTo>
                    <a:pt x="10637" y="0"/>
                  </a:moveTo>
                  <a:lnTo>
                    <a:pt x="10653" y="0"/>
                  </a:lnTo>
                  <a:lnTo>
                    <a:pt x="10653" y="16"/>
                  </a:lnTo>
                  <a:lnTo>
                    <a:pt x="10637" y="16"/>
                  </a:lnTo>
                  <a:lnTo>
                    <a:pt x="10637" y="0"/>
                  </a:lnTo>
                  <a:close/>
                  <a:moveTo>
                    <a:pt x="10669" y="0"/>
                  </a:moveTo>
                  <a:lnTo>
                    <a:pt x="10685" y="0"/>
                  </a:lnTo>
                  <a:lnTo>
                    <a:pt x="10685" y="16"/>
                  </a:lnTo>
                  <a:lnTo>
                    <a:pt x="10669" y="16"/>
                  </a:lnTo>
                  <a:lnTo>
                    <a:pt x="10669" y="0"/>
                  </a:lnTo>
                  <a:close/>
                  <a:moveTo>
                    <a:pt x="10701" y="0"/>
                  </a:moveTo>
                  <a:lnTo>
                    <a:pt x="10717" y="0"/>
                  </a:lnTo>
                  <a:lnTo>
                    <a:pt x="10717" y="16"/>
                  </a:lnTo>
                  <a:lnTo>
                    <a:pt x="10701" y="16"/>
                  </a:lnTo>
                  <a:lnTo>
                    <a:pt x="10701" y="0"/>
                  </a:lnTo>
                  <a:close/>
                </a:path>
              </a:pathLst>
            </a:custGeom>
            <a:solidFill>
              <a:srgbClr val="7F7F7F"/>
            </a:solidFill>
            <a:ln w="635" cap="flat">
              <a:solidFill>
                <a:srgbClr val="7F7F7F"/>
              </a:solidFill>
              <a:prstDash val="solid"/>
              <a:round/>
              <a:headEnd/>
              <a:tailEnd/>
            </a:ln>
          </p:spPr>
          <p:txBody>
            <a:bodyPr rot="0" vert="horz" wrap="square" lIns="91440" tIns="45720" rIns="91440" bIns="45720" anchor="t" anchorCtr="0" upright="1">
              <a:noAutofit/>
            </a:bodyPr>
            <a:lstStyle/>
            <a:p>
              <a:endParaRPr lang="en-US" kern="0">
                <a:solidFill>
                  <a:sysClr val="windowText" lastClr="000000"/>
                </a:solidFill>
              </a:endParaRPr>
            </a:p>
          </p:txBody>
        </p:sp>
        <p:sp>
          <p:nvSpPr>
            <p:cNvPr id="4119" name="Rectangle 4118">
              <a:extLst>
                <a:ext uri="{FF2B5EF4-FFF2-40B4-BE49-F238E27FC236}">
                  <a16:creationId xmlns:a16="http://schemas.microsoft.com/office/drawing/2014/main" id="{409264F5-A8AD-A7E3-91C1-1BC82D7B0AC4}"/>
                </a:ext>
              </a:extLst>
            </p:cNvPr>
            <p:cNvSpPr>
              <a:spLocks noChangeArrowheads="1"/>
            </p:cNvSpPr>
            <p:nvPr/>
          </p:nvSpPr>
          <p:spPr bwMode="auto">
            <a:xfrm>
              <a:off x="1069340" y="2871470"/>
              <a:ext cx="2250404" cy="218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a:spAutoFit/>
            </a:bodyPr>
            <a:lstStyle/>
            <a:p>
              <a:pPr>
                <a:lnSpc>
                  <a:spcPct val="107000"/>
                </a:lnSpc>
                <a:spcAft>
                  <a:spcPts val="800"/>
                </a:spcAft>
              </a:pPr>
              <a:r>
                <a:rPr lang="sr-Cyrl-RS" sz="1400" b="1" kern="0">
                  <a:solidFill>
                    <a:srgbClr val="46AD00"/>
                  </a:solidFill>
                  <a:latin typeface="Arial" panose="020B0604020202020204" pitchFamily="34" charset="0"/>
                  <a:ea typeface="Calibri" panose="020F0502020204030204" pitchFamily="34" charset="0"/>
                  <a:cs typeface="Arial" panose="020B0604020202020204" pitchFamily="34" charset="0"/>
                </a:rPr>
                <a:t>Замена фосилних електрана</a:t>
              </a:r>
              <a:endParaRPr lang="en-US" sz="1100" kern="0">
                <a:solidFill>
                  <a:sysClr val="windowText" lastClr="000000"/>
                </a:solidFill>
                <a:latin typeface="Calibri" panose="020F0502020204030204" pitchFamily="34" charset="0"/>
                <a:ea typeface="Calibri" panose="020F0502020204030204" pitchFamily="34" charset="0"/>
                <a:cs typeface="Arial" panose="020B0604020202020204" pitchFamily="34" charset="0"/>
              </a:endParaRPr>
            </a:p>
          </p:txBody>
        </p:sp>
        <p:sp>
          <p:nvSpPr>
            <p:cNvPr id="4120" name="Rectangle 4119">
              <a:extLst>
                <a:ext uri="{FF2B5EF4-FFF2-40B4-BE49-F238E27FC236}">
                  <a16:creationId xmlns:a16="http://schemas.microsoft.com/office/drawing/2014/main" id="{06D7A494-CF8F-092A-B075-00BDDB31E9BC}"/>
                </a:ext>
              </a:extLst>
            </p:cNvPr>
            <p:cNvSpPr>
              <a:spLocks noChangeArrowheads="1"/>
            </p:cNvSpPr>
            <p:nvPr/>
          </p:nvSpPr>
          <p:spPr bwMode="auto">
            <a:xfrm>
              <a:off x="1534160" y="3017520"/>
              <a:ext cx="51976" cy="218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a:spAutoFit/>
            </a:bodyPr>
            <a:lstStyle/>
            <a:p>
              <a:pPr>
                <a:lnSpc>
                  <a:spcPct val="107000"/>
                </a:lnSpc>
                <a:spcAft>
                  <a:spcPts val="800"/>
                </a:spcAft>
              </a:pPr>
              <a:r>
                <a:rPr lang="en-US" sz="1400" b="1" kern="0">
                  <a:solidFill>
                    <a:srgbClr val="46AD00"/>
                  </a:solidFill>
                  <a:latin typeface="Arial" panose="020B0604020202020204" pitchFamily="34" charset="0"/>
                  <a:ea typeface="Calibri" panose="020F0502020204030204" pitchFamily="34" charset="0"/>
                  <a:cs typeface="Arial" panose="020B0604020202020204" pitchFamily="34" charset="0"/>
                </a:rPr>
                <a:t>-</a:t>
              </a:r>
              <a:endParaRPr lang="en-US" sz="1100" kern="0">
                <a:solidFill>
                  <a:sysClr val="windowText" lastClr="000000"/>
                </a:solidFill>
                <a:latin typeface="Calibri" panose="020F0502020204030204" pitchFamily="34" charset="0"/>
                <a:ea typeface="Calibri" panose="020F0502020204030204" pitchFamily="34" charset="0"/>
                <a:cs typeface="Arial" panose="020B0604020202020204" pitchFamily="34" charset="0"/>
              </a:endParaRPr>
            </a:p>
          </p:txBody>
        </p:sp>
        <p:sp>
          <p:nvSpPr>
            <p:cNvPr id="4121" name="Freeform 39">
              <a:extLst>
                <a:ext uri="{FF2B5EF4-FFF2-40B4-BE49-F238E27FC236}">
                  <a16:creationId xmlns:a16="http://schemas.microsoft.com/office/drawing/2014/main" id="{B27931CD-2385-D74D-2074-F0915EDE1B88}"/>
                </a:ext>
              </a:extLst>
            </p:cNvPr>
            <p:cNvSpPr>
              <a:spLocks noEditPoints="1"/>
            </p:cNvSpPr>
            <p:nvPr/>
          </p:nvSpPr>
          <p:spPr bwMode="auto">
            <a:xfrm>
              <a:off x="99695" y="3519170"/>
              <a:ext cx="6805295" cy="10160"/>
            </a:xfrm>
            <a:custGeom>
              <a:avLst/>
              <a:gdLst>
                <a:gd name="T0" fmla="*/ 174 w 10717"/>
                <a:gd name="T1" fmla="*/ 0 h 16"/>
                <a:gd name="T2" fmla="*/ 317 w 10717"/>
                <a:gd name="T3" fmla="*/ 16 h 16"/>
                <a:gd name="T4" fmla="*/ 507 w 10717"/>
                <a:gd name="T5" fmla="*/ 0 h 16"/>
                <a:gd name="T6" fmla="*/ 681 w 10717"/>
                <a:gd name="T7" fmla="*/ 16 h 16"/>
                <a:gd name="T8" fmla="*/ 823 w 10717"/>
                <a:gd name="T9" fmla="*/ 0 h 16"/>
                <a:gd name="T10" fmla="*/ 1029 w 10717"/>
                <a:gd name="T11" fmla="*/ 0 h 16"/>
                <a:gd name="T12" fmla="*/ 1172 w 10717"/>
                <a:gd name="T13" fmla="*/ 16 h 16"/>
                <a:gd name="T14" fmla="*/ 1362 w 10717"/>
                <a:gd name="T15" fmla="*/ 0 h 16"/>
                <a:gd name="T16" fmla="*/ 1536 w 10717"/>
                <a:gd name="T17" fmla="*/ 16 h 16"/>
                <a:gd name="T18" fmla="*/ 1678 w 10717"/>
                <a:gd name="T19" fmla="*/ 0 h 16"/>
                <a:gd name="T20" fmla="*/ 1884 w 10717"/>
                <a:gd name="T21" fmla="*/ 0 h 16"/>
                <a:gd name="T22" fmla="*/ 2027 w 10717"/>
                <a:gd name="T23" fmla="*/ 16 h 16"/>
                <a:gd name="T24" fmla="*/ 2216 w 10717"/>
                <a:gd name="T25" fmla="*/ 0 h 16"/>
                <a:gd name="T26" fmla="*/ 2391 w 10717"/>
                <a:gd name="T27" fmla="*/ 16 h 16"/>
                <a:gd name="T28" fmla="*/ 2533 w 10717"/>
                <a:gd name="T29" fmla="*/ 0 h 16"/>
                <a:gd name="T30" fmla="*/ 2739 w 10717"/>
                <a:gd name="T31" fmla="*/ 0 h 16"/>
                <a:gd name="T32" fmla="*/ 2881 w 10717"/>
                <a:gd name="T33" fmla="*/ 16 h 16"/>
                <a:gd name="T34" fmla="*/ 3071 w 10717"/>
                <a:gd name="T35" fmla="*/ 0 h 16"/>
                <a:gd name="T36" fmla="*/ 3245 w 10717"/>
                <a:gd name="T37" fmla="*/ 16 h 16"/>
                <a:gd name="T38" fmla="*/ 3388 w 10717"/>
                <a:gd name="T39" fmla="*/ 0 h 16"/>
                <a:gd name="T40" fmla="*/ 3594 w 10717"/>
                <a:gd name="T41" fmla="*/ 0 h 16"/>
                <a:gd name="T42" fmla="*/ 3736 w 10717"/>
                <a:gd name="T43" fmla="*/ 16 h 16"/>
                <a:gd name="T44" fmla="*/ 3926 w 10717"/>
                <a:gd name="T45" fmla="*/ 0 h 16"/>
                <a:gd name="T46" fmla="*/ 4100 w 10717"/>
                <a:gd name="T47" fmla="*/ 16 h 16"/>
                <a:gd name="T48" fmla="*/ 4243 w 10717"/>
                <a:gd name="T49" fmla="*/ 0 h 16"/>
                <a:gd name="T50" fmla="*/ 4448 w 10717"/>
                <a:gd name="T51" fmla="*/ 0 h 16"/>
                <a:gd name="T52" fmla="*/ 4591 w 10717"/>
                <a:gd name="T53" fmla="*/ 16 h 16"/>
                <a:gd name="T54" fmla="*/ 4781 w 10717"/>
                <a:gd name="T55" fmla="*/ 0 h 16"/>
                <a:gd name="T56" fmla="*/ 4955 w 10717"/>
                <a:gd name="T57" fmla="*/ 16 h 16"/>
                <a:gd name="T58" fmla="*/ 5098 w 10717"/>
                <a:gd name="T59" fmla="*/ 0 h 16"/>
                <a:gd name="T60" fmla="*/ 5303 w 10717"/>
                <a:gd name="T61" fmla="*/ 0 h 16"/>
                <a:gd name="T62" fmla="*/ 5446 w 10717"/>
                <a:gd name="T63" fmla="*/ 16 h 16"/>
                <a:gd name="T64" fmla="*/ 5636 w 10717"/>
                <a:gd name="T65" fmla="*/ 0 h 16"/>
                <a:gd name="T66" fmla="*/ 5810 w 10717"/>
                <a:gd name="T67" fmla="*/ 16 h 16"/>
                <a:gd name="T68" fmla="*/ 5952 w 10717"/>
                <a:gd name="T69" fmla="*/ 0 h 16"/>
                <a:gd name="T70" fmla="*/ 6158 w 10717"/>
                <a:gd name="T71" fmla="*/ 0 h 16"/>
                <a:gd name="T72" fmla="*/ 6301 w 10717"/>
                <a:gd name="T73" fmla="*/ 16 h 16"/>
                <a:gd name="T74" fmla="*/ 6491 w 10717"/>
                <a:gd name="T75" fmla="*/ 0 h 16"/>
                <a:gd name="T76" fmla="*/ 6665 w 10717"/>
                <a:gd name="T77" fmla="*/ 16 h 16"/>
                <a:gd name="T78" fmla="*/ 6807 w 10717"/>
                <a:gd name="T79" fmla="*/ 0 h 16"/>
                <a:gd name="T80" fmla="*/ 7013 w 10717"/>
                <a:gd name="T81" fmla="*/ 0 h 16"/>
                <a:gd name="T82" fmla="*/ 7155 w 10717"/>
                <a:gd name="T83" fmla="*/ 16 h 16"/>
                <a:gd name="T84" fmla="*/ 7345 w 10717"/>
                <a:gd name="T85" fmla="*/ 0 h 16"/>
                <a:gd name="T86" fmla="*/ 7519 w 10717"/>
                <a:gd name="T87" fmla="*/ 16 h 16"/>
                <a:gd name="T88" fmla="*/ 7662 w 10717"/>
                <a:gd name="T89" fmla="*/ 0 h 16"/>
                <a:gd name="T90" fmla="*/ 7868 w 10717"/>
                <a:gd name="T91" fmla="*/ 0 h 16"/>
                <a:gd name="T92" fmla="*/ 8010 w 10717"/>
                <a:gd name="T93" fmla="*/ 16 h 16"/>
                <a:gd name="T94" fmla="*/ 8200 w 10717"/>
                <a:gd name="T95" fmla="*/ 0 h 16"/>
                <a:gd name="T96" fmla="*/ 8374 w 10717"/>
                <a:gd name="T97" fmla="*/ 16 h 16"/>
                <a:gd name="T98" fmla="*/ 8517 w 10717"/>
                <a:gd name="T99" fmla="*/ 0 h 16"/>
                <a:gd name="T100" fmla="*/ 8723 w 10717"/>
                <a:gd name="T101" fmla="*/ 0 h 16"/>
                <a:gd name="T102" fmla="*/ 8865 w 10717"/>
                <a:gd name="T103" fmla="*/ 16 h 16"/>
                <a:gd name="T104" fmla="*/ 9055 w 10717"/>
                <a:gd name="T105" fmla="*/ 0 h 16"/>
                <a:gd name="T106" fmla="*/ 9229 w 10717"/>
                <a:gd name="T107" fmla="*/ 16 h 16"/>
                <a:gd name="T108" fmla="*/ 9372 w 10717"/>
                <a:gd name="T109" fmla="*/ 0 h 16"/>
                <a:gd name="T110" fmla="*/ 9577 w 10717"/>
                <a:gd name="T111" fmla="*/ 0 h 16"/>
                <a:gd name="T112" fmla="*/ 9720 w 10717"/>
                <a:gd name="T113" fmla="*/ 16 h 16"/>
                <a:gd name="T114" fmla="*/ 9910 w 10717"/>
                <a:gd name="T115" fmla="*/ 0 h 16"/>
                <a:gd name="T116" fmla="*/ 10084 w 10717"/>
                <a:gd name="T117" fmla="*/ 16 h 16"/>
                <a:gd name="T118" fmla="*/ 10226 w 10717"/>
                <a:gd name="T119" fmla="*/ 0 h 16"/>
                <a:gd name="T120" fmla="*/ 10432 w 10717"/>
                <a:gd name="T121" fmla="*/ 0 h 16"/>
                <a:gd name="T122" fmla="*/ 10575 w 10717"/>
                <a:gd name="T123"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717" h="16">
                  <a:moveTo>
                    <a:pt x="0" y="0"/>
                  </a:moveTo>
                  <a:lnTo>
                    <a:pt x="16" y="0"/>
                  </a:lnTo>
                  <a:lnTo>
                    <a:pt x="16" y="16"/>
                  </a:lnTo>
                  <a:lnTo>
                    <a:pt x="0" y="16"/>
                  </a:lnTo>
                  <a:lnTo>
                    <a:pt x="0" y="0"/>
                  </a:lnTo>
                  <a:close/>
                  <a:moveTo>
                    <a:pt x="32" y="0"/>
                  </a:moveTo>
                  <a:lnTo>
                    <a:pt x="48" y="0"/>
                  </a:lnTo>
                  <a:lnTo>
                    <a:pt x="48" y="16"/>
                  </a:lnTo>
                  <a:lnTo>
                    <a:pt x="32" y="16"/>
                  </a:lnTo>
                  <a:lnTo>
                    <a:pt x="32" y="0"/>
                  </a:lnTo>
                  <a:close/>
                  <a:moveTo>
                    <a:pt x="64" y="0"/>
                  </a:moveTo>
                  <a:lnTo>
                    <a:pt x="79" y="0"/>
                  </a:lnTo>
                  <a:lnTo>
                    <a:pt x="79" y="16"/>
                  </a:lnTo>
                  <a:lnTo>
                    <a:pt x="64" y="16"/>
                  </a:lnTo>
                  <a:lnTo>
                    <a:pt x="64" y="0"/>
                  </a:lnTo>
                  <a:close/>
                  <a:moveTo>
                    <a:pt x="95" y="0"/>
                  </a:moveTo>
                  <a:lnTo>
                    <a:pt x="111" y="0"/>
                  </a:lnTo>
                  <a:lnTo>
                    <a:pt x="111" y="16"/>
                  </a:lnTo>
                  <a:lnTo>
                    <a:pt x="95" y="16"/>
                  </a:lnTo>
                  <a:lnTo>
                    <a:pt x="95" y="0"/>
                  </a:lnTo>
                  <a:close/>
                  <a:moveTo>
                    <a:pt x="127" y="0"/>
                  </a:moveTo>
                  <a:lnTo>
                    <a:pt x="143" y="0"/>
                  </a:lnTo>
                  <a:lnTo>
                    <a:pt x="143" y="16"/>
                  </a:lnTo>
                  <a:lnTo>
                    <a:pt x="127" y="16"/>
                  </a:lnTo>
                  <a:lnTo>
                    <a:pt x="127" y="0"/>
                  </a:lnTo>
                  <a:close/>
                  <a:moveTo>
                    <a:pt x="159" y="0"/>
                  </a:moveTo>
                  <a:lnTo>
                    <a:pt x="174" y="0"/>
                  </a:lnTo>
                  <a:lnTo>
                    <a:pt x="174" y="16"/>
                  </a:lnTo>
                  <a:lnTo>
                    <a:pt x="159" y="16"/>
                  </a:lnTo>
                  <a:lnTo>
                    <a:pt x="159" y="0"/>
                  </a:lnTo>
                  <a:close/>
                  <a:moveTo>
                    <a:pt x="190" y="0"/>
                  </a:moveTo>
                  <a:lnTo>
                    <a:pt x="206" y="0"/>
                  </a:lnTo>
                  <a:lnTo>
                    <a:pt x="206" y="16"/>
                  </a:lnTo>
                  <a:lnTo>
                    <a:pt x="190" y="16"/>
                  </a:lnTo>
                  <a:lnTo>
                    <a:pt x="190" y="0"/>
                  </a:lnTo>
                  <a:close/>
                  <a:moveTo>
                    <a:pt x="222" y="0"/>
                  </a:moveTo>
                  <a:lnTo>
                    <a:pt x="238" y="0"/>
                  </a:lnTo>
                  <a:lnTo>
                    <a:pt x="238" y="16"/>
                  </a:lnTo>
                  <a:lnTo>
                    <a:pt x="222" y="16"/>
                  </a:lnTo>
                  <a:lnTo>
                    <a:pt x="222" y="0"/>
                  </a:lnTo>
                  <a:close/>
                  <a:moveTo>
                    <a:pt x="254" y="0"/>
                  </a:moveTo>
                  <a:lnTo>
                    <a:pt x="269" y="0"/>
                  </a:lnTo>
                  <a:lnTo>
                    <a:pt x="269" y="16"/>
                  </a:lnTo>
                  <a:lnTo>
                    <a:pt x="254" y="16"/>
                  </a:lnTo>
                  <a:lnTo>
                    <a:pt x="254" y="0"/>
                  </a:lnTo>
                  <a:close/>
                  <a:moveTo>
                    <a:pt x="285" y="0"/>
                  </a:moveTo>
                  <a:lnTo>
                    <a:pt x="301" y="0"/>
                  </a:lnTo>
                  <a:lnTo>
                    <a:pt x="301" y="16"/>
                  </a:lnTo>
                  <a:lnTo>
                    <a:pt x="285" y="16"/>
                  </a:lnTo>
                  <a:lnTo>
                    <a:pt x="285" y="0"/>
                  </a:lnTo>
                  <a:close/>
                  <a:moveTo>
                    <a:pt x="317" y="0"/>
                  </a:moveTo>
                  <a:lnTo>
                    <a:pt x="333" y="0"/>
                  </a:lnTo>
                  <a:lnTo>
                    <a:pt x="333" y="16"/>
                  </a:lnTo>
                  <a:lnTo>
                    <a:pt x="317" y="16"/>
                  </a:lnTo>
                  <a:lnTo>
                    <a:pt x="317" y="0"/>
                  </a:lnTo>
                  <a:close/>
                  <a:moveTo>
                    <a:pt x="349" y="0"/>
                  </a:moveTo>
                  <a:lnTo>
                    <a:pt x="364" y="0"/>
                  </a:lnTo>
                  <a:lnTo>
                    <a:pt x="364" y="16"/>
                  </a:lnTo>
                  <a:lnTo>
                    <a:pt x="349" y="16"/>
                  </a:lnTo>
                  <a:lnTo>
                    <a:pt x="349" y="0"/>
                  </a:lnTo>
                  <a:close/>
                  <a:moveTo>
                    <a:pt x="380" y="0"/>
                  </a:moveTo>
                  <a:lnTo>
                    <a:pt x="396" y="0"/>
                  </a:lnTo>
                  <a:lnTo>
                    <a:pt x="396" y="16"/>
                  </a:lnTo>
                  <a:lnTo>
                    <a:pt x="380" y="16"/>
                  </a:lnTo>
                  <a:lnTo>
                    <a:pt x="380" y="0"/>
                  </a:lnTo>
                  <a:close/>
                  <a:moveTo>
                    <a:pt x="412" y="0"/>
                  </a:moveTo>
                  <a:lnTo>
                    <a:pt x="428" y="0"/>
                  </a:lnTo>
                  <a:lnTo>
                    <a:pt x="428" y="16"/>
                  </a:lnTo>
                  <a:lnTo>
                    <a:pt x="412" y="16"/>
                  </a:lnTo>
                  <a:lnTo>
                    <a:pt x="412" y="0"/>
                  </a:lnTo>
                  <a:close/>
                  <a:moveTo>
                    <a:pt x="444" y="0"/>
                  </a:moveTo>
                  <a:lnTo>
                    <a:pt x="459" y="0"/>
                  </a:lnTo>
                  <a:lnTo>
                    <a:pt x="459" y="16"/>
                  </a:lnTo>
                  <a:lnTo>
                    <a:pt x="444" y="16"/>
                  </a:lnTo>
                  <a:lnTo>
                    <a:pt x="444" y="0"/>
                  </a:lnTo>
                  <a:close/>
                  <a:moveTo>
                    <a:pt x="475" y="0"/>
                  </a:moveTo>
                  <a:lnTo>
                    <a:pt x="491" y="0"/>
                  </a:lnTo>
                  <a:lnTo>
                    <a:pt x="491" y="16"/>
                  </a:lnTo>
                  <a:lnTo>
                    <a:pt x="475" y="16"/>
                  </a:lnTo>
                  <a:lnTo>
                    <a:pt x="475" y="0"/>
                  </a:lnTo>
                  <a:close/>
                  <a:moveTo>
                    <a:pt x="507" y="0"/>
                  </a:moveTo>
                  <a:lnTo>
                    <a:pt x="523" y="0"/>
                  </a:lnTo>
                  <a:lnTo>
                    <a:pt x="523" y="16"/>
                  </a:lnTo>
                  <a:lnTo>
                    <a:pt x="507" y="16"/>
                  </a:lnTo>
                  <a:lnTo>
                    <a:pt x="507" y="0"/>
                  </a:lnTo>
                  <a:close/>
                  <a:moveTo>
                    <a:pt x="539" y="0"/>
                  </a:moveTo>
                  <a:lnTo>
                    <a:pt x="554" y="0"/>
                  </a:lnTo>
                  <a:lnTo>
                    <a:pt x="554" y="16"/>
                  </a:lnTo>
                  <a:lnTo>
                    <a:pt x="539" y="16"/>
                  </a:lnTo>
                  <a:lnTo>
                    <a:pt x="539" y="0"/>
                  </a:lnTo>
                  <a:close/>
                  <a:moveTo>
                    <a:pt x="570" y="0"/>
                  </a:moveTo>
                  <a:lnTo>
                    <a:pt x="586" y="0"/>
                  </a:lnTo>
                  <a:lnTo>
                    <a:pt x="586" y="16"/>
                  </a:lnTo>
                  <a:lnTo>
                    <a:pt x="570" y="16"/>
                  </a:lnTo>
                  <a:lnTo>
                    <a:pt x="570" y="0"/>
                  </a:lnTo>
                  <a:close/>
                  <a:moveTo>
                    <a:pt x="602" y="0"/>
                  </a:moveTo>
                  <a:lnTo>
                    <a:pt x="618" y="0"/>
                  </a:lnTo>
                  <a:lnTo>
                    <a:pt x="618" y="16"/>
                  </a:lnTo>
                  <a:lnTo>
                    <a:pt x="602" y="16"/>
                  </a:lnTo>
                  <a:lnTo>
                    <a:pt x="602" y="0"/>
                  </a:lnTo>
                  <a:close/>
                  <a:moveTo>
                    <a:pt x="634" y="0"/>
                  </a:moveTo>
                  <a:lnTo>
                    <a:pt x="649" y="0"/>
                  </a:lnTo>
                  <a:lnTo>
                    <a:pt x="649" y="16"/>
                  </a:lnTo>
                  <a:lnTo>
                    <a:pt x="634" y="16"/>
                  </a:lnTo>
                  <a:lnTo>
                    <a:pt x="634" y="0"/>
                  </a:lnTo>
                  <a:close/>
                  <a:moveTo>
                    <a:pt x="665" y="0"/>
                  </a:moveTo>
                  <a:lnTo>
                    <a:pt x="681" y="0"/>
                  </a:lnTo>
                  <a:lnTo>
                    <a:pt x="681" y="16"/>
                  </a:lnTo>
                  <a:lnTo>
                    <a:pt x="665" y="16"/>
                  </a:lnTo>
                  <a:lnTo>
                    <a:pt x="665" y="0"/>
                  </a:lnTo>
                  <a:close/>
                  <a:moveTo>
                    <a:pt x="697" y="0"/>
                  </a:moveTo>
                  <a:lnTo>
                    <a:pt x="713" y="0"/>
                  </a:lnTo>
                  <a:lnTo>
                    <a:pt x="713" y="16"/>
                  </a:lnTo>
                  <a:lnTo>
                    <a:pt x="697" y="16"/>
                  </a:lnTo>
                  <a:lnTo>
                    <a:pt x="697" y="0"/>
                  </a:lnTo>
                  <a:close/>
                  <a:moveTo>
                    <a:pt x="729" y="0"/>
                  </a:moveTo>
                  <a:lnTo>
                    <a:pt x="744" y="0"/>
                  </a:lnTo>
                  <a:lnTo>
                    <a:pt x="744" y="16"/>
                  </a:lnTo>
                  <a:lnTo>
                    <a:pt x="729" y="16"/>
                  </a:lnTo>
                  <a:lnTo>
                    <a:pt x="729" y="0"/>
                  </a:lnTo>
                  <a:close/>
                  <a:moveTo>
                    <a:pt x="760" y="0"/>
                  </a:moveTo>
                  <a:lnTo>
                    <a:pt x="776" y="0"/>
                  </a:lnTo>
                  <a:lnTo>
                    <a:pt x="776" y="16"/>
                  </a:lnTo>
                  <a:lnTo>
                    <a:pt x="760" y="16"/>
                  </a:lnTo>
                  <a:lnTo>
                    <a:pt x="760" y="0"/>
                  </a:lnTo>
                  <a:close/>
                  <a:moveTo>
                    <a:pt x="792" y="0"/>
                  </a:moveTo>
                  <a:lnTo>
                    <a:pt x="808" y="0"/>
                  </a:lnTo>
                  <a:lnTo>
                    <a:pt x="808" y="16"/>
                  </a:lnTo>
                  <a:lnTo>
                    <a:pt x="792" y="16"/>
                  </a:lnTo>
                  <a:lnTo>
                    <a:pt x="792" y="0"/>
                  </a:lnTo>
                  <a:close/>
                  <a:moveTo>
                    <a:pt x="823" y="0"/>
                  </a:moveTo>
                  <a:lnTo>
                    <a:pt x="839" y="0"/>
                  </a:lnTo>
                  <a:lnTo>
                    <a:pt x="839" y="16"/>
                  </a:lnTo>
                  <a:lnTo>
                    <a:pt x="823" y="16"/>
                  </a:lnTo>
                  <a:lnTo>
                    <a:pt x="823" y="0"/>
                  </a:lnTo>
                  <a:close/>
                  <a:moveTo>
                    <a:pt x="855" y="0"/>
                  </a:moveTo>
                  <a:lnTo>
                    <a:pt x="871" y="0"/>
                  </a:lnTo>
                  <a:lnTo>
                    <a:pt x="871" y="16"/>
                  </a:lnTo>
                  <a:lnTo>
                    <a:pt x="855" y="16"/>
                  </a:lnTo>
                  <a:lnTo>
                    <a:pt x="855" y="0"/>
                  </a:lnTo>
                  <a:close/>
                  <a:moveTo>
                    <a:pt x="887" y="0"/>
                  </a:moveTo>
                  <a:lnTo>
                    <a:pt x="903" y="0"/>
                  </a:lnTo>
                  <a:lnTo>
                    <a:pt x="903" y="16"/>
                  </a:lnTo>
                  <a:lnTo>
                    <a:pt x="887" y="16"/>
                  </a:lnTo>
                  <a:lnTo>
                    <a:pt x="887" y="0"/>
                  </a:lnTo>
                  <a:close/>
                  <a:moveTo>
                    <a:pt x="918" y="0"/>
                  </a:moveTo>
                  <a:lnTo>
                    <a:pt x="934" y="0"/>
                  </a:lnTo>
                  <a:lnTo>
                    <a:pt x="934" y="16"/>
                  </a:lnTo>
                  <a:lnTo>
                    <a:pt x="918" y="16"/>
                  </a:lnTo>
                  <a:lnTo>
                    <a:pt x="918" y="0"/>
                  </a:lnTo>
                  <a:close/>
                  <a:moveTo>
                    <a:pt x="950" y="0"/>
                  </a:moveTo>
                  <a:lnTo>
                    <a:pt x="966" y="0"/>
                  </a:lnTo>
                  <a:lnTo>
                    <a:pt x="966" y="16"/>
                  </a:lnTo>
                  <a:lnTo>
                    <a:pt x="950" y="16"/>
                  </a:lnTo>
                  <a:lnTo>
                    <a:pt x="950" y="0"/>
                  </a:lnTo>
                  <a:close/>
                  <a:moveTo>
                    <a:pt x="982" y="0"/>
                  </a:moveTo>
                  <a:lnTo>
                    <a:pt x="998" y="0"/>
                  </a:lnTo>
                  <a:lnTo>
                    <a:pt x="998" y="16"/>
                  </a:lnTo>
                  <a:lnTo>
                    <a:pt x="982" y="16"/>
                  </a:lnTo>
                  <a:lnTo>
                    <a:pt x="982" y="0"/>
                  </a:lnTo>
                  <a:close/>
                  <a:moveTo>
                    <a:pt x="1013" y="0"/>
                  </a:moveTo>
                  <a:lnTo>
                    <a:pt x="1029" y="0"/>
                  </a:lnTo>
                  <a:lnTo>
                    <a:pt x="1029" y="16"/>
                  </a:lnTo>
                  <a:lnTo>
                    <a:pt x="1013" y="16"/>
                  </a:lnTo>
                  <a:lnTo>
                    <a:pt x="1013" y="0"/>
                  </a:lnTo>
                  <a:close/>
                  <a:moveTo>
                    <a:pt x="1045" y="0"/>
                  </a:moveTo>
                  <a:lnTo>
                    <a:pt x="1061" y="0"/>
                  </a:lnTo>
                  <a:lnTo>
                    <a:pt x="1061" y="16"/>
                  </a:lnTo>
                  <a:lnTo>
                    <a:pt x="1045" y="16"/>
                  </a:lnTo>
                  <a:lnTo>
                    <a:pt x="1045" y="0"/>
                  </a:lnTo>
                  <a:close/>
                  <a:moveTo>
                    <a:pt x="1077" y="0"/>
                  </a:moveTo>
                  <a:lnTo>
                    <a:pt x="1093" y="0"/>
                  </a:lnTo>
                  <a:lnTo>
                    <a:pt x="1093" y="16"/>
                  </a:lnTo>
                  <a:lnTo>
                    <a:pt x="1077" y="16"/>
                  </a:lnTo>
                  <a:lnTo>
                    <a:pt x="1077" y="0"/>
                  </a:lnTo>
                  <a:close/>
                  <a:moveTo>
                    <a:pt x="1108" y="0"/>
                  </a:moveTo>
                  <a:lnTo>
                    <a:pt x="1124" y="0"/>
                  </a:lnTo>
                  <a:lnTo>
                    <a:pt x="1124" y="16"/>
                  </a:lnTo>
                  <a:lnTo>
                    <a:pt x="1108" y="16"/>
                  </a:lnTo>
                  <a:lnTo>
                    <a:pt x="1108" y="0"/>
                  </a:lnTo>
                  <a:close/>
                  <a:moveTo>
                    <a:pt x="1140" y="0"/>
                  </a:moveTo>
                  <a:lnTo>
                    <a:pt x="1156" y="0"/>
                  </a:lnTo>
                  <a:lnTo>
                    <a:pt x="1156" y="16"/>
                  </a:lnTo>
                  <a:lnTo>
                    <a:pt x="1140" y="16"/>
                  </a:lnTo>
                  <a:lnTo>
                    <a:pt x="1140" y="0"/>
                  </a:lnTo>
                  <a:close/>
                  <a:moveTo>
                    <a:pt x="1172" y="0"/>
                  </a:moveTo>
                  <a:lnTo>
                    <a:pt x="1188" y="0"/>
                  </a:lnTo>
                  <a:lnTo>
                    <a:pt x="1188" y="16"/>
                  </a:lnTo>
                  <a:lnTo>
                    <a:pt x="1172" y="16"/>
                  </a:lnTo>
                  <a:lnTo>
                    <a:pt x="1172" y="0"/>
                  </a:lnTo>
                  <a:close/>
                  <a:moveTo>
                    <a:pt x="1203" y="0"/>
                  </a:moveTo>
                  <a:lnTo>
                    <a:pt x="1219" y="0"/>
                  </a:lnTo>
                  <a:lnTo>
                    <a:pt x="1219" y="16"/>
                  </a:lnTo>
                  <a:lnTo>
                    <a:pt x="1203" y="16"/>
                  </a:lnTo>
                  <a:lnTo>
                    <a:pt x="1203" y="0"/>
                  </a:lnTo>
                  <a:close/>
                  <a:moveTo>
                    <a:pt x="1235" y="0"/>
                  </a:moveTo>
                  <a:lnTo>
                    <a:pt x="1251" y="0"/>
                  </a:lnTo>
                  <a:lnTo>
                    <a:pt x="1251" y="16"/>
                  </a:lnTo>
                  <a:lnTo>
                    <a:pt x="1235" y="16"/>
                  </a:lnTo>
                  <a:lnTo>
                    <a:pt x="1235" y="0"/>
                  </a:lnTo>
                  <a:close/>
                  <a:moveTo>
                    <a:pt x="1267" y="0"/>
                  </a:moveTo>
                  <a:lnTo>
                    <a:pt x="1283" y="0"/>
                  </a:lnTo>
                  <a:lnTo>
                    <a:pt x="1283" y="16"/>
                  </a:lnTo>
                  <a:lnTo>
                    <a:pt x="1267" y="16"/>
                  </a:lnTo>
                  <a:lnTo>
                    <a:pt x="1267" y="0"/>
                  </a:lnTo>
                  <a:close/>
                  <a:moveTo>
                    <a:pt x="1298" y="0"/>
                  </a:moveTo>
                  <a:lnTo>
                    <a:pt x="1314" y="0"/>
                  </a:lnTo>
                  <a:lnTo>
                    <a:pt x="1314" y="16"/>
                  </a:lnTo>
                  <a:lnTo>
                    <a:pt x="1298" y="16"/>
                  </a:lnTo>
                  <a:lnTo>
                    <a:pt x="1298" y="0"/>
                  </a:lnTo>
                  <a:close/>
                  <a:moveTo>
                    <a:pt x="1330" y="0"/>
                  </a:moveTo>
                  <a:lnTo>
                    <a:pt x="1346" y="0"/>
                  </a:lnTo>
                  <a:lnTo>
                    <a:pt x="1346" y="16"/>
                  </a:lnTo>
                  <a:lnTo>
                    <a:pt x="1330" y="16"/>
                  </a:lnTo>
                  <a:lnTo>
                    <a:pt x="1330" y="0"/>
                  </a:lnTo>
                  <a:close/>
                  <a:moveTo>
                    <a:pt x="1362" y="0"/>
                  </a:moveTo>
                  <a:lnTo>
                    <a:pt x="1378" y="0"/>
                  </a:lnTo>
                  <a:lnTo>
                    <a:pt x="1378" y="16"/>
                  </a:lnTo>
                  <a:lnTo>
                    <a:pt x="1362" y="16"/>
                  </a:lnTo>
                  <a:lnTo>
                    <a:pt x="1362" y="0"/>
                  </a:lnTo>
                  <a:close/>
                  <a:moveTo>
                    <a:pt x="1393" y="0"/>
                  </a:moveTo>
                  <a:lnTo>
                    <a:pt x="1409" y="0"/>
                  </a:lnTo>
                  <a:lnTo>
                    <a:pt x="1409" y="16"/>
                  </a:lnTo>
                  <a:lnTo>
                    <a:pt x="1393" y="16"/>
                  </a:lnTo>
                  <a:lnTo>
                    <a:pt x="1393" y="0"/>
                  </a:lnTo>
                  <a:close/>
                  <a:moveTo>
                    <a:pt x="1425" y="0"/>
                  </a:moveTo>
                  <a:lnTo>
                    <a:pt x="1441" y="0"/>
                  </a:lnTo>
                  <a:lnTo>
                    <a:pt x="1441" y="16"/>
                  </a:lnTo>
                  <a:lnTo>
                    <a:pt x="1425" y="16"/>
                  </a:lnTo>
                  <a:lnTo>
                    <a:pt x="1425" y="0"/>
                  </a:lnTo>
                  <a:close/>
                  <a:moveTo>
                    <a:pt x="1457" y="0"/>
                  </a:moveTo>
                  <a:lnTo>
                    <a:pt x="1473" y="0"/>
                  </a:lnTo>
                  <a:lnTo>
                    <a:pt x="1473" y="16"/>
                  </a:lnTo>
                  <a:lnTo>
                    <a:pt x="1457" y="16"/>
                  </a:lnTo>
                  <a:lnTo>
                    <a:pt x="1457" y="0"/>
                  </a:lnTo>
                  <a:close/>
                  <a:moveTo>
                    <a:pt x="1488" y="0"/>
                  </a:moveTo>
                  <a:lnTo>
                    <a:pt x="1504" y="0"/>
                  </a:lnTo>
                  <a:lnTo>
                    <a:pt x="1504" y="16"/>
                  </a:lnTo>
                  <a:lnTo>
                    <a:pt x="1488" y="16"/>
                  </a:lnTo>
                  <a:lnTo>
                    <a:pt x="1488" y="0"/>
                  </a:lnTo>
                  <a:close/>
                  <a:moveTo>
                    <a:pt x="1520" y="0"/>
                  </a:moveTo>
                  <a:lnTo>
                    <a:pt x="1536" y="0"/>
                  </a:lnTo>
                  <a:lnTo>
                    <a:pt x="1536" y="16"/>
                  </a:lnTo>
                  <a:lnTo>
                    <a:pt x="1520" y="16"/>
                  </a:lnTo>
                  <a:lnTo>
                    <a:pt x="1520" y="0"/>
                  </a:lnTo>
                  <a:close/>
                  <a:moveTo>
                    <a:pt x="1552" y="0"/>
                  </a:moveTo>
                  <a:lnTo>
                    <a:pt x="1567" y="0"/>
                  </a:lnTo>
                  <a:lnTo>
                    <a:pt x="1567" y="16"/>
                  </a:lnTo>
                  <a:lnTo>
                    <a:pt x="1552" y="16"/>
                  </a:lnTo>
                  <a:lnTo>
                    <a:pt x="1552" y="0"/>
                  </a:lnTo>
                  <a:close/>
                  <a:moveTo>
                    <a:pt x="1583" y="0"/>
                  </a:moveTo>
                  <a:lnTo>
                    <a:pt x="1599" y="0"/>
                  </a:lnTo>
                  <a:lnTo>
                    <a:pt x="1599" y="16"/>
                  </a:lnTo>
                  <a:lnTo>
                    <a:pt x="1583" y="16"/>
                  </a:lnTo>
                  <a:lnTo>
                    <a:pt x="1583" y="0"/>
                  </a:lnTo>
                  <a:close/>
                  <a:moveTo>
                    <a:pt x="1615" y="0"/>
                  </a:moveTo>
                  <a:lnTo>
                    <a:pt x="1631" y="0"/>
                  </a:lnTo>
                  <a:lnTo>
                    <a:pt x="1631" y="16"/>
                  </a:lnTo>
                  <a:lnTo>
                    <a:pt x="1615" y="16"/>
                  </a:lnTo>
                  <a:lnTo>
                    <a:pt x="1615" y="0"/>
                  </a:lnTo>
                  <a:close/>
                  <a:moveTo>
                    <a:pt x="1647" y="0"/>
                  </a:moveTo>
                  <a:lnTo>
                    <a:pt x="1662" y="0"/>
                  </a:lnTo>
                  <a:lnTo>
                    <a:pt x="1662" y="16"/>
                  </a:lnTo>
                  <a:lnTo>
                    <a:pt x="1647" y="16"/>
                  </a:lnTo>
                  <a:lnTo>
                    <a:pt x="1647" y="0"/>
                  </a:lnTo>
                  <a:close/>
                  <a:moveTo>
                    <a:pt x="1678" y="0"/>
                  </a:moveTo>
                  <a:lnTo>
                    <a:pt x="1694" y="0"/>
                  </a:lnTo>
                  <a:lnTo>
                    <a:pt x="1694" y="16"/>
                  </a:lnTo>
                  <a:lnTo>
                    <a:pt x="1678" y="16"/>
                  </a:lnTo>
                  <a:lnTo>
                    <a:pt x="1678" y="0"/>
                  </a:lnTo>
                  <a:close/>
                  <a:moveTo>
                    <a:pt x="1710" y="0"/>
                  </a:moveTo>
                  <a:lnTo>
                    <a:pt x="1726" y="0"/>
                  </a:lnTo>
                  <a:lnTo>
                    <a:pt x="1726" y="16"/>
                  </a:lnTo>
                  <a:lnTo>
                    <a:pt x="1710" y="16"/>
                  </a:lnTo>
                  <a:lnTo>
                    <a:pt x="1710" y="0"/>
                  </a:lnTo>
                  <a:close/>
                  <a:moveTo>
                    <a:pt x="1742" y="0"/>
                  </a:moveTo>
                  <a:lnTo>
                    <a:pt x="1757" y="0"/>
                  </a:lnTo>
                  <a:lnTo>
                    <a:pt x="1757" y="16"/>
                  </a:lnTo>
                  <a:lnTo>
                    <a:pt x="1742" y="16"/>
                  </a:lnTo>
                  <a:lnTo>
                    <a:pt x="1742" y="0"/>
                  </a:lnTo>
                  <a:close/>
                  <a:moveTo>
                    <a:pt x="1773" y="0"/>
                  </a:moveTo>
                  <a:lnTo>
                    <a:pt x="1789" y="0"/>
                  </a:lnTo>
                  <a:lnTo>
                    <a:pt x="1789" y="16"/>
                  </a:lnTo>
                  <a:lnTo>
                    <a:pt x="1773" y="16"/>
                  </a:lnTo>
                  <a:lnTo>
                    <a:pt x="1773" y="0"/>
                  </a:lnTo>
                  <a:close/>
                  <a:moveTo>
                    <a:pt x="1805" y="0"/>
                  </a:moveTo>
                  <a:lnTo>
                    <a:pt x="1821" y="0"/>
                  </a:lnTo>
                  <a:lnTo>
                    <a:pt x="1821" y="16"/>
                  </a:lnTo>
                  <a:lnTo>
                    <a:pt x="1805" y="16"/>
                  </a:lnTo>
                  <a:lnTo>
                    <a:pt x="1805" y="0"/>
                  </a:lnTo>
                  <a:close/>
                  <a:moveTo>
                    <a:pt x="1837" y="0"/>
                  </a:moveTo>
                  <a:lnTo>
                    <a:pt x="1852" y="0"/>
                  </a:lnTo>
                  <a:lnTo>
                    <a:pt x="1852" y="16"/>
                  </a:lnTo>
                  <a:lnTo>
                    <a:pt x="1837" y="16"/>
                  </a:lnTo>
                  <a:lnTo>
                    <a:pt x="1837" y="0"/>
                  </a:lnTo>
                  <a:close/>
                  <a:moveTo>
                    <a:pt x="1868" y="0"/>
                  </a:moveTo>
                  <a:lnTo>
                    <a:pt x="1884" y="0"/>
                  </a:lnTo>
                  <a:lnTo>
                    <a:pt x="1884" y="16"/>
                  </a:lnTo>
                  <a:lnTo>
                    <a:pt x="1868" y="16"/>
                  </a:lnTo>
                  <a:lnTo>
                    <a:pt x="1868" y="0"/>
                  </a:lnTo>
                  <a:close/>
                  <a:moveTo>
                    <a:pt x="1900" y="0"/>
                  </a:moveTo>
                  <a:lnTo>
                    <a:pt x="1916" y="0"/>
                  </a:lnTo>
                  <a:lnTo>
                    <a:pt x="1916" y="16"/>
                  </a:lnTo>
                  <a:lnTo>
                    <a:pt x="1900" y="16"/>
                  </a:lnTo>
                  <a:lnTo>
                    <a:pt x="1900" y="0"/>
                  </a:lnTo>
                  <a:close/>
                  <a:moveTo>
                    <a:pt x="1932" y="0"/>
                  </a:moveTo>
                  <a:lnTo>
                    <a:pt x="1947" y="0"/>
                  </a:lnTo>
                  <a:lnTo>
                    <a:pt x="1947" y="16"/>
                  </a:lnTo>
                  <a:lnTo>
                    <a:pt x="1932" y="16"/>
                  </a:lnTo>
                  <a:lnTo>
                    <a:pt x="1932" y="0"/>
                  </a:lnTo>
                  <a:close/>
                  <a:moveTo>
                    <a:pt x="1963" y="0"/>
                  </a:moveTo>
                  <a:lnTo>
                    <a:pt x="1979" y="0"/>
                  </a:lnTo>
                  <a:lnTo>
                    <a:pt x="1979" y="16"/>
                  </a:lnTo>
                  <a:lnTo>
                    <a:pt x="1963" y="16"/>
                  </a:lnTo>
                  <a:lnTo>
                    <a:pt x="1963" y="0"/>
                  </a:lnTo>
                  <a:close/>
                  <a:moveTo>
                    <a:pt x="1995" y="0"/>
                  </a:moveTo>
                  <a:lnTo>
                    <a:pt x="2011" y="0"/>
                  </a:lnTo>
                  <a:lnTo>
                    <a:pt x="2011" y="16"/>
                  </a:lnTo>
                  <a:lnTo>
                    <a:pt x="1995" y="16"/>
                  </a:lnTo>
                  <a:lnTo>
                    <a:pt x="1995" y="0"/>
                  </a:lnTo>
                  <a:close/>
                  <a:moveTo>
                    <a:pt x="2027" y="0"/>
                  </a:moveTo>
                  <a:lnTo>
                    <a:pt x="2042" y="0"/>
                  </a:lnTo>
                  <a:lnTo>
                    <a:pt x="2042" y="16"/>
                  </a:lnTo>
                  <a:lnTo>
                    <a:pt x="2027" y="16"/>
                  </a:lnTo>
                  <a:lnTo>
                    <a:pt x="2027" y="0"/>
                  </a:lnTo>
                  <a:close/>
                  <a:moveTo>
                    <a:pt x="2058" y="0"/>
                  </a:moveTo>
                  <a:lnTo>
                    <a:pt x="2074" y="0"/>
                  </a:lnTo>
                  <a:lnTo>
                    <a:pt x="2074" y="16"/>
                  </a:lnTo>
                  <a:lnTo>
                    <a:pt x="2058" y="16"/>
                  </a:lnTo>
                  <a:lnTo>
                    <a:pt x="2058" y="0"/>
                  </a:lnTo>
                  <a:close/>
                  <a:moveTo>
                    <a:pt x="2090" y="0"/>
                  </a:moveTo>
                  <a:lnTo>
                    <a:pt x="2106" y="0"/>
                  </a:lnTo>
                  <a:lnTo>
                    <a:pt x="2106" y="16"/>
                  </a:lnTo>
                  <a:lnTo>
                    <a:pt x="2090" y="16"/>
                  </a:lnTo>
                  <a:lnTo>
                    <a:pt x="2090" y="0"/>
                  </a:lnTo>
                  <a:close/>
                  <a:moveTo>
                    <a:pt x="2122" y="0"/>
                  </a:moveTo>
                  <a:lnTo>
                    <a:pt x="2137" y="0"/>
                  </a:lnTo>
                  <a:lnTo>
                    <a:pt x="2137" y="16"/>
                  </a:lnTo>
                  <a:lnTo>
                    <a:pt x="2122" y="16"/>
                  </a:lnTo>
                  <a:lnTo>
                    <a:pt x="2122" y="0"/>
                  </a:lnTo>
                  <a:close/>
                  <a:moveTo>
                    <a:pt x="2153" y="0"/>
                  </a:moveTo>
                  <a:lnTo>
                    <a:pt x="2169" y="0"/>
                  </a:lnTo>
                  <a:lnTo>
                    <a:pt x="2169" y="16"/>
                  </a:lnTo>
                  <a:lnTo>
                    <a:pt x="2153" y="16"/>
                  </a:lnTo>
                  <a:lnTo>
                    <a:pt x="2153" y="0"/>
                  </a:lnTo>
                  <a:close/>
                  <a:moveTo>
                    <a:pt x="2185" y="0"/>
                  </a:moveTo>
                  <a:lnTo>
                    <a:pt x="2201" y="0"/>
                  </a:lnTo>
                  <a:lnTo>
                    <a:pt x="2201" y="16"/>
                  </a:lnTo>
                  <a:lnTo>
                    <a:pt x="2185" y="16"/>
                  </a:lnTo>
                  <a:lnTo>
                    <a:pt x="2185" y="0"/>
                  </a:lnTo>
                  <a:close/>
                  <a:moveTo>
                    <a:pt x="2216" y="0"/>
                  </a:moveTo>
                  <a:lnTo>
                    <a:pt x="2232" y="0"/>
                  </a:lnTo>
                  <a:lnTo>
                    <a:pt x="2232" y="16"/>
                  </a:lnTo>
                  <a:lnTo>
                    <a:pt x="2216" y="16"/>
                  </a:lnTo>
                  <a:lnTo>
                    <a:pt x="2216" y="0"/>
                  </a:lnTo>
                  <a:close/>
                  <a:moveTo>
                    <a:pt x="2248" y="0"/>
                  </a:moveTo>
                  <a:lnTo>
                    <a:pt x="2264" y="0"/>
                  </a:lnTo>
                  <a:lnTo>
                    <a:pt x="2264" y="16"/>
                  </a:lnTo>
                  <a:lnTo>
                    <a:pt x="2248" y="16"/>
                  </a:lnTo>
                  <a:lnTo>
                    <a:pt x="2248" y="0"/>
                  </a:lnTo>
                  <a:close/>
                  <a:moveTo>
                    <a:pt x="2280" y="0"/>
                  </a:moveTo>
                  <a:lnTo>
                    <a:pt x="2296" y="0"/>
                  </a:lnTo>
                  <a:lnTo>
                    <a:pt x="2296" y="16"/>
                  </a:lnTo>
                  <a:lnTo>
                    <a:pt x="2280" y="16"/>
                  </a:lnTo>
                  <a:lnTo>
                    <a:pt x="2280" y="0"/>
                  </a:lnTo>
                  <a:close/>
                  <a:moveTo>
                    <a:pt x="2311" y="0"/>
                  </a:moveTo>
                  <a:lnTo>
                    <a:pt x="2327" y="0"/>
                  </a:lnTo>
                  <a:lnTo>
                    <a:pt x="2327" y="16"/>
                  </a:lnTo>
                  <a:lnTo>
                    <a:pt x="2311" y="16"/>
                  </a:lnTo>
                  <a:lnTo>
                    <a:pt x="2311" y="0"/>
                  </a:lnTo>
                  <a:close/>
                  <a:moveTo>
                    <a:pt x="2343" y="0"/>
                  </a:moveTo>
                  <a:lnTo>
                    <a:pt x="2359" y="0"/>
                  </a:lnTo>
                  <a:lnTo>
                    <a:pt x="2359" y="16"/>
                  </a:lnTo>
                  <a:lnTo>
                    <a:pt x="2343" y="16"/>
                  </a:lnTo>
                  <a:lnTo>
                    <a:pt x="2343" y="0"/>
                  </a:lnTo>
                  <a:close/>
                  <a:moveTo>
                    <a:pt x="2375" y="0"/>
                  </a:moveTo>
                  <a:lnTo>
                    <a:pt x="2391" y="0"/>
                  </a:lnTo>
                  <a:lnTo>
                    <a:pt x="2391" y="16"/>
                  </a:lnTo>
                  <a:lnTo>
                    <a:pt x="2375" y="16"/>
                  </a:lnTo>
                  <a:lnTo>
                    <a:pt x="2375" y="0"/>
                  </a:lnTo>
                  <a:close/>
                  <a:moveTo>
                    <a:pt x="2406" y="0"/>
                  </a:moveTo>
                  <a:lnTo>
                    <a:pt x="2422" y="0"/>
                  </a:lnTo>
                  <a:lnTo>
                    <a:pt x="2422" y="16"/>
                  </a:lnTo>
                  <a:lnTo>
                    <a:pt x="2406" y="16"/>
                  </a:lnTo>
                  <a:lnTo>
                    <a:pt x="2406" y="0"/>
                  </a:lnTo>
                  <a:close/>
                  <a:moveTo>
                    <a:pt x="2438" y="0"/>
                  </a:moveTo>
                  <a:lnTo>
                    <a:pt x="2454" y="0"/>
                  </a:lnTo>
                  <a:lnTo>
                    <a:pt x="2454" y="16"/>
                  </a:lnTo>
                  <a:lnTo>
                    <a:pt x="2438" y="16"/>
                  </a:lnTo>
                  <a:lnTo>
                    <a:pt x="2438" y="0"/>
                  </a:lnTo>
                  <a:close/>
                  <a:moveTo>
                    <a:pt x="2470" y="0"/>
                  </a:moveTo>
                  <a:lnTo>
                    <a:pt x="2486" y="0"/>
                  </a:lnTo>
                  <a:lnTo>
                    <a:pt x="2486" y="16"/>
                  </a:lnTo>
                  <a:lnTo>
                    <a:pt x="2470" y="16"/>
                  </a:lnTo>
                  <a:lnTo>
                    <a:pt x="2470" y="0"/>
                  </a:lnTo>
                  <a:close/>
                  <a:moveTo>
                    <a:pt x="2501" y="0"/>
                  </a:moveTo>
                  <a:lnTo>
                    <a:pt x="2517" y="0"/>
                  </a:lnTo>
                  <a:lnTo>
                    <a:pt x="2517" y="16"/>
                  </a:lnTo>
                  <a:lnTo>
                    <a:pt x="2501" y="16"/>
                  </a:lnTo>
                  <a:lnTo>
                    <a:pt x="2501" y="0"/>
                  </a:lnTo>
                  <a:close/>
                  <a:moveTo>
                    <a:pt x="2533" y="0"/>
                  </a:moveTo>
                  <a:lnTo>
                    <a:pt x="2549" y="0"/>
                  </a:lnTo>
                  <a:lnTo>
                    <a:pt x="2549" y="16"/>
                  </a:lnTo>
                  <a:lnTo>
                    <a:pt x="2533" y="16"/>
                  </a:lnTo>
                  <a:lnTo>
                    <a:pt x="2533" y="0"/>
                  </a:lnTo>
                  <a:close/>
                  <a:moveTo>
                    <a:pt x="2565" y="0"/>
                  </a:moveTo>
                  <a:lnTo>
                    <a:pt x="2581" y="0"/>
                  </a:lnTo>
                  <a:lnTo>
                    <a:pt x="2581" y="16"/>
                  </a:lnTo>
                  <a:lnTo>
                    <a:pt x="2565" y="16"/>
                  </a:lnTo>
                  <a:lnTo>
                    <a:pt x="2565" y="0"/>
                  </a:lnTo>
                  <a:close/>
                  <a:moveTo>
                    <a:pt x="2596" y="0"/>
                  </a:moveTo>
                  <a:lnTo>
                    <a:pt x="2612" y="0"/>
                  </a:lnTo>
                  <a:lnTo>
                    <a:pt x="2612" y="16"/>
                  </a:lnTo>
                  <a:lnTo>
                    <a:pt x="2596" y="16"/>
                  </a:lnTo>
                  <a:lnTo>
                    <a:pt x="2596" y="0"/>
                  </a:lnTo>
                  <a:close/>
                  <a:moveTo>
                    <a:pt x="2628" y="0"/>
                  </a:moveTo>
                  <a:lnTo>
                    <a:pt x="2644" y="0"/>
                  </a:lnTo>
                  <a:lnTo>
                    <a:pt x="2644" y="16"/>
                  </a:lnTo>
                  <a:lnTo>
                    <a:pt x="2628" y="16"/>
                  </a:lnTo>
                  <a:lnTo>
                    <a:pt x="2628" y="0"/>
                  </a:lnTo>
                  <a:close/>
                  <a:moveTo>
                    <a:pt x="2660" y="0"/>
                  </a:moveTo>
                  <a:lnTo>
                    <a:pt x="2676" y="0"/>
                  </a:lnTo>
                  <a:lnTo>
                    <a:pt x="2676" y="16"/>
                  </a:lnTo>
                  <a:lnTo>
                    <a:pt x="2660" y="16"/>
                  </a:lnTo>
                  <a:lnTo>
                    <a:pt x="2660" y="0"/>
                  </a:lnTo>
                  <a:close/>
                  <a:moveTo>
                    <a:pt x="2691" y="0"/>
                  </a:moveTo>
                  <a:lnTo>
                    <a:pt x="2707" y="0"/>
                  </a:lnTo>
                  <a:lnTo>
                    <a:pt x="2707" y="16"/>
                  </a:lnTo>
                  <a:lnTo>
                    <a:pt x="2691" y="16"/>
                  </a:lnTo>
                  <a:lnTo>
                    <a:pt x="2691" y="0"/>
                  </a:lnTo>
                  <a:close/>
                  <a:moveTo>
                    <a:pt x="2723" y="0"/>
                  </a:moveTo>
                  <a:lnTo>
                    <a:pt x="2739" y="0"/>
                  </a:lnTo>
                  <a:lnTo>
                    <a:pt x="2739" y="16"/>
                  </a:lnTo>
                  <a:lnTo>
                    <a:pt x="2723" y="16"/>
                  </a:lnTo>
                  <a:lnTo>
                    <a:pt x="2723" y="0"/>
                  </a:lnTo>
                  <a:close/>
                  <a:moveTo>
                    <a:pt x="2755" y="0"/>
                  </a:moveTo>
                  <a:lnTo>
                    <a:pt x="2771" y="0"/>
                  </a:lnTo>
                  <a:lnTo>
                    <a:pt x="2771" y="16"/>
                  </a:lnTo>
                  <a:lnTo>
                    <a:pt x="2755" y="16"/>
                  </a:lnTo>
                  <a:lnTo>
                    <a:pt x="2755" y="0"/>
                  </a:lnTo>
                  <a:close/>
                  <a:moveTo>
                    <a:pt x="2786" y="0"/>
                  </a:moveTo>
                  <a:lnTo>
                    <a:pt x="2802" y="0"/>
                  </a:lnTo>
                  <a:lnTo>
                    <a:pt x="2802" y="16"/>
                  </a:lnTo>
                  <a:lnTo>
                    <a:pt x="2786" y="16"/>
                  </a:lnTo>
                  <a:lnTo>
                    <a:pt x="2786" y="0"/>
                  </a:lnTo>
                  <a:close/>
                  <a:moveTo>
                    <a:pt x="2818" y="0"/>
                  </a:moveTo>
                  <a:lnTo>
                    <a:pt x="2834" y="0"/>
                  </a:lnTo>
                  <a:lnTo>
                    <a:pt x="2834" y="16"/>
                  </a:lnTo>
                  <a:lnTo>
                    <a:pt x="2818" y="16"/>
                  </a:lnTo>
                  <a:lnTo>
                    <a:pt x="2818" y="0"/>
                  </a:lnTo>
                  <a:close/>
                  <a:moveTo>
                    <a:pt x="2850" y="0"/>
                  </a:moveTo>
                  <a:lnTo>
                    <a:pt x="2866" y="0"/>
                  </a:lnTo>
                  <a:lnTo>
                    <a:pt x="2866" y="16"/>
                  </a:lnTo>
                  <a:lnTo>
                    <a:pt x="2850" y="16"/>
                  </a:lnTo>
                  <a:lnTo>
                    <a:pt x="2850" y="0"/>
                  </a:lnTo>
                  <a:close/>
                  <a:moveTo>
                    <a:pt x="2881" y="0"/>
                  </a:moveTo>
                  <a:lnTo>
                    <a:pt x="2897" y="0"/>
                  </a:lnTo>
                  <a:lnTo>
                    <a:pt x="2897" y="16"/>
                  </a:lnTo>
                  <a:lnTo>
                    <a:pt x="2881" y="16"/>
                  </a:lnTo>
                  <a:lnTo>
                    <a:pt x="2881" y="0"/>
                  </a:lnTo>
                  <a:close/>
                  <a:moveTo>
                    <a:pt x="2913" y="0"/>
                  </a:moveTo>
                  <a:lnTo>
                    <a:pt x="2929" y="0"/>
                  </a:lnTo>
                  <a:lnTo>
                    <a:pt x="2929" y="16"/>
                  </a:lnTo>
                  <a:lnTo>
                    <a:pt x="2913" y="16"/>
                  </a:lnTo>
                  <a:lnTo>
                    <a:pt x="2913" y="0"/>
                  </a:lnTo>
                  <a:close/>
                  <a:moveTo>
                    <a:pt x="2945" y="0"/>
                  </a:moveTo>
                  <a:lnTo>
                    <a:pt x="2960" y="0"/>
                  </a:lnTo>
                  <a:lnTo>
                    <a:pt x="2960" y="16"/>
                  </a:lnTo>
                  <a:lnTo>
                    <a:pt x="2945" y="16"/>
                  </a:lnTo>
                  <a:lnTo>
                    <a:pt x="2945" y="0"/>
                  </a:lnTo>
                  <a:close/>
                  <a:moveTo>
                    <a:pt x="2976" y="0"/>
                  </a:moveTo>
                  <a:lnTo>
                    <a:pt x="2992" y="0"/>
                  </a:lnTo>
                  <a:lnTo>
                    <a:pt x="2992" y="16"/>
                  </a:lnTo>
                  <a:lnTo>
                    <a:pt x="2976" y="16"/>
                  </a:lnTo>
                  <a:lnTo>
                    <a:pt x="2976" y="0"/>
                  </a:lnTo>
                  <a:close/>
                  <a:moveTo>
                    <a:pt x="3008" y="0"/>
                  </a:moveTo>
                  <a:lnTo>
                    <a:pt x="3024" y="0"/>
                  </a:lnTo>
                  <a:lnTo>
                    <a:pt x="3024" y="16"/>
                  </a:lnTo>
                  <a:lnTo>
                    <a:pt x="3008" y="16"/>
                  </a:lnTo>
                  <a:lnTo>
                    <a:pt x="3008" y="0"/>
                  </a:lnTo>
                  <a:close/>
                  <a:moveTo>
                    <a:pt x="3040" y="0"/>
                  </a:moveTo>
                  <a:lnTo>
                    <a:pt x="3055" y="0"/>
                  </a:lnTo>
                  <a:lnTo>
                    <a:pt x="3055" y="16"/>
                  </a:lnTo>
                  <a:lnTo>
                    <a:pt x="3040" y="16"/>
                  </a:lnTo>
                  <a:lnTo>
                    <a:pt x="3040" y="0"/>
                  </a:lnTo>
                  <a:close/>
                  <a:moveTo>
                    <a:pt x="3071" y="0"/>
                  </a:moveTo>
                  <a:lnTo>
                    <a:pt x="3087" y="0"/>
                  </a:lnTo>
                  <a:lnTo>
                    <a:pt x="3087" y="16"/>
                  </a:lnTo>
                  <a:lnTo>
                    <a:pt x="3071" y="16"/>
                  </a:lnTo>
                  <a:lnTo>
                    <a:pt x="3071" y="0"/>
                  </a:lnTo>
                  <a:close/>
                  <a:moveTo>
                    <a:pt x="3103" y="0"/>
                  </a:moveTo>
                  <a:lnTo>
                    <a:pt x="3119" y="0"/>
                  </a:lnTo>
                  <a:lnTo>
                    <a:pt x="3119" y="16"/>
                  </a:lnTo>
                  <a:lnTo>
                    <a:pt x="3103" y="16"/>
                  </a:lnTo>
                  <a:lnTo>
                    <a:pt x="3103" y="0"/>
                  </a:lnTo>
                  <a:close/>
                  <a:moveTo>
                    <a:pt x="3135" y="0"/>
                  </a:moveTo>
                  <a:lnTo>
                    <a:pt x="3150" y="0"/>
                  </a:lnTo>
                  <a:lnTo>
                    <a:pt x="3150" y="16"/>
                  </a:lnTo>
                  <a:lnTo>
                    <a:pt x="3135" y="16"/>
                  </a:lnTo>
                  <a:lnTo>
                    <a:pt x="3135" y="0"/>
                  </a:lnTo>
                  <a:close/>
                  <a:moveTo>
                    <a:pt x="3166" y="0"/>
                  </a:moveTo>
                  <a:lnTo>
                    <a:pt x="3182" y="0"/>
                  </a:lnTo>
                  <a:lnTo>
                    <a:pt x="3182" y="16"/>
                  </a:lnTo>
                  <a:lnTo>
                    <a:pt x="3166" y="16"/>
                  </a:lnTo>
                  <a:lnTo>
                    <a:pt x="3166" y="0"/>
                  </a:lnTo>
                  <a:close/>
                  <a:moveTo>
                    <a:pt x="3198" y="0"/>
                  </a:moveTo>
                  <a:lnTo>
                    <a:pt x="3214" y="0"/>
                  </a:lnTo>
                  <a:lnTo>
                    <a:pt x="3214" y="16"/>
                  </a:lnTo>
                  <a:lnTo>
                    <a:pt x="3198" y="16"/>
                  </a:lnTo>
                  <a:lnTo>
                    <a:pt x="3198" y="0"/>
                  </a:lnTo>
                  <a:close/>
                  <a:moveTo>
                    <a:pt x="3230" y="0"/>
                  </a:moveTo>
                  <a:lnTo>
                    <a:pt x="3245" y="0"/>
                  </a:lnTo>
                  <a:lnTo>
                    <a:pt x="3245" y="16"/>
                  </a:lnTo>
                  <a:lnTo>
                    <a:pt x="3230" y="16"/>
                  </a:lnTo>
                  <a:lnTo>
                    <a:pt x="3230" y="0"/>
                  </a:lnTo>
                  <a:close/>
                  <a:moveTo>
                    <a:pt x="3261" y="0"/>
                  </a:moveTo>
                  <a:lnTo>
                    <a:pt x="3277" y="0"/>
                  </a:lnTo>
                  <a:lnTo>
                    <a:pt x="3277" y="16"/>
                  </a:lnTo>
                  <a:lnTo>
                    <a:pt x="3261" y="16"/>
                  </a:lnTo>
                  <a:lnTo>
                    <a:pt x="3261" y="0"/>
                  </a:lnTo>
                  <a:close/>
                  <a:moveTo>
                    <a:pt x="3293" y="0"/>
                  </a:moveTo>
                  <a:lnTo>
                    <a:pt x="3309" y="0"/>
                  </a:lnTo>
                  <a:lnTo>
                    <a:pt x="3309" y="16"/>
                  </a:lnTo>
                  <a:lnTo>
                    <a:pt x="3293" y="16"/>
                  </a:lnTo>
                  <a:lnTo>
                    <a:pt x="3293" y="0"/>
                  </a:lnTo>
                  <a:close/>
                  <a:moveTo>
                    <a:pt x="3325" y="0"/>
                  </a:moveTo>
                  <a:lnTo>
                    <a:pt x="3340" y="0"/>
                  </a:lnTo>
                  <a:lnTo>
                    <a:pt x="3340" y="16"/>
                  </a:lnTo>
                  <a:lnTo>
                    <a:pt x="3325" y="16"/>
                  </a:lnTo>
                  <a:lnTo>
                    <a:pt x="3325" y="0"/>
                  </a:lnTo>
                  <a:close/>
                  <a:moveTo>
                    <a:pt x="3356" y="0"/>
                  </a:moveTo>
                  <a:lnTo>
                    <a:pt x="3372" y="0"/>
                  </a:lnTo>
                  <a:lnTo>
                    <a:pt x="3372" y="16"/>
                  </a:lnTo>
                  <a:lnTo>
                    <a:pt x="3356" y="16"/>
                  </a:lnTo>
                  <a:lnTo>
                    <a:pt x="3356" y="0"/>
                  </a:lnTo>
                  <a:close/>
                  <a:moveTo>
                    <a:pt x="3388" y="0"/>
                  </a:moveTo>
                  <a:lnTo>
                    <a:pt x="3404" y="0"/>
                  </a:lnTo>
                  <a:lnTo>
                    <a:pt x="3404" y="16"/>
                  </a:lnTo>
                  <a:lnTo>
                    <a:pt x="3388" y="16"/>
                  </a:lnTo>
                  <a:lnTo>
                    <a:pt x="3388" y="0"/>
                  </a:lnTo>
                  <a:close/>
                  <a:moveTo>
                    <a:pt x="3420" y="0"/>
                  </a:moveTo>
                  <a:lnTo>
                    <a:pt x="3435" y="0"/>
                  </a:lnTo>
                  <a:lnTo>
                    <a:pt x="3435" y="16"/>
                  </a:lnTo>
                  <a:lnTo>
                    <a:pt x="3420" y="16"/>
                  </a:lnTo>
                  <a:lnTo>
                    <a:pt x="3420" y="0"/>
                  </a:lnTo>
                  <a:close/>
                  <a:moveTo>
                    <a:pt x="3451" y="0"/>
                  </a:moveTo>
                  <a:lnTo>
                    <a:pt x="3467" y="0"/>
                  </a:lnTo>
                  <a:lnTo>
                    <a:pt x="3467" y="16"/>
                  </a:lnTo>
                  <a:lnTo>
                    <a:pt x="3451" y="16"/>
                  </a:lnTo>
                  <a:lnTo>
                    <a:pt x="3451" y="0"/>
                  </a:lnTo>
                  <a:close/>
                  <a:moveTo>
                    <a:pt x="3483" y="0"/>
                  </a:moveTo>
                  <a:lnTo>
                    <a:pt x="3499" y="0"/>
                  </a:lnTo>
                  <a:lnTo>
                    <a:pt x="3499" y="16"/>
                  </a:lnTo>
                  <a:lnTo>
                    <a:pt x="3483" y="16"/>
                  </a:lnTo>
                  <a:lnTo>
                    <a:pt x="3483" y="0"/>
                  </a:lnTo>
                  <a:close/>
                  <a:moveTo>
                    <a:pt x="3515" y="0"/>
                  </a:moveTo>
                  <a:lnTo>
                    <a:pt x="3530" y="0"/>
                  </a:lnTo>
                  <a:lnTo>
                    <a:pt x="3530" y="16"/>
                  </a:lnTo>
                  <a:lnTo>
                    <a:pt x="3515" y="16"/>
                  </a:lnTo>
                  <a:lnTo>
                    <a:pt x="3515" y="0"/>
                  </a:lnTo>
                  <a:close/>
                  <a:moveTo>
                    <a:pt x="3546" y="0"/>
                  </a:moveTo>
                  <a:lnTo>
                    <a:pt x="3562" y="0"/>
                  </a:lnTo>
                  <a:lnTo>
                    <a:pt x="3562" y="16"/>
                  </a:lnTo>
                  <a:lnTo>
                    <a:pt x="3546" y="16"/>
                  </a:lnTo>
                  <a:lnTo>
                    <a:pt x="3546" y="0"/>
                  </a:lnTo>
                  <a:close/>
                  <a:moveTo>
                    <a:pt x="3578" y="0"/>
                  </a:moveTo>
                  <a:lnTo>
                    <a:pt x="3594" y="0"/>
                  </a:lnTo>
                  <a:lnTo>
                    <a:pt x="3594" y="16"/>
                  </a:lnTo>
                  <a:lnTo>
                    <a:pt x="3578" y="16"/>
                  </a:lnTo>
                  <a:lnTo>
                    <a:pt x="3578" y="0"/>
                  </a:lnTo>
                  <a:close/>
                  <a:moveTo>
                    <a:pt x="3610" y="0"/>
                  </a:moveTo>
                  <a:lnTo>
                    <a:pt x="3625" y="0"/>
                  </a:lnTo>
                  <a:lnTo>
                    <a:pt x="3625" y="16"/>
                  </a:lnTo>
                  <a:lnTo>
                    <a:pt x="3610" y="16"/>
                  </a:lnTo>
                  <a:lnTo>
                    <a:pt x="3610" y="0"/>
                  </a:lnTo>
                  <a:close/>
                  <a:moveTo>
                    <a:pt x="3641" y="0"/>
                  </a:moveTo>
                  <a:lnTo>
                    <a:pt x="3657" y="0"/>
                  </a:lnTo>
                  <a:lnTo>
                    <a:pt x="3657" y="16"/>
                  </a:lnTo>
                  <a:lnTo>
                    <a:pt x="3641" y="16"/>
                  </a:lnTo>
                  <a:lnTo>
                    <a:pt x="3641" y="0"/>
                  </a:lnTo>
                  <a:close/>
                  <a:moveTo>
                    <a:pt x="3673" y="0"/>
                  </a:moveTo>
                  <a:lnTo>
                    <a:pt x="3689" y="0"/>
                  </a:lnTo>
                  <a:lnTo>
                    <a:pt x="3689" y="16"/>
                  </a:lnTo>
                  <a:lnTo>
                    <a:pt x="3673" y="16"/>
                  </a:lnTo>
                  <a:lnTo>
                    <a:pt x="3673" y="0"/>
                  </a:lnTo>
                  <a:close/>
                  <a:moveTo>
                    <a:pt x="3704" y="0"/>
                  </a:moveTo>
                  <a:lnTo>
                    <a:pt x="3720" y="0"/>
                  </a:lnTo>
                  <a:lnTo>
                    <a:pt x="3720" y="16"/>
                  </a:lnTo>
                  <a:lnTo>
                    <a:pt x="3704" y="16"/>
                  </a:lnTo>
                  <a:lnTo>
                    <a:pt x="3704" y="0"/>
                  </a:lnTo>
                  <a:close/>
                  <a:moveTo>
                    <a:pt x="3736" y="0"/>
                  </a:moveTo>
                  <a:lnTo>
                    <a:pt x="3752" y="0"/>
                  </a:lnTo>
                  <a:lnTo>
                    <a:pt x="3752" y="16"/>
                  </a:lnTo>
                  <a:lnTo>
                    <a:pt x="3736" y="16"/>
                  </a:lnTo>
                  <a:lnTo>
                    <a:pt x="3736" y="0"/>
                  </a:lnTo>
                  <a:close/>
                  <a:moveTo>
                    <a:pt x="3768" y="0"/>
                  </a:moveTo>
                  <a:lnTo>
                    <a:pt x="3784" y="0"/>
                  </a:lnTo>
                  <a:lnTo>
                    <a:pt x="3784" y="16"/>
                  </a:lnTo>
                  <a:lnTo>
                    <a:pt x="3768" y="16"/>
                  </a:lnTo>
                  <a:lnTo>
                    <a:pt x="3768" y="0"/>
                  </a:lnTo>
                  <a:close/>
                  <a:moveTo>
                    <a:pt x="3799" y="0"/>
                  </a:moveTo>
                  <a:lnTo>
                    <a:pt x="3815" y="0"/>
                  </a:lnTo>
                  <a:lnTo>
                    <a:pt x="3815" y="16"/>
                  </a:lnTo>
                  <a:lnTo>
                    <a:pt x="3799" y="16"/>
                  </a:lnTo>
                  <a:lnTo>
                    <a:pt x="3799" y="0"/>
                  </a:lnTo>
                  <a:close/>
                  <a:moveTo>
                    <a:pt x="3831" y="0"/>
                  </a:moveTo>
                  <a:lnTo>
                    <a:pt x="3847" y="0"/>
                  </a:lnTo>
                  <a:lnTo>
                    <a:pt x="3847" y="16"/>
                  </a:lnTo>
                  <a:lnTo>
                    <a:pt x="3831" y="16"/>
                  </a:lnTo>
                  <a:lnTo>
                    <a:pt x="3831" y="0"/>
                  </a:lnTo>
                  <a:close/>
                  <a:moveTo>
                    <a:pt x="3863" y="0"/>
                  </a:moveTo>
                  <a:lnTo>
                    <a:pt x="3879" y="0"/>
                  </a:lnTo>
                  <a:lnTo>
                    <a:pt x="3879" y="16"/>
                  </a:lnTo>
                  <a:lnTo>
                    <a:pt x="3863" y="16"/>
                  </a:lnTo>
                  <a:lnTo>
                    <a:pt x="3863" y="0"/>
                  </a:lnTo>
                  <a:close/>
                  <a:moveTo>
                    <a:pt x="3894" y="0"/>
                  </a:moveTo>
                  <a:lnTo>
                    <a:pt x="3910" y="0"/>
                  </a:lnTo>
                  <a:lnTo>
                    <a:pt x="3910" y="16"/>
                  </a:lnTo>
                  <a:lnTo>
                    <a:pt x="3894" y="16"/>
                  </a:lnTo>
                  <a:lnTo>
                    <a:pt x="3894" y="0"/>
                  </a:lnTo>
                  <a:close/>
                  <a:moveTo>
                    <a:pt x="3926" y="0"/>
                  </a:moveTo>
                  <a:lnTo>
                    <a:pt x="3942" y="0"/>
                  </a:lnTo>
                  <a:lnTo>
                    <a:pt x="3942" y="16"/>
                  </a:lnTo>
                  <a:lnTo>
                    <a:pt x="3926" y="16"/>
                  </a:lnTo>
                  <a:lnTo>
                    <a:pt x="3926" y="0"/>
                  </a:lnTo>
                  <a:close/>
                  <a:moveTo>
                    <a:pt x="3958" y="0"/>
                  </a:moveTo>
                  <a:lnTo>
                    <a:pt x="3974" y="0"/>
                  </a:lnTo>
                  <a:lnTo>
                    <a:pt x="3974" y="16"/>
                  </a:lnTo>
                  <a:lnTo>
                    <a:pt x="3958" y="16"/>
                  </a:lnTo>
                  <a:lnTo>
                    <a:pt x="3958" y="0"/>
                  </a:lnTo>
                  <a:close/>
                  <a:moveTo>
                    <a:pt x="3989" y="0"/>
                  </a:moveTo>
                  <a:lnTo>
                    <a:pt x="4005" y="0"/>
                  </a:lnTo>
                  <a:lnTo>
                    <a:pt x="4005" y="16"/>
                  </a:lnTo>
                  <a:lnTo>
                    <a:pt x="3989" y="16"/>
                  </a:lnTo>
                  <a:lnTo>
                    <a:pt x="3989" y="0"/>
                  </a:lnTo>
                  <a:close/>
                  <a:moveTo>
                    <a:pt x="4021" y="0"/>
                  </a:moveTo>
                  <a:lnTo>
                    <a:pt x="4037" y="0"/>
                  </a:lnTo>
                  <a:lnTo>
                    <a:pt x="4037" y="16"/>
                  </a:lnTo>
                  <a:lnTo>
                    <a:pt x="4021" y="16"/>
                  </a:lnTo>
                  <a:lnTo>
                    <a:pt x="4021" y="0"/>
                  </a:lnTo>
                  <a:close/>
                  <a:moveTo>
                    <a:pt x="4053" y="0"/>
                  </a:moveTo>
                  <a:lnTo>
                    <a:pt x="4069" y="0"/>
                  </a:lnTo>
                  <a:lnTo>
                    <a:pt x="4069" y="16"/>
                  </a:lnTo>
                  <a:lnTo>
                    <a:pt x="4053" y="16"/>
                  </a:lnTo>
                  <a:lnTo>
                    <a:pt x="4053" y="0"/>
                  </a:lnTo>
                  <a:close/>
                  <a:moveTo>
                    <a:pt x="4084" y="0"/>
                  </a:moveTo>
                  <a:lnTo>
                    <a:pt x="4100" y="0"/>
                  </a:lnTo>
                  <a:lnTo>
                    <a:pt x="4100" y="16"/>
                  </a:lnTo>
                  <a:lnTo>
                    <a:pt x="4084" y="16"/>
                  </a:lnTo>
                  <a:lnTo>
                    <a:pt x="4084" y="0"/>
                  </a:lnTo>
                  <a:close/>
                  <a:moveTo>
                    <a:pt x="4116" y="0"/>
                  </a:moveTo>
                  <a:lnTo>
                    <a:pt x="4132" y="0"/>
                  </a:lnTo>
                  <a:lnTo>
                    <a:pt x="4132" y="16"/>
                  </a:lnTo>
                  <a:lnTo>
                    <a:pt x="4116" y="16"/>
                  </a:lnTo>
                  <a:lnTo>
                    <a:pt x="4116" y="0"/>
                  </a:lnTo>
                  <a:close/>
                  <a:moveTo>
                    <a:pt x="4148" y="0"/>
                  </a:moveTo>
                  <a:lnTo>
                    <a:pt x="4164" y="0"/>
                  </a:lnTo>
                  <a:lnTo>
                    <a:pt x="4164" y="16"/>
                  </a:lnTo>
                  <a:lnTo>
                    <a:pt x="4148" y="16"/>
                  </a:lnTo>
                  <a:lnTo>
                    <a:pt x="4148" y="0"/>
                  </a:lnTo>
                  <a:close/>
                  <a:moveTo>
                    <a:pt x="4179" y="0"/>
                  </a:moveTo>
                  <a:lnTo>
                    <a:pt x="4195" y="0"/>
                  </a:lnTo>
                  <a:lnTo>
                    <a:pt x="4195" y="16"/>
                  </a:lnTo>
                  <a:lnTo>
                    <a:pt x="4179" y="16"/>
                  </a:lnTo>
                  <a:lnTo>
                    <a:pt x="4179" y="0"/>
                  </a:lnTo>
                  <a:close/>
                  <a:moveTo>
                    <a:pt x="4211" y="0"/>
                  </a:moveTo>
                  <a:lnTo>
                    <a:pt x="4227" y="0"/>
                  </a:lnTo>
                  <a:lnTo>
                    <a:pt x="4227" y="16"/>
                  </a:lnTo>
                  <a:lnTo>
                    <a:pt x="4211" y="16"/>
                  </a:lnTo>
                  <a:lnTo>
                    <a:pt x="4211" y="0"/>
                  </a:lnTo>
                  <a:close/>
                  <a:moveTo>
                    <a:pt x="4243" y="0"/>
                  </a:moveTo>
                  <a:lnTo>
                    <a:pt x="4259" y="0"/>
                  </a:lnTo>
                  <a:lnTo>
                    <a:pt x="4259" y="16"/>
                  </a:lnTo>
                  <a:lnTo>
                    <a:pt x="4243" y="16"/>
                  </a:lnTo>
                  <a:lnTo>
                    <a:pt x="4243" y="0"/>
                  </a:lnTo>
                  <a:close/>
                  <a:moveTo>
                    <a:pt x="4274" y="0"/>
                  </a:moveTo>
                  <a:lnTo>
                    <a:pt x="4290" y="0"/>
                  </a:lnTo>
                  <a:lnTo>
                    <a:pt x="4290" y="16"/>
                  </a:lnTo>
                  <a:lnTo>
                    <a:pt x="4274" y="16"/>
                  </a:lnTo>
                  <a:lnTo>
                    <a:pt x="4274" y="0"/>
                  </a:lnTo>
                  <a:close/>
                  <a:moveTo>
                    <a:pt x="4306" y="0"/>
                  </a:moveTo>
                  <a:lnTo>
                    <a:pt x="4322" y="0"/>
                  </a:lnTo>
                  <a:lnTo>
                    <a:pt x="4322" y="16"/>
                  </a:lnTo>
                  <a:lnTo>
                    <a:pt x="4306" y="16"/>
                  </a:lnTo>
                  <a:lnTo>
                    <a:pt x="4306" y="0"/>
                  </a:lnTo>
                  <a:close/>
                  <a:moveTo>
                    <a:pt x="4338" y="0"/>
                  </a:moveTo>
                  <a:lnTo>
                    <a:pt x="4354" y="0"/>
                  </a:lnTo>
                  <a:lnTo>
                    <a:pt x="4354" y="16"/>
                  </a:lnTo>
                  <a:lnTo>
                    <a:pt x="4338" y="16"/>
                  </a:lnTo>
                  <a:lnTo>
                    <a:pt x="4338" y="0"/>
                  </a:lnTo>
                  <a:close/>
                  <a:moveTo>
                    <a:pt x="4369" y="0"/>
                  </a:moveTo>
                  <a:lnTo>
                    <a:pt x="4385" y="0"/>
                  </a:lnTo>
                  <a:lnTo>
                    <a:pt x="4385" y="16"/>
                  </a:lnTo>
                  <a:lnTo>
                    <a:pt x="4369" y="16"/>
                  </a:lnTo>
                  <a:lnTo>
                    <a:pt x="4369" y="0"/>
                  </a:lnTo>
                  <a:close/>
                  <a:moveTo>
                    <a:pt x="4401" y="0"/>
                  </a:moveTo>
                  <a:lnTo>
                    <a:pt x="4417" y="0"/>
                  </a:lnTo>
                  <a:lnTo>
                    <a:pt x="4417" y="16"/>
                  </a:lnTo>
                  <a:lnTo>
                    <a:pt x="4401" y="16"/>
                  </a:lnTo>
                  <a:lnTo>
                    <a:pt x="4401" y="0"/>
                  </a:lnTo>
                  <a:close/>
                  <a:moveTo>
                    <a:pt x="4433" y="0"/>
                  </a:moveTo>
                  <a:lnTo>
                    <a:pt x="4448" y="0"/>
                  </a:lnTo>
                  <a:lnTo>
                    <a:pt x="4448" y="16"/>
                  </a:lnTo>
                  <a:lnTo>
                    <a:pt x="4433" y="16"/>
                  </a:lnTo>
                  <a:lnTo>
                    <a:pt x="4433" y="0"/>
                  </a:lnTo>
                  <a:close/>
                  <a:moveTo>
                    <a:pt x="4464" y="0"/>
                  </a:moveTo>
                  <a:lnTo>
                    <a:pt x="4480" y="0"/>
                  </a:lnTo>
                  <a:lnTo>
                    <a:pt x="4480" y="16"/>
                  </a:lnTo>
                  <a:lnTo>
                    <a:pt x="4464" y="16"/>
                  </a:lnTo>
                  <a:lnTo>
                    <a:pt x="4464" y="0"/>
                  </a:lnTo>
                  <a:close/>
                  <a:moveTo>
                    <a:pt x="4496" y="0"/>
                  </a:moveTo>
                  <a:lnTo>
                    <a:pt x="4512" y="0"/>
                  </a:lnTo>
                  <a:lnTo>
                    <a:pt x="4512" y="16"/>
                  </a:lnTo>
                  <a:lnTo>
                    <a:pt x="4496" y="16"/>
                  </a:lnTo>
                  <a:lnTo>
                    <a:pt x="4496" y="0"/>
                  </a:lnTo>
                  <a:close/>
                  <a:moveTo>
                    <a:pt x="4528" y="0"/>
                  </a:moveTo>
                  <a:lnTo>
                    <a:pt x="4543" y="0"/>
                  </a:lnTo>
                  <a:lnTo>
                    <a:pt x="4543" y="16"/>
                  </a:lnTo>
                  <a:lnTo>
                    <a:pt x="4528" y="16"/>
                  </a:lnTo>
                  <a:lnTo>
                    <a:pt x="4528" y="0"/>
                  </a:lnTo>
                  <a:close/>
                  <a:moveTo>
                    <a:pt x="4559" y="0"/>
                  </a:moveTo>
                  <a:lnTo>
                    <a:pt x="4575" y="0"/>
                  </a:lnTo>
                  <a:lnTo>
                    <a:pt x="4575" y="16"/>
                  </a:lnTo>
                  <a:lnTo>
                    <a:pt x="4559" y="16"/>
                  </a:lnTo>
                  <a:lnTo>
                    <a:pt x="4559" y="0"/>
                  </a:lnTo>
                  <a:close/>
                  <a:moveTo>
                    <a:pt x="4591" y="0"/>
                  </a:moveTo>
                  <a:lnTo>
                    <a:pt x="4607" y="0"/>
                  </a:lnTo>
                  <a:lnTo>
                    <a:pt x="4607" y="16"/>
                  </a:lnTo>
                  <a:lnTo>
                    <a:pt x="4591" y="16"/>
                  </a:lnTo>
                  <a:lnTo>
                    <a:pt x="4591" y="0"/>
                  </a:lnTo>
                  <a:close/>
                  <a:moveTo>
                    <a:pt x="4623" y="0"/>
                  </a:moveTo>
                  <a:lnTo>
                    <a:pt x="4638" y="0"/>
                  </a:lnTo>
                  <a:lnTo>
                    <a:pt x="4638" y="16"/>
                  </a:lnTo>
                  <a:lnTo>
                    <a:pt x="4623" y="16"/>
                  </a:lnTo>
                  <a:lnTo>
                    <a:pt x="4623" y="0"/>
                  </a:lnTo>
                  <a:close/>
                  <a:moveTo>
                    <a:pt x="4654" y="0"/>
                  </a:moveTo>
                  <a:lnTo>
                    <a:pt x="4670" y="0"/>
                  </a:lnTo>
                  <a:lnTo>
                    <a:pt x="4670" y="16"/>
                  </a:lnTo>
                  <a:lnTo>
                    <a:pt x="4654" y="16"/>
                  </a:lnTo>
                  <a:lnTo>
                    <a:pt x="4654" y="0"/>
                  </a:lnTo>
                  <a:close/>
                  <a:moveTo>
                    <a:pt x="4686" y="0"/>
                  </a:moveTo>
                  <a:lnTo>
                    <a:pt x="4702" y="0"/>
                  </a:lnTo>
                  <a:lnTo>
                    <a:pt x="4702" y="16"/>
                  </a:lnTo>
                  <a:lnTo>
                    <a:pt x="4686" y="16"/>
                  </a:lnTo>
                  <a:lnTo>
                    <a:pt x="4686" y="0"/>
                  </a:lnTo>
                  <a:close/>
                  <a:moveTo>
                    <a:pt x="4718" y="0"/>
                  </a:moveTo>
                  <a:lnTo>
                    <a:pt x="4733" y="0"/>
                  </a:lnTo>
                  <a:lnTo>
                    <a:pt x="4733" y="16"/>
                  </a:lnTo>
                  <a:lnTo>
                    <a:pt x="4718" y="16"/>
                  </a:lnTo>
                  <a:lnTo>
                    <a:pt x="4718" y="0"/>
                  </a:lnTo>
                  <a:close/>
                  <a:moveTo>
                    <a:pt x="4749" y="0"/>
                  </a:moveTo>
                  <a:lnTo>
                    <a:pt x="4765" y="0"/>
                  </a:lnTo>
                  <a:lnTo>
                    <a:pt x="4765" y="16"/>
                  </a:lnTo>
                  <a:lnTo>
                    <a:pt x="4749" y="16"/>
                  </a:lnTo>
                  <a:lnTo>
                    <a:pt x="4749" y="0"/>
                  </a:lnTo>
                  <a:close/>
                  <a:moveTo>
                    <a:pt x="4781" y="0"/>
                  </a:moveTo>
                  <a:lnTo>
                    <a:pt x="4797" y="0"/>
                  </a:lnTo>
                  <a:lnTo>
                    <a:pt x="4797" y="16"/>
                  </a:lnTo>
                  <a:lnTo>
                    <a:pt x="4781" y="16"/>
                  </a:lnTo>
                  <a:lnTo>
                    <a:pt x="4781" y="0"/>
                  </a:lnTo>
                  <a:close/>
                  <a:moveTo>
                    <a:pt x="4813" y="0"/>
                  </a:moveTo>
                  <a:lnTo>
                    <a:pt x="4828" y="0"/>
                  </a:lnTo>
                  <a:lnTo>
                    <a:pt x="4828" y="16"/>
                  </a:lnTo>
                  <a:lnTo>
                    <a:pt x="4813" y="16"/>
                  </a:lnTo>
                  <a:lnTo>
                    <a:pt x="4813" y="0"/>
                  </a:lnTo>
                  <a:close/>
                  <a:moveTo>
                    <a:pt x="4844" y="0"/>
                  </a:moveTo>
                  <a:lnTo>
                    <a:pt x="4860" y="0"/>
                  </a:lnTo>
                  <a:lnTo>
                    <a:pt x="4860" y="16"/>
                  </a:lnTo>
                  <a:lnTo>
                    <a:pt x="4844" y="16"/>
                  </a:lnTo>
                  <a:lnTo>
                    <a:pt x="4844" y="0"/>
                  </a:lnTo>
                  <a:close/>
                  <a:moveTo>
                    <a:pt x="4876" y="0"/>
                  </a:moveTo>
                  <a:lnTo>
                    <a:pt x="4892" y="0"/>
                  </a:lnTo>
                  <a:lnTo>
                    <a:pt x="4892" y="16"/>
                  </a:lnTo>
                  <a:lnTo>
                    <a:pt x="4876" y="16"/>
                  </a:lnTo>
                  <a:lnTo>
                    <a:pt x="4876" y="0"/>
                  </a:lnTo>
                  <a:close/>
                  <a:moveTo>
                    <a:pt x="4908" y="0"/>
                  </a:moveTo>
                  <a:lnTo>
                    <a:pt x="4923" y="0"/>
                  </a:lnTo>
                  <a:lnTo>
                    <a:pt x="4923" y="16"/>
                  </a:lnTo>
                  <a:lnTo>
                    <a:pt x="4908" y="16"/>
                  </a:lnTo>
                  <a:lnTo>
                    <a:pt x="4908" y="0"/>
                  </a:lnTo>
                  <a:close/>
                  <a:moveTo>
                    <a:pt x="4939" y="0"/>
                  </a:moveTo>
                  <a:lnTo>
                    <a:pt x="4955" y="0"/>
                  </a:lnTo>
                  <a:lnTo>
                    <a:pt x="4955" y="16"/>
                  </a:lnTo>
                  <a:lnTo>
                    <a:pt x="4939" y="16"/>
                  </a:lnTo>
                  <a:lnTo>
                    <a:pt x="4939" y="0"/>
                  </a:lnTo>
                  <a:close/>
                  <a:moveTo>
                    <a:pt x="4971" y="0"/>
                  </a:moveTo>
                  <a:lnTo>
                    <a:pt x="4987" y="0"/>
                  </a:lnTo>
                  <a:lnTo>
                    <a:pt x="4987" y="16"/>
                  </a:lnTo>
                  <a:lnTo>
                    <a:pt x="4971" y="16"/>
                  </a:lnTo>
                  <a:lnTo>
                    <a:pt x="4971" y="0"/>
                  </a:lnTo>
                  <a:close/>
                  <a:moveTo>
                    <a:pt x="5003" y="0"/>
                  </a:moveTo>
                  <a:lnTo>
                    <a:pt x="5018" y="0"/>
                  </a:lnTo>
                  <a:lnTo>
                    <a:pt x="5018" y="16"/>
                  </a:lnTo>
                  <a:lnTo>
                    <a:pt x="5003" y="16"/>
                  </a:lnTo>
                  <a:lnTo>
                    <a:pt x="5003" y="0"/>
                  </a:lnTo>
                  <a:close/>
                  <a:moveTo>
                    <a:pt x="5034" y="0"/>
                  </a:moveTo>
                  <a:lnTo>
                    <a:pt x="5050" y="0"/>
                  </a:lnTo>
                  <a:lnTo>
                    <a:pt x="5050" y="16"/>
                  </a:lnTo>
                  <a:lnTo>
                    <a:pt x="5034" y="16"/>
                  </a:lnTo>
                  <a:lnTo>
                    <a:pt x="5034" y="0"/>
                  </a:lnTo>
                  <a:close/>
                  <a:moveTo>
                    <a:pt x="5066" y="0"/>
                  </a:moveTo>
                  <a:lnTo>
                    <a:pt x="5082" y="0"/>
                  </a:lnTo>
                  <a:lnTo>
                    <a:pt x="5082" y="16"/>
                  </a:lnTo>
                  <a:lnTo>
                    <a:pt x="5066" y="16"/>
                  </a:lnTo>
                  <a:lnTo>
                    <a:pt x="5066" y="0"/>
                  </a:lnTo>
                  <a:close/>
                  <a:moveTo>
                    <a:pt x="5098" y="0"/>
                  </a:moveTo>
                  <a:lnTo>
                    <a:pt x="5113" y="0"/>
                  </a:lnTo>
                  <a:lnTo>
                    <a:pt x="5113" y="16"/>
                  </a:lnTo>
                  <a:lnTo>
                    <a:pt x="5098" y="16"/>
                  </a:lnTo>
                  <a:lnTo>
                    <a:pt x="5098" y="0"/>
                  </a:lnTo>
                  <a:close/>
                  <a:moveTo>
                    <a:pt x="5129" y="0"/>
                  </a:moveTo>
                  <a:lnTo>
                    <a:pt x="5145" y="0"/>
                  </a:lnTo>
                  <a:lnTo>
                    <a:pt x="5145" y="16"/>
                  </a:lnTo>
                  <a:lnTo>
                    <a:pt x="5129" y="16"/>
                  </a:lnTo>
                  <a:lnTo>
                    <a:pt x="5129" y="0"/>
                  </a:lnTo>
                  <a:close/>
                  <a:moveTo>
                    <a:pt x="5161" y="0"/>
                  </a:moveTo>
                  <a:lnTo>
                    <a:pt x="5177" y="0"/>
                  </a:lnTo>
                  <a:lnTo>
                    <a:pt x="5177" y="16"/>
                  </a:lnTo>
                  <a:lnTo>
                    <a:pt x="5161" y="16"/>
                  </a:lnTo>
                  <a:lnTo>
                    <a:pt x="5161" y="0"/>
                  </a:lnTo>
                  <a:close/>
                  <a:moveTo>
                    <a:pt x="5192" y="0"/>
                  </a:moveTo>
                  <a:lnTo>
                    <a:pt x="5208" y="0"/>
                  </a:lnTo>
                  <a:lnTo>
                    <a:pt x="5208" y="16"/>
                  </a:lnTo>
                  <a:lnTo>
                    <a:pt x="5192" y="16"/>
                  </a:lnTo>
                  <a:lnTo>
                    <a:pt x="5192" y="0"/>
                  </a:lnTo>
                  <a:close/>
                  <a:moveTo>
                    <a:pt x="5224" y="0"/>
                  </a:moveTo>
                  <a:lnTo>
                    <a:pt x="5240" y="0"/>
                  </a:lnTo>
                  <a:lnTo>
                    <a:pt x="5240" y="16"/>
                  </a:lnTo>
                  <a:lnTo>
                    <a:pt x="5224" y="16"/>
                  </a:lnTo>
                  <a:lnTo>
                    <a:pt x="5224" y="0"/>
                  </a:lnTo>
                  <a:close/>
                  <a:moveTo>
                    <a:pt x="5256" y="0"/>
                  </a:moveTo>
                  <a:lnTo>
                    <a:pt x="5272" y="0"/>
                  </a:lnTo>
                  <a:lnTo>
                    <a:pt x="5272" y="16"/>
                  </a:lnTo>
                  <a:lnTo>
                    <a:pt x="5256" y="16"/>
                  </a:lnTo>
                  <a:lnTo>
                    <a:pt x="5256" y="0"/>
                  </a:lnTo>
                  <a:close/>
                  <a:moveTo>
                    <a:pt x="5287" y="0"/>
                  </a:moveTo>
                  <a:lnTo>
                    <a:pt x="5303" y="0"/>
                  </a:lnTo>
                  <a:lnTo>
                    <a:pt x="5303" y="16"/>
                  </a:lnTo>
                  <a:lnTo>
                    <a:pt x="5287" y="16"/>
                  </a:lnTo>
                  <a:lnTo>
                    <a:pt x="5287" y="0"/>
                  </a:lnTo>
                  <a:close/>
                  <a:moveTo>
                    <a:pt x="5319" y="0"/>
                  </a:moveTo>
                  <a:lnTo>
                    <a:pt x="5335" y="0"/>
                  </a:lnTo>
                  <a:lnTo>
                    <a:pt x="5335" y="16"/>
                  </a:lnTo>
                  <a:lnTo>
                    <a:pt x="5319" y="16"/>
                  </a:lnTo>
                  <a:lnTo>
                    <a:pt x="5319" y="0"/>
                  </a:lnTo>
                  <a:close/>
                  <a:moveTo>
                    <a:pt x="5351" y="0"/>
                  </a:moveTo>
                  <a:lnTo>
                    <a:pt x="5367" y="0"/>
                  </a:lnTo>
                  <a:lnTo>
                    <a:pt x="5367" y="16"/>
                  </a:lnTo>
                  <a:lnTo>
                    <a:pt x="5351" y="16"/>
                  </a:lnTo>
                  <a:lnTo>
                    <a:pt x="5351" y="0"/>
                  </a:lnTo>
                  <a:close/>
                  <a:moveTo>
                    <a:pt x="5382" y="0"/>
                  </a:moveTo>
                  <a:lnTo>
                    <a:pt x="5398" y="0"/>
                  </a:lnTo>
                  <a:lnTo>
                    <a:pt x="5398" y="16"/>
                  </a:lnTo>
                  <a:lnTo>
                    <a:pt x="5382" y="16"/>
                  </a:lnTo>
                  <a:lnTo>
                    <a:pt x="5382" y="0"/>
                  </a:lnTo>
                  <a:close/>
                  <a:moveTo>
                    <a:pt x="5414" y="0"/>
                  </a:moveTo>
                  <a:lnTo>
                    <a:pt x="5430" y="0"/>
                  </a:lnTo>
                  <a:lnTo>
                    <a:pt x="5430" y="16"/>
                  </a:lnTo>
                  <a:lnTo>
                    <a:pt x="5414" y="16"/>
                  </a:lnTo>
                  <a:lnTo>
                    <a:pt x="5414" y="0"/>
                  </a:lnTo>
                  <a:close/>
                  <a:moveTo>
                    <a:pt x="5446" y="0"/>
                  </a:moveTo>
                  <a:lnTo>
                    <a:pt x="5462" y="0"/>
                  </a:lnTo>
                  <a:lnTo>
                    <a:pt x="5462" y="16"/>
                  </a:lnTo>
                  <a:lnTo>
                    <a:pt x="5446" y="16"/>
                  </a:lnTo>
                  <a:lnTo>
                    <a:pt x="5446" y="0"/>
                  </a:lnTo>
                  <a:close/>
                  <a:moveTo>
                    <a:pt x="5477" y="0"/>
                  </a:moveTo>
                  <a:lnTo>
                    <a:pt x="5493" y="0"/>
                  </a:lnTo>
                  <a:lnTo>
                    <a:pt x="5493" y="16"/>
                  </a:lnTo>
                  <a:lnTo>
                    <a:pt x="5477" y="16"/>
                  </a:lnTo>
                  <a:lnTo>
                    <a:pt x="5477" y="0"/>
                  </a:lnTo>
                  <a:close/>
                  <a:moveTo>
                    <a:pt x="5509" y="0"/>
                  </a:moveTo>
                  <a:lnTo>
                    <a:pt x="5525" y="0"/>
                  </a:lnTo>
                  <a:lnTo>
                    <a:pt x="5525" y="16"/>
                  </a:lnTo>
                  <a:lnTo>
                    <a:pt x="5509" y="16"/>
                  </a:lnTo>
                  <a:lnTo>
                    <a:pt x="5509" y="0"/>
                  </a:lnTo>
                  <a:close/>
                  <a:moveTo>
                    <a:pt x="5541" y="0"/>
                  </a:moveTo>
                  <a:lnTo>
                    <a:pt x="5557" y="0"/>
                  </a:lnTo>
                  <a:lnTo>
                    <a:pt x="5557" y="16"/>
                  </a:lnTo>
                  <a:lnTo>
                    <a:pt x="5541" y="16"/>
                  </a:lnTo>
                  <a:lnTo>
                    <a:pt x="5541" y="0"/>
                  </a:lnTo>
                  <a:close/>
                  <a:moveTo>
                    <a:pt x="5572" y="0"/>
                  </a:moveTo>
                  <a:lnTo>
                    <a:pt x="5588" y="0"/>
                  </a:lnTo>
                  <a:lnTo>
                    <a:pt x="5588" y="16"/>
                  </a:lnTo>
                  <a:lnTo>
                    <a:pt x="5572" y="16"/>
                  </a:lnTo>
                  <a:lnTo>
                    <a:pt x="5572" y="0"/>
                  </a:lnTo>
                  <a:close/>
                  <a:moveTo>
                    <a:pt x="5604" y="0"/>
                  </a:moveTo>
                  <a:lnTo>
                    <a:pt x="5620" y="0"/>
                  </a:lnTo>
                  <a:lnTo>
                    <a:pt x="5620" y="16"/>
                  </a:lnTo>
                  <a:lnTo>
                    <a:pt x="5604" y="16"/>
                  </a:lnTo>
                  <a:lnTo>
                    <a:pt x="5604" y="0"/>
                  </a:lnTo>
                  <a:close/>
                  <a:moveTo>
                    <a:pt x="5636" y="0"/>
                  </a:moveTo>
                  <a:lnTo>
                    <a:pt x="5652" y="0"/>
                  </a:lnTo>
                  <a:lnTo>
                    <a:pt x="5652" y="16"/>
                  </a:lnTo>
                  <a:lnTo>
                    <a:pt x="5636" y="16"/>
                  </a:lnTo>
                  <a:lnTo>
                    <a:pt x="5636" y="0"/>
                  </a:lnTo>
                  <a:close/>
                  <a:moveTo>
                    <a:pt x="5667" y="0"/>
                  </a:moveTo>
                  <a:lnTo>
                    <a:pt x="5683" y="0"/>
                  </a:lnTo>
                  <a:lnTo>
                    <a:pt x="5683" y="16"/>
                  </a:lnTo>
                  <a:lnTo>
                    <a:pt x="5667" y="16"/>
                  </a:lnTo>
                  <a:lnTo>
                    <a:pt x="5667" y="0"/>
                  </a:lnTo>
                  <a:close/>
                  <a:moveTo>
                    <a:pt x="5699" y="0"/>
                  </a:moveTo>
                  <a:lnTo>
                    <a:pt x="5715" y="0"/>
                  </a:lnTo>
                  <a:lnTo>
                    <a:pt x="5715" y="16"/>
                  </a:lnTo>
                  <a:lnTo>
                    <a:pt x="5699" y="16"/>
                  </a:lnTo>
                  <a:lnTo>
                    <a:pt x="5699" y="0"/>
                  </a:lnTo>
                  <a:close/>
                  <a:moveTo>
                    <a:pt x="5731" y="0"/>
                  </a:moveTo>
                  <a:lnTo>
                    <a:pt x="5747" y="0"/>
                  </a:lnTo>
                  <a:lnTo>
                    <a:pt x="5747" y="16"/>
                  </a:lnTo>
                  <a:lnTo>
                    <a:pt x="5731" y="16"/>
                  </a:lnTo>
                  <a:lnTo>
                    <a:pt x="5731" y="0"/>
                  </a:lnTo>
                  <a:close/>
                  <a:moveTo>
                    <a:pt x="5762" y="0"/>
                  </a:moveTo>
                  <a:lnTo>
                    <a:pt x="5778" y="0"/>
                  </a:lnTo>
                  <a:lnTo>
                    <a:pt x="5778" y="16"/>
                  </a:lnTo>
                  <a:lnTo>
                    <a:pt x="5762" y="16"/>
                  </a:lnTo>
                  <a:lnTo>
                    <a:pt x="5762" y="0"/>
                  </a:lnTo>
                  <a:close/>
                  <a:moveTo>
                    <a:pt x="5794" y="0"/>
                  </a:moveTo>
                  <a:lnTo>
                    <a:pt x="5810" y="0"/>
                  </a:lnTo>
                  <a:lnTo>
                    <a:pt x="5810" y="16"/>
                  </a:lnTo>
                  <a:lnTo>
                    <a:pt x="5794" y="16"/>
                  </a:lnTo>
                  <a:lnTo>
                    <a:pt x="5794" y="0"/>
                  </a:lnTo>
                  <a:close/>
                  <a:moveTo>
                    <a:pt x="5826" y="0"/>
                  </a:moveTo>
                  <a:lnTo>
                    <a:pt x="5841" y="0"/>
                  </a:lnTo>
                  <a:lnTo>
                    <a:pt x="5841" y="16"/>
                  </a:lnTo>
                  <a:lnTo>
                    <a:pt x="5826" y="16"/>
                  </a:lnTo>
                  <a:lnTo>
                    <a:pt x="5826" y="0"/>
                  </a:lnTo>
                  <a:close/>
                  <a:moveTo>
                    <a:pt x="5857" y="0"/>
                  </a:moveTo>
                  <a:lnTo>
                    <a:pt x="5873" y="0"/>
                  </a:lnTo>
                  <a:lnTo>
                    <a:pt x="5873" y="16"/>
                  </a:lnTo>
                  <a:lnTo>
                    <a:pt x="5857" y="16"/>
                  </a:lnTo>
                  <a:lnTo>
                    <a:pt x="5857" y="0"/>
                  </a:lnTo>
                  <a:close/>
                  <a:moveTo>
                    <a:pt x="5889" y="0"/>
                  </a:moveTo>
                  <a:lnTo>
                    <a:pt x="5905" y="0"/>
                  </a:lnTo>
                  <a:lnTo>
                    <a:pt x="5905" y="16"/>
                  </a:lnTo>
                  <a:lnTo>
                    <a:pt x="5889" y="16"/>
                  </a:lnTo>
                  <a:lnTo>
                    <a:pt x="5889" y="0"/>
                  </a:lnTo>
                  <a:close/>
                  <a:moveTo>
                    <a:pt x="5921" y="0"/>
                  </a:moveTo>
                  <a:lnTo>
                    <a:pt x="5936" y="0"/>
                  </a:lnTo>
                  <a:lnTo>
                    <a:pt x="5936" y="16"/>
                  </a:lnTo>
                  <a:lnTo>
                    <a:pt x="5921" y="16"/>
                  </a:lnTo>
                  <a:lnTo>
                    <a:pt x="5921" y="0"/>
                  </a:lnTo>
                  <a:close/>
                  <a:moveTo>
                    <a:pt x="5952" y="0"/>
                  </a:moveTo>
                  <a:lnTo>
                    <a:pt x="5968" y="0"/>
                  </a:lnTo>
                  <a:lnTo>
                    <a:pt x="5968" y="16"/>
                  </a:lnTo>
                  <a:lnTo>
                    <a:pt x="5952" y="16"/>
                  </a:lnTo>
                  <a:lnTo>
                    <a:pt x="5952" y="0"/>
                  </a:lnTo>
                  <a:close/>
                  <a:moveTo>
                    <a:pt x="5984" y="0"/>
                  </a:moveTo>
                  <a:lnTo>
                    <a:pt x="6000" y="0"/>
                  </a:lnTo>
                  <a:lnTo>
                    <a:pt x="6000" y="16"/>
                  </a:lnTo>
                  <a:lnTo>
                    <a:pt x="5984" y="16"/>
                  </a:lnTo>
                  <a:lnTo>
                    <a:pt x="5984" y="0"/>
                  </a:lnTo>
                  <a:close/>
                  <a:moveTo>
                    <a:pt x="6016" y="0"/>
                  </a:moveTo>
                  <a:lnTo>
                    <a:pt x="6031" y="0"/>
                  </a:lnTo>
                  <a:lnTo>
                    <a:pt x="6031" y="16"/>
                  </a:lnTo>
                  <a:lnTo>
                    <a:pt x="6016" y="16"/>
                  </a:lnTo>
                  <a:lnTo>
                    <a:pt x="6016" y="0"/>
                  </a:lnTo>
                  <a:close/>
                  <a:moveTo>
                    <a:pt x="6047" y="0"/>
                  </a:moveTo>
                  <a:lnTo>
                    <a:pt x="6063" y="0"/>
                  </a:lnTo>
                  <a:lnTo>
                    <a:pt x="6063" y="16"/>
                  </a:lnTo>
                  <a:lnTo>
                    <a:pt x="6047" y="16"/>
                  </a:lnTo>
                  <a:lnTo>
                    <a:pt x="6047" y="0"/>
                  </a:lnTo>
                  <a:close/>
                  <a:moveTo>
                    <a:pt x="6079" y="0"/>
                  </a:moveTo>
                  <a:lnTo>
                    <a:pt x="6095" y="0"/>
                  </a:lnTo>
                  <a:lnTo>
                    <a:pt x="6095" y="16"/>
                  </a:lnTo>
                  <a:lnTo>
                    <a:pt x="6079" y="16"/>
                  </a:lnTo>
                  <a:lnTo>
                    <a:pt x="6079" y="0"/>
                  </a:lnTo>
                  <a:close/>
                  <a:moveTo>
                    <a:pt x="6111" y="0"/>
                  </a:moveTo>
                  <a:lnTo>
                    <a:pt x="6126" y="0"/>
                  </a:lnTo>
                  <a:lnTo>
                    <a:pt x="6126" y="16"/>
                  </a:lnTo>
                  <a:lnTo>
                    <a:pt x="6111" y="16"/>
                  </a:lnTo>
                  <a:lnTo>
                    <a:pt x="6111" y="0"/>
                  </a:lnTo>
                  <a:close/>
                  <a:moveTo>
                    <a:pt x="6142" y="0"/>
                  </a:moveTo>
                  <a:lnTo>
                    <a:pt x="6158" y="0"/>
                  </a:lnTo>
                  <a:lnTo>
                    <a:pt x="6158" y="16"/>
                  </a:lnTo>
                  <a:lnTo>
                    <a:pt x="6142" y="16"/>
                  </a:lnTo>
                  <a:lnTo>
                    <a:pt x="6142" y="0"/>
                  </a:lnTo>
                  <a:close/>
                  <a:moveTo>
                    <a:pt x="6174" y="0"/>
                  </a:moveTo>
                  <a:lnTo>
                    <a:pt x="6190" y="0"/>
                  </a:lnTo>
                  <a:lnTo>
                    <a:pt x="6190" y="16"/>
                  </a:lnTo>
                  <a:lnTo>
                    <a:pt x="6174" y="16"/>
                  </a:lnTo>
                  <a:lnTo>
                    <a:pt x="6174" y="0"/>
                  </a:lnTo>
                  <a:close/>
                  <a:moveTo>
                    <a:pt x="6206" y="0"/>
                  </a:moveTo>
                  <a:lnTo>
                    <a:pt x="6221" y="0"/>
                  </a:lnTo>
                  <a:lnTo>
                    <a:pt x="6221" y="16"/>
                  </a:lnTo>
                  <a:lnTo>
                    <a:pt x="6206" y="16"/>
                  </a:lnTo>
                  <a:lnTo>
                    <a:pt x="6206" y="0"/>
                  </a:lnTo>
                  <a:close/>
                  <a:moveTo>
                    <a:pt x="6237" y="0"/>
                  </a:moveTo>
                  <a:lnTo>
                    <a:pt x="6253" y="0"/>
                  </a:lnTo>
                  <a:lnTo>
                    <a:pt x="6253" y="16"/>
                  </a:lnTo>
                  <a:lnTo>
                    <a:pt x="6237" y="16"/>
                  </a:lnTo>
                  <a:lnTo>
                    <a:pt x="6237" y="0"/>
                  </a:lnTo>
                  <a:close/>
                  <a:moveTo>
                    <a:pt x="6269" y="0"/>
                  </a:moveTo>
                  <a:lnTo>
                    <a:pt x="6285" y="0"/>
                  </a:lnTo>
                  <a:lnTo>
                    <a:pt x="6285" y="16"/>
                  </a:lnTo>
                  <a:lnTo>
                    <a:pt x="6269" y="16"/>
                  </a:lnTo>
                  <a:lnTo>
                    <a:pt x="6269" y="0"/>
                  </a:lnTo>
                  <a:close/>
                  <a:moveTo>
                    <a:pt x="6301" y="0"/>
                  </a:moveTo>
                  <a:lnTo>
                    <a:pt x="6316" y="0"/>
                  </a:lnTo>
                  <a:lnTo>
                    <a:pt x="6316" y="16"/>
                  </a:lnTo>
                  <a:lnTo>
                    <a:pt x="6301" y="16"/>
                  </a:lnTo>
                  <a:lnTo>
                    <a:pt x="6301" y="0"/>
                  </a:lnTo>
                  <a:close/>
                  <a:moveTo>
                    <a:pt x="6332" y="0"/>
                  </a:moveTo>
                  <a:lnTo>
                    <a:pt x="6348" y="0"/>
                  </a:lnTo>
                  <a:lnTo>
                    <a:pt x="6348" y="16"/>
                  </a:lnTo>
                  <a:lnTo>
                    <a:pt x="6332" y="16"/>
                  </a:lnTo>
                  <a:lnTo>
                    <a:pt x="6332" y="0"/>
                  </a:lnTo>
                  <a:close/>
                  <a:moveTo>
                    <a:pt x="6364" y="0"/>
                  </a:moveTo>
                  <a:lnTo>
                    <a:pt x="6380" y="0"/>
                  </a:lnTo>
                  <a:lnTo>
                    <a:pt x="6380" y="16"/>
                  </a:lnTo>
                  <a:lnTo>
                    <a:pt x="6364" y="16"/>
                  </a:lnTo>
                  <a:lnTo>
                    <a:pt x="6364" y="0"/>
                  </a:lnTo>
                  <a:close/>
                  <a:moveTo>
                    <a:pt x="6396" y="0"/>
                  </a:moveTo>
                  <a:lnTo>
                    <a:pt x="6411" y="0"/>
                  </a:lnTo>
                  <a:lnTo>
                    <a:pt x="6411" y="16"/>
                  </a:lnTo>
                  <a:lnTo>
                    <a:pt x="6396" y="16"/>
                  </a:lnTo>
                  <a:lnTo>
                    <a:pt x="6396" y="0"/>
                  </a:lnTo>
                  <a:close/>
                  <a:moveTo>
                    <a:pt x="6427" y="0"/>
                  </a:moveTo>
                  <a:lnTo>
                    <a:pt x="6443" y="0"/>
                  </a:lnTo>
                  <a:lnTo>
                    <a:pt x="6443" y="16"/>
                  </a:lnTo>
                  <a:lnTo>
                    <a:pt x="6427" y="16"/>
                  </a:lnTo>
                  <a:lnTo>
                    <a:pt x="6427" y="0"/>
                  </a:lnTo>
                  <a:close/>
                  <a:moveTo>
                    <a:pt x="6459" y="0"/>
                  </a:moveTo>
                  <a:lnTo>
                    <a:pt x="6475" y="0"/>
                  </a:lnTo>
                  <a:lnTo>
                    <a:pt x="6475" y="16"/>
                  </a:lnTo>
                  <a:lnTo>
                    <a:pt x="6459" y="16"/>
                  </a:lnTo>
                  <a:lnTo>
                    <a:pt x="6459" y="0"/>
                  </a:lnTo>
                  <a:close/>
                  <a:moveTo>
                    <a:pt x="6491" y="0"/>
                  </a:moveTo>
                  <a:lnTo>
                    <a:pt x="6506" y="0"/>
                  </a:lnTo>
                  <a:lnTo>
                    <a:pt x="6506" y="16"/>
                  </a:lnTo>
                  <a:lnTo>
                    <a:pt x="6491" y="16"/>
                  </a:lnTo>
                  <a:lnTo>
                    <a:pt x="6491" y="0"/>
                  </a:lnTo>
                  <a:close/>
                  <a:moveTo>
                    <a:pt x="6522" y="0"/>
                  </a:moveTo>
                  <a:lnTo>
                    <a:pt x="6538" y="0"/>
                  </a:lnTo>
                  <a:lnTo>
                    <a:pt x="6538" y="16"/>
                  </a:lnTo>
                  <a:lnTo>
                    <a:pt x="6522" y="16"/>
                  </a:lnTo>
                  <a:lnTo>
                    <a:pt x="6522" y="0"/>
                  </a:lnTo>
                  <a:close/>
                  <a:moveTo>
                    <a:pt x="6554" y="0"/>
                  </a:moveTo>
                  <a:lnTo>
                    <a:pt x="6570" y="0"/>
                  </a:lnTo>
                  <a:lnTo>
                    <a:pt x="6570" y="16"/>
                  </a:lnTo>
                  <a:lnTo>
                    <a:pt x="6554" y="16"/>
                  </a:lnTo>
                  <a:lnTo>
                    <a:pt x="6554" y="0"/>
                  </a:lnTo>
                  <a:close/>
                  <a:moveTo>
                    <a:pt x="6585" y="0"/>
                  </a:moveTo>
                  <a:lnTo>
                    <a:pt x="6601" y="0"/>
                  </a:lnTo>
                  <a:lnTo>
                    <a:pt x="6601" y="16"/>
                  </a:lnTo>
                  <a:lnTo>
                    <a:pt x="6585" y="16"/>
                  </a:lnTo>
                  <a:lnTo>
                    <a:pt x="6585" y="0"/>
                  </a:lnTo>
                  <a:close/>
                  <a:moveTo>
                    <a:pt x="6617" y="0"/>
                  </a:moveTo>
                  <a:lnTo>
                    <a:pt x="6633" y="0"/>
                  </a:lnTo>
                  <a:lnTo>
                    <a:pt x="6633" y="16"/>
                  </a:lnTo>
                  <a:lnTo>
                    <a:pt x="6617" y="16"/>
                  </a:lnTo>
                  <a:lnTo>
                    <a:pt x="6617" y="0"/>
                  </a:lnTo>
                  <a:close/>
                  <a:moveTo>
                    <a:pt x="6649" y="0"/>
                  </a:moveTo>
                  <a:lnTo>
                    <a:pt x="6665" y="0"/>
                  </a:lnTo>
                  <a:lnTo>
                    <a:pt x="6665" y="16"/>
                  </a:lnTo>
                  <a:lnTo>
                    <a:pt x="6649" y="16"/>
                  </a:lnTo>
                  <a:lnTo>
                    <a:pt x="6649" y="0"/>
                  </a:lnTo>
                  <a:close/>
                  <a:moveTo>
                    <a:pt x="6680" y="0"/>
                  </a:moveTo>
                  <a:lnTo>
                    <a:pt x="6696" y="0"/>
                  </a:lnTo>
                  <a:lnTo>
                    <a:pt x="6696" y="16"/>
                  </a:lnTo>
                  <a:lnTo>
                    <a:pt x="6680" y="16"/>
                  </a:lnTo>
                  <a:lnTo>
                    <a:pt x="6680" y="0"/>
                  </a:lnTo>
                  <a:close/>
                  <a:moveTo>
                    <a:pt x="6712" y="0"/>
                  </a:moveTo>
                  <a:lnTo>
                    <a:pt x="6728" y="0"/>
                  </a:lnTo>
                  <a:lnTo>
                    <a:pt x="6728" y="16"/>
                  </a:lnTo>
                  <a:lnTo>
                    <a:pt x="6712" y="16"/>
                  </a:lnTo>
                  <a:lnTo>
                    <a:pt x="6712" y="0"/>
                  </a:lnTo>
                  <a:close/>
                  <a:moveTo>
                    <a:pt x="6744" y="0"/>
                  </a:moveTo>
                  <a:lnTo>
                    <a:pt x="6760" y="0"/>
                  </a:lnTo>
                  <a:lnTo>
                    <a:pt x="6760" y="16"/>
                  </a:lnTo>
                  <a:lnTo>
                    <a:pt x="6744" y="16"/>
                  </a:lnTo>
                  <a:lnTo>
                    <a:pt x="6744" y="0"/>
                  </a:lnTo>
                  <a:close/>
                  <a:moveTo>
                    <a:pt x="6775" y="0"/>
                  </a:moveTo>
                  <a:lnTo>
                    <a:pt x="6791" y="0"/>
                  </a:lnTo>
                  <a:lnTo>
                    <a:pt x="6791" y="16"/>
                  </a:lnTo>
                  <a:lnTo>
                    <a:pt x="6775" y="16"/>
                  </a:lnTo>
                  <a:lnTo>
                    <a:pt x="6775" y="0"/>
                  </a:lnTo>
                  <a:close/>
                  <a:moveTo>
                    <a:pt x="6807" y="0"/>
                  </a:moveTo>
                  <a:lnTo>
                    <a:pt x="6823" y="0"/>
                  </a:lnTo>
                  <a:lnTo>
                    <a:pt x="6823" y="16"/>
                  </a:lnTo>
                  <a:lnTo>
                    <a:pt x="6807" y="16"/>
                  </a:lnTo>
                  <a:lnTo>
                    <a:pt x="6807" y="0"/>
                  </a:lnTo>
                  <a:close/>
                  <a:moveTo>
                    <a:pt x="6839" y="0"/>
                  </a:moveTo>
                  <a:lnTo>
                    <a:pt x="6855" y="0"/>
                  </a:lnTo>
                  <a:lnTo>
                    <a:pt x="6855" y="16"/>
                  </a:lnTo>
                  <a:lnTo>
                    <a:pt x="6839" y="16"/>
                  </a:lnTo>
                  <a:lnTo>
                    <a:pt x="6839" y="0"/>
                  </a:lnTo>
                  <a:close/>
                  <a:moveTo>
                    <a:pt x="6870" y="0"/>
                  </a:moveTo>
                  <a:lnTo>
                    <a:pt x="6886" y="0"/>
                  </a:lnTo>
                  <a:lnTo>
                    <a:pt x="6886" y="16"/>
                  </a:lnTo>
                  <a:lnTo>
                    <a:pt x="6870" y="16"/>
                  </a:lnTo>
                  <a:lnTo>
                    <a:pt x="6870" y="0"/>
                  </a:lnTo>
                  <a:close/>
                  <a:moveTo>
                    <a:pt x="6902" y="0"/>
                  </a:moveTo>
                  <a:lnTo>
                    <a:pt x="6918" y="0"/>
                  </a:lnTo>
                  <a:lnTo>
                    <a:pt x="6918" y="16"/>
                  </a:lnTo>
                  <a:lnTo>
                    <a:pt x="6902" y="16"/>
                  </a:lnTo>
                  <a:lnTo>
                    <a:pt x="6902" y="0"/>
                  </a:lnTo>
                  <a:close/>
                  <a:moveTo>
                    <a:pt x="6934" y="0"/>
                  </a:moveTo>
                  <a:lnTo>
                    <a:pt x="6950" y="0"/>
                  </a:lnTo>
                  <a:lnTo>
                    <a:pt x="6950" y="16"/>
                  </a:lnTo>
                  <a:lnTo>
                    <a:pt x="6934" y="16"/>
                  </a:lnTo>
                  <a:lnTo>
                    <a:pt x="6934" y="0"/>
                  </a:lnTo>
                  <a:close/>
                  <a:moveTo>
                    <a:pt x="6965" y="0"/>
                  </a:moveTo>
                  <a:lnTo>
                    <a:pt x="6981" y="0"/>
                  </a:lnTo>
                  <a:lnTo>
                    <a:pt x="6981" y="16"/>
                  </a:lnTo>
                  <a:lnTo>
                    <a:pt x="6965" y="16"/>
                  </a:lnTo>
                  <a:lnTo>
                    <a:pt x="6965" y="0"/>
                  </a:lnTo>
                  <a:close/>
                  <a:moveTo>
                    <a:pt x="6997" y="0"/>
                  </a:moveTo>
                  <a:lnTo>
                    <a:pt x="7013" y="0"/>
                  </a:lnTo>
                  <a:lnTo>
                    <a:pt x="7013" y="16"/>
                  </a:lnTo>
                  <a:lnTo>
                    <a:pt x="6997" y="16"/>
                  </a:lnTo>
                  <a:lnTo>
                    <a:pt x="6997" y="0"/>
                  </a:lnTo>
                  <a:close/>
                  <a:moveTo>
                    <a:pt x="7029" y="0"/>
                  </a:moveTo>
                  <a:lnTo>
                    <a:pt x="7045" y="0"/>
                  </a:lnTo>
                  <a:lnTo>
                    <a:pt x="7045" y="16"/>
                  </a:lnTo>
                  <a:lnTo>
                    <a:pt x="7029" y="16"/>
                  </a:lnTo>
                  <a:lnTo>
                    <a:pt x="7029" y="0"/>
                  </a:lnTo>
                  <a:close/>
                  <a:moveTo>
                    <a:pt x="7060" y="0"/>
                  </a:moveTo>
                  <a:lnTo>
                    <a:pt x="7076" y="0"/>
                  </a:lnTo>
                  <a:lnTo>
                    <a:pt x="7076" y="16"/>
                  </a:lnTo>
                  <a:lnTo>
                    <a:pt x="7060" y="16"/>
                  </a:lnTo>
                  <a:lnTo>
                    <a:pt x="7060" y="0"/>
                  </a:lnTo>
                  <a:close/>
                  <a:moveTo>
                    <a:pt x="7092" y="0"/>
                  </a:moveTo>
                  <a:lnTo>
                    <a:pt x="7108" y="0"/>
                  </a:lnTo>
                  <a:lnTo>
                    <a:pt x="7108" y="16"/>
                  </a:lnTo>
                  <a:lnTo>
                    <a:pt x="7092" y="16"/>
                  </a:lnTo>
                  <a:lnTo>
                    <a:pt x="7092" y="0"/>
                  </a:lnTo>
                  <a:close/>
                  <a:moveTo>
                    <a:pt x="7124" y="0"/>
                  </a:moveTo>
                  <a:lnTo>
                    <a:pt x="7140" y="0"/>
                  </a:lnTo>
                  <a:lnTo>
                    <a:pt x="7140" y="16"/>
                  </a:lnTo>
                  <a:lnTo>
                    <a:pt x="7124" y="16"/>
                  </a:lnTo>
                  <a:lnTo>
                    <a:pt x="7124" y="0"/>
                  </a:lnTo>
                  <a:close/>
                  <a:moveTo>
                    <a:pt x="7155" y="0"/>
                  </a:moveTo>
                  <a:lnTo>
                    <a:pt x="7171" y="0"/>
                  </a:lnTo>
                  <a:lnTo>
                    <a:pt x="7171" y="16"/>
                  </a:lnTo>
                  <a:lnTo>
                    <a:pt x="7155" y="16"/>
                  </a:lnTo>
                  <a:lnTo>
                    <a:pt x="7155" y="0"/>
                  </a:lnTo>
                  <a:close/>
                  <a:moveTo>
                    <a:pt x="7187" y="0"/>
                  </a:moveTo>
                  <a:lnTo>
                    <a:pt x="7203" y="0"/>
                  </a:lnTo>
                  <a:lnTo>
                    <a:pt x="7203" y="16"/>
                  </a:lnTo>
                  <a:lnTo>
                    <a:pt x="7187" y="16"/>
                  </a:lnTo>
                  <a:lnTo>
                    <a:pt x="7187" y="0"/>
                  </a:lnTo>
                  <a:close/>
                  <a:moveTo>
                    <a:pt x="7219" y="0"/>
                  </a:moveTo>
                  <a:lnTo>
                    <a:pt x="7235" y="0"/>
                  </a:lnTo>
                  <a:lnTo>
                    <a:pt x="7235" y="16"/>
                  </a:lnTo>
                  <a:lnTo>
                    <a:pt x="7219" y="16"/>
                  </a:lnTo>
                  <a:lnTo>
                    <a:pt x="7219" y="0"/>
                  </a:lnTo>
                  <a:close/>
                  <a:moveTo>
                    <a:pt x="7250" y="0"/>
                  </a:moveTo>
                  <a:lnTo>
                    <a:pt x="7266" y="0"/>
                  </a:lnTo>
                  <a:lnTo>
                    <a:pt x="7266" y="16"/>
                  </a:lnTo>
                  <a:lnTo>
                    <a:pt x="7250" y="16"/>
                  </a:lnTo>
                  <a:lnTo>
                    <a:pt x="7250" y="0"/>
                  </a:lnTo>
                  <a:close/>
                  <a:moveTo>
                    <a:pt x="7282" y="0"/>
                  </a:moveTo>
                  <a:lnTo>
                    <a:pt x="7298" y="0"/>
                  </a:lnTo>
                  <a:lnTo>
                    <a:pt x="7298" y="16"/>
                  </a:lnTo>
                  <a:lnTo>
                    <a:pt x="7282" y="16"/>
                  </a:lnTo>
                  <a:lnTo>
                    <a:pt x="7282" y="0"/>
                  </a:lnTo>
                  <a:close/>
                  <a:moveTo>
                    <a:pt x="7314" y="0"/>
                  </a:moveTo>
                  <a:lnTo>
                    <a:pt x="7329" y="0"/>
                  </a:lnTo>
                  <a:lnTo>
                    <a:pt x="7329" y="16"/>
                  </a:lnTo>
                  <a:lnTo>
                    <a:pt x="7314" y="16"/>
                  </a:lnTo>
                  <a:lnTo>
                    <a:pt x="7314" y="0"/>
                  </a:lnTo>
                  <a:close/>
                  <a:moveTo>
                    <a:pt x="7345" y="0"/>
                  </a:moveTo>
                  <a:lnTo>
                    <a:pt x="7361" y="0"/>
                  </a:lnTo>
                  <a:lnTo>
                    <a:pt x="7361" y="16"/>
                  </a:lnTo>
                  <a:lnTo>
                    <a:pt x="7345" y="16"/>
                  </a:lnTo>
                  <a:lnTo>
                    <a:pt x="7345" y="0"/>
                  </a:lnTo>
                  <a:close/>
                  <a:moveTo>
                    <a:pt x="7377" y="0"/>
                  </a:moveTo>
                  <a:lnTo>
                    <a:pt x="7393" y="0"/>
                  </a:lnTo>
                  <a:lnTo>
                    <a:pt x="7393" y="16"/>
                  </a:lnTo>
                  <a:lnTo>
                    <a:pt x="7377" y="16"/>
                  </a:lnTo>
                  <a:lnTo>
                    <a:pt x="7377" y="0"/>
                  </a:lnTo>
                  <a:close/>
                  <a:moveTo>
                    <a:pt x="7409" y="0"/>
                  </a:moveTo>
                  <a:lnTo>
                    <a:pt x="7424" y="0"/>
                  </a:lnTo>
                  <a:lnTo>
                    <a:pt x="7424" y="16"/>
                  </a:lnTo>
                  <a:lnTo>
                    <a:pt x="7409" y="16"/>
                  </a:lnTo>
                  <a:lnTo>
                    <a:pt x="7409" y="0"/>
                  </a:lnTo>
                  <a:close/>
                  <a:moveTo>
                    <a:pt x="7440" y="0"/>
                  </a:moveTo>
                  <a:lnTo>
                    <a:pt x="7456" y="0"/>
                  </a:lnTo>
                  <a:lnTo>
                    <a:pt x="7456" y="16"/>
                  </a:lnTo>
                  <a:lnTo>
                    <a:pt x="7440" y="16"/>
                  </a:lnTo>
                  <a:lnTo>
                    <a:pt x="7440" y="0"/>
                  </a:lnTo>
                  <a:close/>
                  <a:moveTo>
                    <a:pt x="7472" y="0"/>
                  </a:moveTo>
                  <a:lnTo>
                    <a:pt x="7488" y="0"/>
                  </a:lnTo>
                  <a:lnTo>
                    <a:pt x="7488" y="16"/>
                  </a:lnTo>
                  <a:lnTo>
                    <a:pt x="7472" y="16"/>
                  </a:lnTo>
                  <a:lnTo>
                    <a:pt x="7472" y="0"/>
                  </a:lnTo>
                  <a:close/>
                  <a:moveTo>
                    <a:pt x="7504" y="0"/>
                  </a:moveTo>
                  <a:lnTo>
                    <a:pt x="7519" y="0"/>
                  </a:lnTo>
                  <a:lnTo>
                    <a:pt x="7519" y="16"/>
                  </a:lnTo>
                  <a:lnTo>
                    <a:pt x="7504" y="16"/>
                  </a:lnTo>
                  <a:lnTo>
                    <a:pt x="7504" y="0"/>
                  </a:lnTo>
                  <a:close/>
                  <a:moveTo>
                    <a:pt x="7535" y="0"/>
                  </a:moveTo>
                  <a:lnTo>
                    <a:pt x="7551" y="0"/>
                  </a:lnTo>
                  <a:lnTo>
                    <a:pt x="7551" y="16"/>
                  </a:lnTo>
                  <a:lnTo>
                    <a:pt x="7535" y="16"/>
                  </a:lnTo>
                  <a:lnTo>
                    <a:pt x="7535" y="0"/>
                  </a:lnTo>
                  <a:close/>
                  <a:moveTo>
                    <a:pt x="7567" y="0"/>
                  </a:moveTo>
                  <a:lnTo>
                    <a:pt x="7583" y="0"/>
                  </a:lnTo>
                  <a:lnTo>
                    <a:pt x="7583" y="16"/>
                  </a:lnTo>
                  <a:lnTo>
                    <a:pt x="7567" y="16"/>
                  </a:lnTo>
                  <a:lnTo>
                    <a:pt x="7567" y="0"/>
                  </a:lnTo>
                  <a:close/>
                  <a:moveTo>
                    <a:pt x="7599" y="0"/>
                  </a:moveTo>
                  <a:lnTo>
                    <a:pt x="7614" y="0"/>
                  </a:lnTo>
                  <a:lnTo>
                    <a:pt x="7614" y="16"/>
                  </a:lnTo>
                  <a:lnTo>
                    <a:pt x="7599" y="16"/>
                  </a:lnTo>
                  <a:lnTo>
                    <a:pt x="7599" y="0"/>
                  </a:lnTo>
                  <a:close/>
                  <a:moveTo>
                    <a:pt x="7630" y="0"/>
                  </a:moveTo>
                  <a:lnTo>
                    <a:pt x="7646" y="0"/>
                  </a:lnTo>
                  <a:lnTo>
                    <a:pt x="7646" y="16"/>
                  </a:lnTo>
                  <a:lnTo>
                    <a:pt x="7630" y="16"/>
                  </a:lnTo>
                  <a:lnTo>
                    <a:pt x="7630" y="0"/>
                  </a:lnTo>
                  <a:close/>
                  <a:moveTo>
                    <a:pt x="7662" y="0"/>
                  </a:moveTo>
                  <a:lnTo>
                    <a:pt x="7678" y="0"/>
                  </a:lnTo>
                  <a:lnTo>
                    <a:pt x="7678" y="16"/>
                  </a:lnTo>
                  <a:lnTo>
                    <a:pt x="7662" y="16"/>
                  </a:lnTo>
                  <a:lnTo>
                    <a:pt x="7662" y="0"/>
                  </a:lnTo>
                  <a:close/>
                  <a:moveTo>
                    <a:pt x="7694" y="0"/>
                  </a:moveTo>
                  <a:lnTo>
                    <a:pt x="7709" y="0"/>
                  </a:lnTo>
                  <a:lnTo>
                    <a:pt x="7709" y="16"/>
                  </a:lnTo>
                  <a:lnTo>
                    <a:pt x="7694" y="16"/>
                  </a:lnTo>
                  <a:lnTo>
                    <a:pt x="7694" y="0"/>
                  </a:lnTo>
                  <a:close/>
                  <a:moveTo>
                    <a:pt x="7725" y="0"/>
                  </a:moveTo>
                  <a:lnTo>
                    <a:pt x="7741" y="0"/>
                  </a:lnTo>
                  <a:lnTo>
                    <a:pt x="7741" y="16"/>
                  </a:lnTo>
                  <a:lnTo>
                    <a:pt x="7725" y="16"/>
                  </a:lnTo>
                  <a:lnTo>
                    <a:pt x="7725" y="0"/>
                  </a:lnTo>
                  <a:close/>
                  <a:moveTo>
                    <a:pt x="7757" y="0"/>
                  </a:moveTo>
                  <a:lnTo>
                    <a:pt x="7773" y="0"/>
                  </a:lnTo>
                  <a:lnTo>
                    <a:pt x="7773" y="16"/>
                  </a:lnTo>
                  <a:lnTo>
                    <a:pt x="7757" y="16"/>
                  </a:lnTo>
                  <a:lnTo>
                    <a:pt x="7757" y="0"/>
                  </a:lnTo>
                  <a:close/>
                  <a:moveTo>
                    <a:pt x="7789" y="0"/>
                  </a:moveTo>
                  <a:lnTo>
                    <a:pt x="7804" y="0"/>
                  </a:lnTo>
                  <a:lnTo>
                    <a:pt x="7804" y="16"/>
                  </a:lnTo>
                  <a:lnTo>
                    <a:pt x="7789" y="16"/>
                  </a:lnTo>
                  <a:lnTo>
                    <a:pt x="7789" y="0"/>
                  </a:lnTo>
                  <a:close/>
                  <a:moveTo>
                    <a:pt x="7820" y="0"/>
                  </a:moveTo>
                  <a:lnTo>
                    <a:pt x="7836" y="0"/>
                  </a:lnTo>
                  <a:lnTo>
                    <a:pt x="7836" y="16"/>
                  </a:lnTo>
                  <a:lnTo>
                    <a:pt x="7820" y="16"/>
                  </a:lnTo>
                  <a:lnTo>
                    <a:pt x="7820" y="0"/>
                  </a:lnTo>
                  <a:close/>
                  <a:moveTo>
                    <a:pt x="7852" y="0"/>
                  </a:moveTo>
                  <a:lnTo>
                    <a:pt x="7868" y="0"/>
                  </a:lnTo>
                  <a:lnTo>
                    <a:pt x="7868" y="16"/>
                  </a:lnTo>
                  <a:lnTo>
                    <a:pt x="7852" y="16"/>
                  </a:lnTo>
                  <a:lnTo>
                    <a:pt x="7852" y="0"/>
                  </a:lnTo>
                  <a:close/>
                  <a:moveTo>
                    <a:pt x="7884" y="0"/>
                  </a:moveTo>
                  <a:lnTo>
                    <a:pt x="7899" y="0"/>
                  </a:lnTo>
                  <a:lnTo>
                    <a:pt x="7899" y="16"/>
                  </a:lnTo>
                  <a:lnTo>
                    <a:pt x="7884" y="16"/>
                  </a:lnTo>
                  <a:lnTo>
                    <a:pt x="7884" y="0"/>
                  </a:lnTo>
                  <a:close/>
                  <a:moveTo>
                    <a:pt x="7915" y="0"/>
                  </a:moveTo>
                  <a:lnTo>
                    <a:pt x="7931" y="0"/>
                  </a:lnTo>
                  <a:lnTo>
                    <a:pt x="7931" y="16"/>
                  </a:lnTo>
                  <a:lnTo>
                    <a:pt x="7915" y="16"/>
                  </a:lnTo>
                  <a:lnTo>
                    <a:pt x="7915" y="0"/>
                  </a:lnTo>
                  <a:close/>
                  <a:moveTo>
                    <a:pt x="7947" y="0"/>
                  </a:moveTo>
                  <a:lnTo>
                    <a:pt x="7963" y="0"/>
                  </a:lnTo>
                  <a:lnTo>
                    <a:pt x="7963" y="16"/>
                  </a:lnTo>
                  <a:lnTo>
                    <a:pt x="7947" y="16"/>
                  </a:lnTo>
                  <a:lnTo>
                    <a:pt x="7947" y="0"/>
                  </a:lnTo>
                  <a:close/>
                  <a:moveTo>
                    <a:pt x="7979" y="0"/>
                  </a:moveTo>
                  <a:lnTo>
                    <a:pt x="7994" y="0"/>
                  </a:lnTo>
                  <a:lnTo>
                    <a:pt x="7994" y="16"/>
                  </a:lnTo>
                  <a:lnTo>
                    <a:pt x="7979" y="16"/>
                  </a:lnTo>
                  <a:lnTo>
                    <a:pt x="7979" y="0"/>
                  </a:lnTo>
                  <a:close/>
                  <a:moveTo>
                    <a:pt x="8010" y="0"/>
                  </a:moveTo>
                  <a:lnTo>
                    <a:pt x="8026" y="0"/>
                  </a:lnTo>
                  <a:lnTo>
                    <a:pt x="8026" y="16"/>
                  </a:lnTo>
                  <a:lnTo>
                    <a:pt x="8010" y="16"/>
                  </a:lnTo>
                  <a:lnTo>
                    <a:pt x="8010" y="0"/>
                  </a:lnTo>
                  <a:close/>
                  <a:moveTo>
                    <a:pt x="8042" y="0"/>
                  </a:moveTo>
                  <a:lnTo>
                    <a:pt x="8058" y="0"/>
                  </a:lnTo>
                  <a:lnTo>
                    <a:pt x="8058" y="16"/>
                  </a:lnTo>
                  <a:lnTo>
                    <a:pt x="8042" y="16"/>
                  </a:lnTo>
                  <a:lnTo>
                    <a:pt x="8042" y="0"/>
                  </a:lnTo>
                  <a:close/>
                  <a:moveTo>
                    <a:pt x="8073" y="0"/>
                  </a:moveTo>
                  <a:lnTo>
                    <a:pt x="8089" y="0"/>
                  </a:lnTo>
                  <a:lnTo>
                    <a:pt x="8089" y="16"/>
                  </a:lnTo>
                  <a:lnTo>
                    <a:pt x="8073" y="16"/>
                  </a:lnTo>
                  <a:lnTo>
                    <a:pt x="8073" y="0"/>
                  </a:lnTo>
                  <a:close/>
                  <a:moveTo>
                    <a:pt x="8105" y="0"/>
                  </a:moveTo>
                  <a:lnTo>
                    <a:pt x="8121" y="0"/>
                  </a:lnTo>
                  <a:lnTo>
                    <a:pt x="8121" y="16"/>
                  </a:lnTo>
                  <a:lnTo>
                    <a:pt x="8105" y="16"/>
                  </a:lnTo>
                  <a:lnTo>
                    <a:pt x="8105" y="0"/>
                  </a:lnTo>
                  <a:close/>
                  <a:moveTo>
                    <a:pt x="8137" y="0"/>
                  </a:moveTo>
                  <a:lnTo>
                    <a:pt x="8153" y="0"/>
                  </a:lnTo>
                  <a:lnTo>
                    <a:pt x="8153" y="16"/>
                  </a:lnTo>
                  <a:lnTo>
                    <a:pt x="8137" y="16"/>
                  </a:lnTo>
                  <a:lnTo>
                    <a:pt x="8137" y="0"/>
                  </a:lnTo>
                  <a:close/>
                  <a:moveTo>
                    <a:pt x="8168" y="0"/>
                  </a:moveTo>
                  <a:lnTo>
                    <a:pt x="8184" y="0"/>
                  </a:lnTo>
                  <a:lnTo>
                    <a:pt x="8184" y="16"/>
                  </a:lnTo>
                  <a:lnTo>
                    <a:pt x="8168" y="16"/>
                  </a:lnTo>
                  <a:lnTo>
                    <a:pt x="8168" y="0"/>
                  </a:lnTo>
                  <a:close/>
                  <a:moveTo>
                    <a:pt x="8200" y="0"/>
                  </a:moveTo>
                  <a:lnTo>
                    <a:pt x="8216" y="0"/>
                  </a:lnTo>
                  <a:lnTo>
                    <a:pt x="8216" y="16"/>
                  </a:lnTo>
                  <a:lnTo>
                    <a:pt x="8200" y="16"/>
                  </a:lnTo>
                  <a:lnTo>
                    <a:pt x="8200" y="0"/>
                  </a:lnTo>
                  <a:close/>
                  <a:moveTo>
                    <a:pt x="8232" y="0"/>
                  </a:moveTo>
                  <a:lnTo>
                    <a:pt x="8248" y="0"/>
                  </a:lnTo>
                  <a:lnTo>
                    <a:pt x="8248" y="16"/>
                  </a:lnTo>
                  <a:lnTo>
                    <a:pt x="8232" y="16"/>
                  </a:lnTo>
                  <a:lnTo>
                    <a:pt x="8232" y="0"/>
                  </a:lnTo>
                  <a:close/>
                  <a:moveTo>
                    <a:pt x="8263" y="0"/>
                  </a:moveTo>
                  <a:lnTo>
                    <a:pt x="8279" y="0"/>
                  </a:lnTo>
                  <a:lnTo>
                    <a:pt x="8279" y="16"/>
                  </a:lnTo>
                  <a:lnTo>
                    <a:pt x="8263" y="16"/>
                  </a:lnTo>
                  <a:lnTo>
                    <a:pt x="8263" y="0"/>
                  </a:lnTo>
                  <a:close/>
                  <a:moveTo>
                    <a:pt x="8295" y="0"/>
                  </a:moveTo>
                  <a:lnTo>
                    <a:pt x="8311" y="0"/>
                  </a:lnTo>
                  <a:lnTo>
                    <a:pt x="8311" y="16"/>
                  </a:lnTo>
                  <a:lnTo>
                    <a:pt x="8295" y="16"/>
                  </a:lnTo>
                  <a:lnTo>
                    <a:pt x="8295" y="0"/>
                  </a:lnTo>
                  <a:close/>
                  <a:moveTo>
                    <a:pt x="8327" y="0"/>
                  </a:moveTo>
                  <a:lnTo>
                    <a:pt x="8343" y="0"/>
                  </a:lnTo>
                  <a:lnTo>
                    <a:pt x="8343" y="16"/>
                  </a:lnTo>
                  <a:lnTo>
                    <a:pt x="8327" y="16"/>
                  </a:lnTo>
                  <a:lnTo>
                    <a:pt x="8327" y="0"/>
                  </a:lnTo>
                  <a:close/>
                  <a:moveTo>
                    <a:pt x="8358" y="0"/>
                  </a:moveTo>
                  <a:lnTo>
                    <a:pt x="8374" y="0"/>
                  </a:lnTo>
                  <a:lnTo>
                    <a:pt x="8374" y="16"/>
                  </a:lnTo>
                  <a:lnTo>
                    <a:pt x="8358" y="16"/>
                  </a:lnTo>
                  <a:lnTo>
                    <a:pt x="8358" y="0"/>
                  </a:lnTo>
                  <a:close/>
                  <a:moveTo>
                    <a:pt x="8390" y="0"/>
                  </a:moveTo>
                  <a:lnTo>
                    <a:pt x="8406" y="0"/>
                  </a:lnTo>
                  <a:lnTo>
                    <a:pt x="8406" y="16"/>
                  </a:lnTo>
                  <a:lnTo>
                    <a:pt x="8390" y="16"/>
                  </a:lnTo>
                  <a:lnTo>
                    <a:pt x="8390" y="0"/>
                  </a:lnTo>
                  <a:close/>
                  <a:moveTo>
                    <a:pt x="8422" y="0"/>
                  </a:moveTo>
                  <a:lnTo>
                    <a:pt x="8438" y="0"/>
                  </a:lnTo>
                  <a:lnTo>
                    <a:pt x="8438" y="16"/>
                  </a:lnTo>
                  <a:lnTo>
                    <a:pt x="8422" y="16"/>
                  </a:lnTo>
                  <a:lnTo>
                    <a:pt x="8422" y="0"/>
                  </a:lnTo>
                  <a:close/>
                  <a:moveTo>
                    <a:pt x="8453" y="0"/>
                  </a:moveTo>
                  <a:lnTo>
                    <a:pt x="8469" y="0"/>
                  </a:lnTo>
                  <a:lnTo>
                    <a:pt x="8469" y="16"/>
                  </a:lnTo>
                  <a:lnTo>
                    <a:pt x="8453" y="16"/>
                  </a:lnTo>
                  <a:lnTo>
                    <a:pt x="8453" y="0"/>
                  </a:lnTo>
                  <a:close/>
                  <a:moveTo>
                    <a:pt x="8485" y="0"/>
                  </a:moveTo>
                  <a:lnTo>
                    <a:pt x="8501" y="0"/>
                  </a:lnTo>
                  <a:lnTo>
                    <a:pt x="8501" y="16"/>
                  </a:lnTo>
                  <a:lnTo>
                    <a:pt x="8485" y="16"/>
                  </a:lnTo>
                  <a:lnTo>
                    <a:pt x="8485" y="0"/>
                  </a:lnTo>
                  <a:close/>
                  <a:moveTo>
                    <a:pt x="8517" y="0"/>
                  </a:moveTo>
                  <a:lnTo>
                    <a:pt x="8533" y="0"/>
                  </a:lnTo>
                  <a:lnTo>
                    <a:pt x="8533" y="16"/>
                  </a:lnTo>
                  <a:lnTo>
                    <a:pt x="8517" y="16"/>
                  </a:lnTo>
                  <a:lnTo>
                    <a:pt x="8517" y="0"/>
                  </a:lnTo>
                  <a:close/>
                  <a:moveTo>
                    <a:pt x="8548" y="0"/>
                  </a:moveTo>
                  <a:lnTo>
                    <a:pt x="8564" y="0"/>
                  </a:lnTo>
                  <a:lnTo>
                    <a:pt x="8564" y="16"/>
                  </a:lnTo>
                  <a:lnTo>
                    <a:pt x="8548" y="16"/>
                  </a:lnTo>
                  <a:lnTo>
                    <a:pt x="8548" y="0"/>
                  </a:lnTo>
                  <a:close/>
                  <a:moveTo>
                    <a:pt x="8580" y="0"/>
                  </a:moveTo>
                  <a:lnTo>
                    <a:pt x="8596" y="0"/>
                  </a:lnTo>
                  <a:lnTo>
                    <a:pt x="8596" y="16"/>
                  </a:lnTo>
                  <a:lnTo>
                    <a:pt x="8580" y="16"/>
                  </a:lnTo>
                  <a:lnTo>
                    <a:pt x="8580" y="0"/>
                  </a:lnTo>
                  <a:close/>
                  <a:moveTo>
                    <a:pt x="8612" y="0"/>
                  </a:moveTo>
                  <a:lnTo>
                    <a:pt x="8628" y="0"/>
                  </a:lnTo>
                  <a:lnTo>
                    <a:pt x="8628" y="16"/>
                  </a:lnTo>
                  <a:lnTo>
                    <a:pt x="8612" y="16"/>
                  </a:lnTo>
                  <a:lnTo>
                    <a:pt x="8612" y="0"/>
                  </a:lnTo>
                  <a:close/>
                  <a:moveTo>
                    <a:pt x="8643" y="0"/>
                  </a:moveTo>
                  <a:lnTo>
                    <a:pt x="8659" y="0"/>
                  </a:lnTo>
                  <a:lnTo>
                    <a:pt x="8659" y="16"/>
                  </a:lnTo>
                  <a:lnTo>
                    <a:pt x="8643" y="16"/>
                  </a:lnTo>
                  <a:lnTo>
                    <a:pt x="8643" y="0"/>
                  </a:lnTo>
                  <a:close/>
                  <a:moveTo>
                    <a:pt x="8675" y="0"/>
                  </a:moveTo>
                  <a:lnTo>
                    <a:pt x="8691" y="0"/>
                  </a:lnTo>
                  <a:lnTo>
                    <a:pt x="8691" y="16"/>
                  </a:lnTo>
                  <a:lnTo>
                    <a:pt x="8675" y="16"/>
                  </a:lnTo>
                  <a:lnTo>
                    <a:pt x="8675" y="0"/>
                  </a:lnTo>
                  <a:close/>
                  <a:moveTo>
                    <a:pt x="8707" y="0"/>
                  </a:moveTo>
                  <a:lnTo>
                    <a:pt x="8723" y="0"/>
                  </a:lnTo>
                  <a:lnTo>
                    <a:pt x="8723" y="16"/>
                  </a:lnTo>
                  <a:lnTo>
                    <a:pt x="8707" y="16"/>
                  </a:lnTo>
                  <a:lnTo>
                    <a:pt x="8707" y="0"/>
                  </a:lnTo>
                  <a:close/>
                  <a:moveTo>
                    <a:pt x="8738" y="0"/>
                  </a:moveTo>
                  <a:lnTo>
                    <a:pt x="8754" y="0"/>
                  </a:lnTo>
                  <a:lnTo>
                    <a:pt x="8754" y="16"/>
                  </a:lnTo>
                  <a:lnTo>
                    <a:pt x="8738" y="16"/>
                  </a:lnTo>
                  <a:lnTo>
                    <a:pt x="8738" y="0"/>
                  </a:lnTo>
                  <a:close/>
                  <a:moveTo>
                    <a:pt x="8770" y="0"/>
                  </a:moveTo>
                  <a:lnTo>
                    <a:pt x="8786" y="0"/>
                  </a:lnTo>
                  <a:lnTo>
                    <a:pt x="8786" y="16"/>
                  </a:lnTo>
                  <a:lnTo>
                    <a:pt x="8770" y="16"/>
                  </a:lnTo>
                  <a:lnTo>
                    <a:pt x="8770" y="0"/>
                  </a:lnTo>
                  <a:close/>
                  <a:moveTo>
                    <a:pt x="8802" y="0"/>
                  </a:moveTo>
                  <a:lnTo>
                    <a:pt x="8817" y="0"/>
                  </a:lnTo>
                  <a:lnTo>
                    <a:pt x="8817" y="16"/>
                  </a:lnTo>
                  <a:lnTo>
                    <a:pt x="8802" y="16"/>
                  </a:lnTo>
                  <a:lnTo>
                    <a:pt x="8802" y="0"/>
                  </a:lnTo>
                  <a:close/>
                  <a:moveTo>
                    <a:pt x="8833" y="0"/>
                  </a:moveTo>
                  <a:lnTo>
                    <a:pt x="8849" y="0"/>
                  </a:lnTo>
                  <a:lnTo>
                    <a:pt x="8849" y="16"/>
                  </a:lnTo>
                  <a:lnTo>
                    <a:pt x="8833" y="16"/>
                  </a:lnTo>
                  <a:lnTo>
                    <a:pt x="8833" y="0"/>
                  </a:lnTo>
                  <a:close/>
                  <a:moveTo>
                    <a:pt x="8865" y="0"/>
                  </a:moveTo>
                  <a:lnTo>
                    <a:pt x="8881" y="0"/>
                  </a:lnTo>
                  <a:lnTo>
                    <a:pt x="8881" y="16"/>
                  </a:lnTo>
                  <a:lnTo>
                    <a:pt x="8865" y="16"/>
                  </a:lnTo>
                  <a:lnTo>
                    <a:pt x="8865" y="0"/>
                  </a:lnTo>
                  <a:close/>
                  <a:moveTo>
                    <a:pt x="8897" y="0"/>
                  </a:moveTo>
                  <a:lnTo>
                    <a:pt x="8912" y="0"/>
                  </a:lnTo>
                  <a:lnTo>
                    <a:pt x="8912" y="16"/>
                  </a:lnTo>
                  <a:lnTo>
                    <a:pt x="8897" y="16"/>
                  </a:lnTo>
                  <a:lnTo>
                    <a:pt x="8897" y="0"/>
                  </a:lnTo>
                  <a:close/>
                  <a:moveTo>
                    <a:pt x="8928" y="0"/>
                  </a:moveTo>
                  <a:lnTo>
                    <a:pt x="8944" y="0"/>
                  </a:lnTo>
                  <a:lnTo>
                    <a:pt x="8944" y="16"/>
                  </a:lnTo>
                  <a:lnTo>
                    <a:pt x="8928" y="16"/>
                  </a:lnTo>
                  <a:lnTo>
                    <a:pt x="8928" y="0"/>
                  </a:lnTo>
                  <a:close/>
                  <a:moveTo>
                    <a:pt x="8960" y="0"/>
                  </a:moveTo>
                  <a:lnTo>
                    <a:pt x="8976" y="0"/>
                  </a:lnTo>
                  <a:lnTo>
                    <a:pt x="8976" y="16"/>
                  </a:lnTo>
                  <a:lnTo>
                    <a:pt x="8960" y="16"/>
                  </a:lnTo>
                  <a:lnTo>
                    <a:pt x="8960" y="0"/>
                  </a:lnTo>
                  <a:close/>
                  <a:moveTo>
                    <a:pt x="8992" y="0"/>
                  </a:moveTo>
                  <a:lnTo>
                    <a:pt x="9007" y="0"/>
                  </a:lnTo>
                  <a:lnTo>
                    <a:pt x="9007" y="16"/>
                  </a:lnTo>
                  <a:lnTo>
                    <a:pt x="8992" y="16"/>
                  </a:lnTo>
                  <a:lnTo>
                    <a:pt x="8992" y="0"/>
                  </a:lnTo>
                  <a:close/>
                  <a:moveTo>
                    <a:pt x="9023" y="0"/>
                  </a:moveTo>
                  <a:lnTo>
                    <a:pt x="9039" y="0"/>
                  </a:lnTo>
                  <a:lnTo>
                    <a:pt x="9039" y="16"/>
                  </a:lnTo>
                  <a:lnTo>
                    <a:pt x="9023" y="16"/>
                  </a:lnTo>
                  <a:lnTo>
                    <a:pt x="9023" y="0"/>
                  </a:lnTo>
                  <a:close/>
                  <a:moveTo>
                    <a:pt x="9055" y="0"/>
                  </a:moveTo>
                  <a:lnTo>
                    <a:pt x="9071" y="0"/>
                  </a:lnTo>
                  <a:lnTo>
                    <a:pt x="9071" y="16"/>
                  </a:lnTo>
                  <a:lnTo>
                    <a:pt x="9055" y="16"/>
                  </a:lnTo>
                  <a:lnTo>
                    <a:pt x="9055" y="0"/>
                  </a:lnTo>
                  <a:close/>
                  <a:moveTo>
                    <a:pt x="9087" y="0"/>
                  </a:moveTo>
                  <a:lnTo>
                    <a:pt x="9102" y="0"/>
                  </a:lnTo>
                  <a:lnTo>
                    <a:pt x="9102" y="16"/>
                  </a:lnTo>
                  <a:lnTo>
                    <a:pt x="9087" y="16"/>
                  </a:lnTo>
                  <a:lnTo>
                    <a:pt x="9087" y="0"/>
                  </a:lnTo>
                  <a:close/>
                  <a:moveTo>
                    <a:pt x="9118" y="0"/>
                  </a:moveTo>
                  <a:lnTo>
                    <a:pt x="9134" y="0"/>
                  </a:lnTo>
                  <a:lnTo>
                    <a:pt x="9134" y="16"/>
                  </a:lnTo>
                  <a:lnTo>
                    <a:pt x="9118" y="16"/>
                  </a:lnTo>
                  <a:lnTo>
                    <a:pt x="9118" y="0"/>
                  </a:lnTo>
                  <a:close/>
                  <a:moveTo>
                    <a:pt x="9150" y="0"/>
                  </a:moveTo>
                  <a:lnTo>
                    <a:pt x="9166" y="0"/>
                  </a:lnTo>
                  <a:lnTo>
                    <a:pt x="9166" y="16"/>
                  </a:lnTo>
                  <a:lnTo>
                    <a:pt x="9150" y="16"/>
                  </a:lnTo>
                  <a:lnTo>
                    <a:pt x="9150" y="0"/>
                  </a:lnTo>
                  <a:close/>
                  <a:moveTo>
                    <a:pt x="9182" y="0"/>
                  </a:moveTo>
                  <a:lnTo>
                    <a:pt x="9197" y="0"/>
                  </a:lnTo>
                  <a:lnTo>
                    <a:pt x="9197" y="16"/>
                  </a:lnTo>
                  <a:lnTo>
                    <a:pt x="9182" y="16"/>
                  </a:lnTo>
                  <a:lnTo>
                    <a:pt x="9182" y="0"/>
                  </a:lnTo>
                  <a:close/>
                  <a:moveTo>
                    <a:pt x="9213" y="0"/>
                  </a:moveTo>
                  <a:lnTo>
                    <a:pt x="9229" y="0"/>
                  </a:lnTo>
                  <a:lnTo>
                    <a:pt x="9229" y="16"/>
                  </a:lnTo>
                  <a:lnTo>
                    <a:pt x="9213" y="16"/>
                  </a:lnTo>
                  <a:lnTo>
                    <a:pt x="9213" y="0"/>
                  </a:lnTo>
                  <a:close/>
                  <a:moveTo>
                    <a:pt x="9245" y="0"/>
                  </a:moveTo>
                  <a:lnTo>
                    <a:pt x="9261" y="0"/>
                  </a:lnTo>
                  <a:lnTo>
                    <a:pt x="9261" y="16"/>
                  </a:lnTo>
                  <a:lnTo>
                    <a:pt x="9245" y="16"/>
                  </a:lnTo>
                  <a:lnTo>
                    <a:pt x="9245" y="0"/>
                  </a:lnTo>
                  <a:close/>
                  <a:moveTo>
                    <a:pt x="9277" y="0"/>
                  </a:moveTo>
                  <a:lnTo>
                    <a:pt x="9292" y="0"/>
                  </a:lnTo>
                  <a:lnTo>
                    <a:pt x="9292" y="16"/>
                  </a:lnTo>
                  <a:lnTo>
                    <a:pt x="9277" y="16"/>
                  </a:lnTo>
                  <a:lnTo>
                    <a:pt x="9277" y="0"/>
                  </a:lnTo>
                  <a:close/>
                  <a:moveTo>
                    <a:pt x="9308" y="0"/>
                  </a:moveTo>
                  <a:lnTo>
                    <a:pt x="9324" y="0"/>
                  </a:lnTo>
                  <a:lnTo>
                    <a:pt x="9324" y="16"/>
                  </a:lnTo>
                  <a:lnTo>
                    <a:pt x="9308" y="16"/>
                  </a:lnTo>
                  <a:lnTo>
                    <a:pt x="9308" y="0"/>
                  </a:lnTo>
                  <a:close/>
                  <a:moveTo>
                    <a:pt x="9340" y="0"/>
                  </a:moveTo>
                  <a:lnTo>
                    <a:pt x="9356" y="0"/>
                  </a:lnTo>
                  <a:lnTo>
                    <a:pt x="9356" y="16"/>
                  </a:lnTo>
                  <a:lnTo>
                    <a:pt x="9340" y="16"/>
                  </a:lnTo>
                  <a:lnTo>
                    <a:pt x="9340" y="0"/>
                  </a:lnTo>
                  <a:close/>
                  <a:moveTo>
                    <a:pt x="9372" y="0"/>
                  </a:moveTo>
                  <a:lnTo>
                    <a:pt x="9387" y="0"/>
                  </a:lnTo>
                  <a:lnTo>
                    <a:pt x="9387" y="16"/>
                  </a:lnTo>
                  <a:lnTo>
                    <a:pt x="9372" y="16"/>
                  </a:lnTo>
                  <a:lnTo>
                    <a:pt x="9372" y="0"/>
                  </a:lnTo>
                  <a:close/>
                  <a:moveTo>
                    <a:pt x="9403" y="0"/>
                  </a:moveTo>
                  <a:lnTo>
                    <a:pt x="9419" y="0"/>
                  </a:lnTo>
                  <a:lnTo>
                    <a:pt x="9419" y="16"/>
                  </a:lnTo>
                  <a:lnTo>
                    <a:pt x="9403" y="16"/>
                  </a:lnTo>
                  <a:lnTo>
                    <a:pt x="9403" y="0"/>
                  </a:lnTo>
                  <a:close/>
                  <a:moveTo>
                    <a:pt x="9435" y="0"/>
                  </a:moveTo>
                  <a:lnTo>
                    <a:pt x="9451" y="0"/>
                  </a:lnTo>
                  <a:lnTo>
                    <a:pt x="9451" y="16"/>
                  </a:lnTo>
                  <a:lnTo>
                    <a:pt x="9435" y="16"/>
                  </a:lnTo>
                  <a:lnTo>
                    <a:pt x="9435" y="0"/>
                  </a:lnTo>
                  <a:close/>
                  <a:moveTo>
                    <a:pt x="9467" y="0"/>
                  </a:moveTo>
                  <a:lnTo>
                    <a:pt x="9482" y="0"/>
                  </a:lnTo>
                  <a:lnTo>
                    <a:pt x="9482" y="16"/>
                  </a:lnTo>
                  <a:lnTo>
                    <a:pt x="9467" y="16"/>
                  </a:lnTo>
                  <a:lnTo>
                    <a:pt x="9467" y="0"/>
                  </a:lnTo>
                  <a:close/>
                  <a:moveTo>
                    <a:pt x="9498" y="0"/>
                  </a:moveTo>
                  <a:lnTo>
                    <a:pt x="9514" y="0"/>
                  </a:lnTo>
                  <a:lnTo>
                    <a:pt x="9514" y="16"/>
                  </a:lnTo>
                  <a:lnTo>
                    <a:pt x="9498" y="16"/>
                  </a:lnTo>
                  <a:lnTo>
                    <a:pt x="9498" y="0"/>
                  </a:lnTo>
                  <a:close/>
                  <a:moveTo>
                    <a:pt x="9530" y="0"/>
                  </a:moveTo>
                  <a:lnTo>
                    <a:pt x="9546" y="0"/>
                  </a:lnTo>
                  <a:lnTo>
                    <a:pt x="9546" y="16"/>
                  </a:lnTo>
                  <a:lnTo>
                    <a:pt x="9530" y="16"/>
                  </a:lnTo>
                  <a:lnTo>
                    <a:pt x="9530" y="0"/>
                  </a:lnTo>
                  <a:close/>
                  <a:moveTo>
                    <a:pt x="9561" y="0"/>
                  </a:moveTo>
                  <a:lnTo>
                    <a:pt x="9577" y="0"/>
                  </a:lnTo>
                  <a:lnTo>
                    <a:pt x="9577" y="16"/>
                  </a:lnTo>
                  <a:lnTo>
                    <a:pt x="9561" y="16"/>
                  </a:lnTo>
                  <a:lnTo>
                    <a:pt x="9561" y="0"/>
                  </a:lnTo>
                  <a:close/>
                  <a:moveTo>
                    <a:pt x="9593" y="0"/>
                  </a:moveTo>
                  <a:lnTo>
                    <a:pt x="9609" y="0"/>
                  </a:lnTo>
                  <a:lnTo>
                    <a:pt x="9609" y="16"/>
                  </a:lnTo>
                  <a:lnTo>
                    <a:pt x="9593" y="16"/>
                  </a:lnTo>
                  <a:lnTo>
                    <a:pt x="9593" y="0"/>
                  </a:lnTo>
                  <a:close/>
                  <a:moveTo>
                    <a:pt x="9625" y="0"/>
                  </a:moveTo>
                  <a:lnTo>
                    <a:pt x="9641" y="0"/>
                  </a:lnTo>
                  <a:lnTo>
                    <a:pt x="9641" y="16"/>
                  </a:lnTo>
                  <a:lnTo>
                    <a:pt x="9625" y="16"/>
                  </a:lnTo>
                  <a:lnTo>
                    <a:pt x="9625" y="0"/>
                  </a:lnTo>
                  <a:close/>
                  <a:moveTo>
                    <a:pt x="9656" y="0"/>
                  </a:moveTo>
                  <a:lnTo>
                    <a:pt x="9672" y="0"/>
                  </a:lnTo>
                  <a:lnTo>
                    <a:pt x="9672" y="16"/>
                  </a:lnTo>
                  <a:lnTo>
                    <a:pt x="9656" y="16"/>
                  </a:lnTo>
                  <a:lnTo>
                    <a:pt x="9656" y="0"/>
                  </a:lnTo>
                  <a:close/>
                  <a:moveTo>
                    <a:pt x="9688" y="0"/>
                  </a:moveTo>
                  <a:lnTo>
                    <a:pt x="9704" y="0"/>
                  </a:lnTo>
                  <a:lnTo>
                    <a:pt x="9704" y="16"/>
                  </a:lnTo>
                  <a:lnTo>
                    <a:pt x="9688" y="16"/>
                  </a:lnTo>
                  <a:lnTo>
                    <a:pt x="9688" y="0"/>
                  </a:lnTo>
                  <a:close/>
                  <a:moveTo>
                    <a:pt x="9720" y="0"/>
                  </a:moveTo>
                  <a:lnTo>
                    <a:pt x="9736" y="0"/>
                  </a:lnTo>
                  <a:lnTo>
                    <a:pt x="9736" y="16"/>
                  </a:lnTo>
                  <a:lnTo>
                    <a:pt x="9720" y="16"/>
                  </a:lnTo>
                  <a:lnTo>
                    <a:pt x="9720" y="0"/>
                  </a:lnTo>
                  <a:close/>
                  <a:moveTo>
                    <a:pt x="9751" y="0"/>
                  </a:moveTo>
                  <a:lnTo>
                    <a:pt x="9767" y="0"/>
                  </a:lnTo>
                  <a:lnTo>
                    <a:pt x="9767" y="16"/>
                  </a:lnTo>
                  <a:lnTo>
                    <a:pt x="9751" y="16"/>
                  </a:lnTo>
                  <a:lnTo>
                    <a:pt x="9751" y="0"/>
                  </a:lnTo>
                  <a:close/>
                  <a:moveTo>
                    <a:pt x="9783" y="0"/>
                  </a:moveTo>
                  <a:lnTo>
                    <a:pt x="9799" y="0"/>
                  </a:lnTo>
                  <a:lnTo>
                    <a:pt x="9799" y="16"/>
                  </a:lnTo>
                  <a:lnTo>
                    <a:pt x="9783" y="16"/>
                  </a:lnTo>
                  <a:lnTo>
                    <a:pt x="9783" y="0"/>
                  </a:lnTo>
                  <a:close/>
                  <a:moveTo>
                    <a:pt x="9815" y="0"/>
                  </a:moveTo>
                  <a:lnTo>
                    <a:pt x="9831" y="0"/>
                  </a:lnTo>
                  <a:lnTo>
                    <a:pt x="9831" y="16"/>
                  </a:lnTo>
                  <a:lnTo>
                    <a:pt x="9815" y="16"/>
                  </a:lnTo>
                  <a:lnTo>
                    <a:pt x="9815" y="0"/>
                  </a:lnTo>
                  <a:close/>
                  <a:moveTo>
                    <a:pt x="9846" y="0"/>
                  </a:moveTo>
                  <a:lnTo>
                    <a:pt x="9862" y="0"/>
                  </a:lnTo>
                  <a:lnTo>
                    <a:pt x="9862" y="16"/>
                  </a:lnTo>
                  <a:lnTo>
                    <a:pt x="9846" y="16"/>
                  </a:lnTo>
                  <a:lnTo>
                    <a:pt x="9846" y="0"/>
                  </a:lnTo>
                  <a:close/>
                  <a:moveTo>
                    <a:pt x="9878" y="0"/>
                  </a:moveTo>
                  <a:lnTo>
                    <a:pt x="9894" y="0"/>
                  </a:lnTo>
                  <a:lnTo>
                    <a:pt x="9894" y="16"/>
                  </a:lnTo>
                  <a:lnTo>
                    <a:pt x="9878" y="16"/>
                  </a:lnTo>
                  <a:lnTo>
                    <a:pt x="9878" y="0"/>
                  </a:lnTo>
                  <a:close/>
                  <a:moveTo>
                    <a:pt x="9910" y="0"/>
                  </a:moveTo>
                  <a:lnTo>
                    <a:pt x="9926" y="0"/>
                  </a:lnTo>
                  <a:lnTo>
                    <a:pt x="9926" y="16"/>
                  </a:lnTo>
                  <a:lnTo>
                    <a:pt x="9910" y="16"/>
                  </a:lnTo>
                  <a:lnTo>
                    <a:pt x="9910" y="0"/>
                  </a:lnTo>
                  <a:close/>
                  <a:moveTo>
                    <a:pt x="9941" y="0"/>
                  </a:moveTo>
                  <a:lnTo>
                    <a:pt x="9957" y="0"/>
                  </a:lnTo>
                  <a:lnTo>
                    <a:pt x="9957" y="16"/>
                  </a:lnTo>
                  <a:lnTo>
                    <a:pt x="9941" y="16"/>
                  </a:lnTo>
                  <a:lnTo>
                    <a:pt x="9941" y="0"/>
                  </a:lnTo>
                  <a:close/>
                  <a:moveTo>
                    <a:pt x="9973" y="0"/>
                  </a:moveTo>
                  <a:lnTo>
                    <a:pt x="9989" y="0"/>
                  </a:lnTo>
                  <a:lnTo>
                    <a:pt x="9989" y="16"/>
                  </a:lnTo>
                  <a:lnTo>
                    <a:pt x="9973" y="16"/>
                  </a:lnTo>
                  <a:lnTo>
                    <a:pt x="9973" y="0"/>
                  </a:lnTo>
                  <a:close/>
                  <a:moveTo>
                    <a:pt x="10005" y="0"/>
                  </a:moveTo>
                  <a:lnTo>
                    <a:pt x="10021" y="0"/>
                  </a:lnTo>
                  <a:lnTo>
                    <a:pt x="10021" y="16"/>
                  </a:lnTo>
                  <a:lnTo>
                    <a:pt x="10005" y="16"/>
                  </a:lnTo>
                  <a:lnTo>
                    <a:pt x="10005" y="0"/>
                  </a:lnTo>
                  <a:close/>
                  <a:moveTo>
                    <a:pt x="10036" y="0"/>
                  </a:moveTo>
                  <a:lnTo>
                    <a:pt x="10052" y="0"/>
                  </a:lnTo>
                  <a:lnTo>
                    <a:pt x="10052" y="16"/>
                  </a:lnTo>
                  <a:lnTo>
                    <a:pt x="10036" y="16"/>
                  </a:lnTo>
                  <a:lnTo>
                    <a:pt x="10036" y="0"/>
                  </a:lnTo>
                  <a:close/>
                  <a:moveTo>
                    <a:pt x="10068" y="0"/>
                  </a:moveTo>
                  <a:lnTo>
                    <a:pt x="10084" y="0"/>
                  </a:lnTo>
                  <a:lnTo>
                    <a:pt x="10084" y="16"/>
                  </a:lnTo>
                  <a:lnTo>
                    <a:pt x="10068" y="16"/>
                  </a:lnTo>
                  <a:lnTo>
                    <a:pt x="10068" y="0"/>
                  </a:lnTo>
                  <a:close/>
                  <a:moveTo>
                    <a:pt x="10100" y="0"/>
                  </a:moveTo>
                  <a:lnTo>
                    <a:pt x="10116" y="0"/>
                  </a:lnTo>
                  <a:lnTo>
                    <a:pt x="10116" y="16"/>
                  </a:lnTo>
                  <a:lnTo>
                    <a:pt x="10100" y="16"/>
                  </a:lnTo>
                  <a:lnTo>
                    <a:pt x="10100" y="0"/>
                  </a:lnTo>
                  <a:close/>
                  <a:moveTo>
                    <a:pt x="10131" y="0"/>
                  </a:moveTo>
                  <a:lnTo>
                    <a:pt x="10147" y="0"/>
                  </a:lnTo>
                  <a:lnTo>
                    <a:pt x="10147" y="16"/>
                  </a:lnTo>
                  <a:lnTo>
                    <a:pt x="10131" y="16"/>
                  </a:lnTo>
                  <a:lnTo>
                    <a:pt x="10131" y="0"/>
                  </a:lnTo>
                  <a:close/>
                  <a:moveTo>
                    <a:pt x="10163" y="0"/>
                  </a:moveTo>
                  <a:lnTo>
                    <a:pt x="10179" y="0"/>
                  </a:lnTo>
                  <a:lnTo>
                    <a:pt x="10179" y="16"/>
                  </a:lnTo>
                  <a:lnTo>
                    <a:pt x="10163" y="16"/>
                  </a:lnTo>
                  <a:lnTo>
                    <a:pt x="10163" y="0"/>
                  </a:lnTo>
                  <a:close/>
                  <a:moveTo>
                    <a:pt x="10195" y="0"/>
                  </a:moveTo>
                  <a:lnTo>
                    <a:pt x="10210" y="0"/>
                  </a:lnTo>
                  <a:lnTo>
                    <a:pt x="10210" y="16"/>
                  </a:lnTo>
                  <a:lnTo>
                    <a:pt x="10195" y="16"/>
                  </a:lnTo>
                  <a:lnTo>
                    <a:pt x="10195" y="0"/>
                  </a:lnTo>
                  <a:close/>
                  <a:moveTo>
                    <a:pt x="10226" y="0"/>
                  </a:moveTo>
                  <a:lnTo>
                    <a:pt x="10242" y="0"/>
                  </a:lnTo>
                  <a:lnTo>
                    <a:pt x="10242" y="16"/>
                  </a:lnTo>
                  <a:lnTo>
                    <a:pt x="10226" y="16"/>
                  </a:lnTo>
                  <a:lnTo>
                    <a:pt x="10226" y="0"/>
                  </a:lnTo>
                  <a:close/>
                  <a:moveTo>
                    <a:pt x="10258" y="0"/>
                  </a:moveTo>
                  <a:lnTo>
                    <a:pt x="10274" y="0"/>
                  </a:lnTo>
                  <a:lnTo>
                    <a:pt x="10274" y="16"/>
                  </a:lnTo>
                  <a:lnTo>
                    <a:pt x="10258" y="16"/>
                  </a:lnTo>
                  <a:lnTo>
                    <a:pt x="10258" y="0"/>
                  </a:lnTo>
                  <a:close/>
                  <a:moveTo>
                    <a:pt x="10290" y="0"/>
                  </a:moveTo>
                  <a:lnTo>
                    <a:pt x="10305" y="0"/>
                  </a:lnTo>
                  <a:lnTo>
                    <a:pt x="10305" y="16"/>
                  </a:lnTo>
                  <a:lnTo>
                    <a:pt x="10290" y="16"/>
                  </a:lnTo>
                  <a:lnTo>
                    <a:pt x="10290" y="0"/>
                  </a:lnTo>
                  <a:close/>
                  <a:moveTo>
                    <a:pt x="10321" y="0"/>
                  </a:moveTo>
                  <a:lnTo>
                    <a:pt x="10337" y="0"/>
                  </a:lnTo>
                  <a:lnTo>
                    <a:pt x="10337" y="16"/>
                  </a:lnTo>
                  <a:lnTo>
                    <a:pt x="10321" y="16"/>
                  </a:lnTo>
                  <a:lnTo>
                    <a:pt x="10321" y="0"/>
                  </a:lnTo>
                  <a:close/>
                  <a:moveTo>
                    <a:pt x="10353" y="0"/>
                  </a:moveTo>
                  <a:lnTo>
                    <a:pt x="10369" y="0"/>
                  </a:lnTo>
                  <a:lnTo>
                    <a:pt x="10369" y="16"/>
                  </a:lnTo>
                  <a:lnTo>
                    <a:pt x="10353" y="16"/>
                  </a:lnTo>
                  <a:lnTo>
                    <a:pt x="10353" y="0"/>
                  </a:lnTo>
                  <a:close/>
                  <a:moveTo>
                    <a:pt x="10385" y="0"/>
                  </a:moveTo>
                  <a:lnTo>
                    <a:pt x="10400" y="0"/>
                  </a:lnTo>
                  <a:lnTo>
                    <a:pt x="10400" y="16"/>
                  </a:lnTo>
                  <a:lnTo>
                    <a:pt x="10385" y="16"/>
                  </a:lnTo>
                  <a:lnTo>
                    <a:pt x="10385" y="0"/>
                  </a:lnTo>
                  <a:close/>
                  <a:moveTo>
                    <a:pt x="10416" y="0"/>
                  </a:moveTo>
                  <a:lnTo>
                    <a:pt x="10432" y="0"/>
                  </a:lnTo>
                  <a:lnTo>
                    <a:pt x="10432" y="16"/>
                  </a:lnTo>
                  <a:lnTo>
                    <a:pt x="10416" y="16"/>
                  </a:lnTo>
                  <a:lnTo>
                    <a:pt x="10416" y="0"/>
                  </a:lnTo>
                  <a:close/>
                  <a:moveTo>
                    <a:pt x="10448" y="0"/>
                  </a:moveTo>
                  <a:lnTo>
                    <a:pt x="10464" y="0"/>
                  </a:lnTo>
                  <a:lnTo>
                    <a:pt x="10464" y="16"/>
                  </a:lnTo>
                  <a:lnTo>
                    <a:pt x="10448" y="16"/>
                  </a:lnTo>
                  <a:lnTo>
                    <a:pt x="10448" y="0"/>
                  </a:lnTo>
                  <a:close/>
                  <a:moveTo>
                    <a:pt x="10480" y="0"/>
                  </a:moveTo>
                  <a:lnTo>
                    <a:pt x="10495" y="0"/>
                  </a:lnTo>
                  <a:lnTo>
                    <a:pt x="10495" y="16"/>
                  </a:lnTo>
                  <a:lnTo>
                    <a:pt x="10480" y="16"/>
                  </a:lnTo>
                  <a:lnTo>
                    <a:pt x="10480" y="0"/>
                  </a:lnTo>
                  <a:close/>
                  <a:moveTo>
                    <a:pt x="10511" y="0"/>
                  </a:moveTo>
                  <a:lnTo>
                    <a:pt x="10527" y="0"/>
                  </a:lnTo>
                  <a:lnTo>
                    <a:pt x="10527" y="16"/>
                  </a:lnTo>
                  <a:lnTo>
                    <a:pt x="10511" y="16"/>
                  </a:lnTo>
                  <a:lnTo>
                    <a:pt x="10511" y="0"/>
                  </a:lnTo>
                  <a:close/>
                  <a:moveTo>
                    <a:pt x="10543" y="0"/>
                  </a:moveTo>
                  <a:lnTo>
                    <a:pt x="10559" y="0"/>
                  </a:lnTo>
                  <a:lnTo>
                    <a:pt x="10559" y="16"/>
                  </a:lnTo>
                  <a:lnTo>
                    <a:pt x="10543" y="16"/>
                  </a:lnTo>
                  <a:lnTo>
                    <a:pt x="10543" y="0"/>
                  </a:lnTo>
                  <a:close/>
                  <a:moveTo>
                    <a:pt x="10575" y="0"/>
                  </a:moveTo>
                  <a:lnTo>
                    <a:pt x="10590" y="0"/>
                  </a:lnTo>
                  <a:lnTo>
                    <a:pt x="10590" y="16"/>
                  </a:lnTo>
                  <a:lnTo>
                    <a:pt x="10575" y="16"/>
                  </a:lnTo>
                  <a:lnTo>
                    <a:pt x="10575" y="0"/>
                  </a:lnTo>
                  <a:close/>
                  <a:moveTo>
                    <a:pt x="10606" y="0"/>
                  </a:moveTo>
                  <a:lnTo>
                    <a:pt x="10622" y="0"/>
                  </a:lnTo>
                  <a:lnTo>
                    <a:pt x="10622" y="16"/>
                  </a:lnTo>
                  <a:lnTo>
                    <a:pt x="10606" y="16"/>
                  </a:lnTo>
                  <a:lnTo>
                    <a:pt x="10606" y="0"/>
                  </a:lnTo>
                  <a:close/>
                  <a:moveTo>
                    <a:pt x="10638" y="0"/>
                  </a:moveTo>
                  <a:lnTo>
                    <a:pt x="10654" y="0"/>
                  </a:lnTo>
                  <a:lnTo>
                    <a:pt x="10654" y="16"/>
                  </a:lnTo>
                  <a:lnTo>
                    <a:pt x="10638" y="16"/>
                  </a:lnTo>
                  <a:lnTo>
                    <a:pt x="10638" y="0"/>
                  </a:lnTo>
                  <a:close/>
                  <a:moveTo>
                    <a:pt x="10670" y="0"/>
                  </a:moveTo>
                  <a:lnTo>
                    <a:pt x="10685" y="0"/>
                  </a:lnTo>
                  <a:lnTo>
                    <a:pt x="10685" y="16"/>
                  </a:lnTo>
                  <a:lnTo>
                    <a:pt x="10670" y="16"/>
                  </a:lnTo>
                  <a:lnTo>
                    <a:pt x="10670" y="0"/>
                  </a:lnTo>
                  <a:close/>
                  <a:moveTo>
                    <a:pt x="10701" y="0"/>
                  </a:moveTo>
                  <a:lnTo>
                    <a:pt x="10717" y="0"/>
                  </a:lnTo>
                  <a:lnTo>
                    <a:pt x="10717" y="16"/>
                  </a:lnTo>
                  <a:lnTo>
                    <a:pt x="10701" y="16"/>
                  </a:lnTo>
                  <a:lnTo>
                    <a:pt x="10701" y="0"/>
                  </a:lnTo>
                  <a:close/>
                </a:path>
              </a:pathLst>
            </a:custGeom>
            <a:solidFill>
              <a:srgbClr val="7F7F7F"/>
            </a:solidFill>
            <a:ln w="635" cap="flat">
              <a:solidFill>
                <a:srgbClr val="7F7F7F"/>
              </a:solidFill>
              <a:prstDash val="solid"/>
              <a:round/>
              <a:headEnd/>
              <a:tailEnd/>
            </a:ln>
          </p:spPr>
          <p:txBody>
            <a:bodyPr rot="0" vert="horz" wrap="square" lIns="91440" tIns="45720" rIns="91440" bIns="45720" anchor="t" anchorCtr="0" upright="1">
              <a:noAutofit/>
            </a:bodyPr>
            <a:lstStyle/>
            <a:p>
              <a:endParaRPr lang="en-US" kern="0">
                <a:solidFill>
                  <a:sysClr val="windowText" lastClr="000000"/>
                </a:solidFill>
              </a:endParaRPr>
            </a:p>
          </p:txBody>
        </p:sp>
        <p:sp>
          <p:nvSpPr>
            <p:cNvPr id="4122" name="Rectangle 4121">
              <a:extLst>
                <a:ext uri="{FF2B5EF4-FFF2-40B4-BE49-F238E27FC236}">
                  <a16:creationId xmlns:a16="http://schemas.microsoft.com/office/drawing/2014/main" id="{40AB62F5-5F18-8ABB-61AA-D43E0C5DEE08}"/>
                </a:ext>
              </a:extLst>
            </p:cNvPr>
            <p:cNvSpPr>
              <a:spLocks noChangeArrowheads="1"/>
            </p:cNvSpPr>
            <p:nvPr/>
          </p:nvSpPr>
          <p:spPr bwMode="auto">
            <a:xfrm>
              <a:off x="3987165" y="3002280"/>
              <a:ext cx="2858135" cy="312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a:spAutoFit/>
            </a:bodyPr>
            <a:lstStyle/>
            <a:p>
              <a:pPr>
                <a:lnSpc>
                  <a:spcPct val="107000"/>
                </a:lnSpc>
                <a:spcAft>
                  <a:spcPts val="800"/>
                </a:spcAft>
              </a:pPr>
              <a:r>
                <a:rPr lang="sr-Cyrl-RS" sz="2000" kern="0">
                  <a:solidFill>
                    <a:srgbClr val="FFFFFF"/>
                  </a:solidFill>
                  <a:latin typeface="Arial" panose="020B0604020202020204" pitchFamily="34" charset="0"/>
                  <a:ea typeface="Calibri" panose="020F0502020204030204" pitchFamily="34" charset="0"/>
                  <a:cs typeface="Arial" panose="020B0604020202020204" pitchFamily="34" charset="0"/>
                </a:rPr>
                <a:t>Смањен </a:t>
              </a:r>
              <a:r>
                <a:rPr lang="en-US" sz="2000" kern="0">
                  <a:solidFill>
                    <a:srgbClr val="FFFFFF"/>
                  </a:solidFill>
                  <a:latin typeface="Arial" panose="020B0604020202020204" pitchFamily="34" charset="0"/>
                  <a:ea typeface="Calibri" panose="020F0502020204030204" pitchFamily="34" charset="0"/>
                  <a:cs typeface="Arial" panose="020B0604020202020204" pitchFamily="34" charset="0"/>
                </a:rPr>
                <a:t>CO</a:t>
              </a:r>
              <a:endParaRPr lang="en-US" sz="1100" kern="0">
                <a:solidFill>
                  <a:sysClr val="windowText" lastClr="000000"/>
                </a:solidFill>
                <a:latin typeface="Calibri" panose="020F0502020204030204" pitchFamily="34" charset="0"/>
                <a:ea typeface="Calibri" panose="020F0502020204030204" pitchFamily="34" charset="0"/>
                <a:cs typeface="Arial" panose="020B0604020202020204" pitchFamily="34" charset="0"/>
              </a:endParaRPr>
            </a:p>
          </p:txBody>
        </p:sp>
        <p:sp>
          <p:nvSpPr>
            <p:cNvPr id="4123" name="Rectangle 4122">
              <a:extLst>
                <a:ext uri="{FF2B5EF4-FFF2-40B4-BE49-F238E27FC236}">
                  <a16:creationId xmlns:a16="http://schemas.microsoft.com/office/drawing/2014/main" id="{9B90C6AE-03C1-C42D-0181-243B67FB9A43}"/>
                </a:ext>
              </a:extLst>
            </p:cNvPr>
            <p:cNvSpPr>
              <a:spLocks noChangeArrowheads="1"/>
            </p:cNvSpPr>
            <p:nvPr/>
          </p:nvSpPr>
          <p:spPr bwMode="auto">
            <a:xfrm>
              <a:off x="5440680" y="3140710"/>
              <a:ext cx="122214" cy="203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a:spAutoFit/>
            </a:bodyPr>
            <a:lstStyle/>
            <a:p>
              <a:pPr>
                <a:lnSpc>
                  <a:spcPct val="107000"/>
                </a:lnSpc>
                <a:spcAft>
                  <a:spcPts val="800"/>
                </a:spcAft>
              </a:pPr>
              <a:r>
                <a:rPr lang="en-US" sz="1300" kern="0">
                  <a:solidFill>
                    <a:srgbClr val="FFFFFF"/>
                  </a:solidFill>
                  <a:latin typeface="Arial" panose="020B0604020202020204" pitchFamily="34" charset="0"/>
                  <a:ea typeface="Calibri" panose="020F0502020204030204" pitchFamily="34" charset="0"/>
                  <a:cs typeface="Arial" panose="020B0604020202020204" pitchFamily="34" charset="0"/>
                </a:rPr>
                <a:t>2 </a:t>
              </a:r>
              <a:endParaRPr lang="en-US" sz="1100" kern="0">
                <a:solidFill>
                  <a:sysClr val="windowText" lastClr="000000"/>
                </a:solidFill>
                <a:latin typeface="Calibri" panose="020F0502020204030204" pitchFamily="34" charset="0"/>
                <a:ea typeface="Calibri" panose="020F0502020204030204" pitchFamily="34" charset="0"/>
                <a:cs typeface="Arial" panose="020B0604020202020204" pitchFamily="34" charset="0"/>
              </a:endParaRPr>
            </a:p>
          </p:txBody>
        </p:sp>
        <p:sp>
          <p:nvSpPr>
            <p:cNvPr id="4124" name="Rectangle 4123">
              <a:extLst>
                <a:ext uri="{FF2B5EF4-FFF2-40B4-BE49-F238E27FC236}">
                  <a16:creationId xmlns:a16="http://schemas.microsoft.com/office/drawing/2014/main" id="{1AD15261-B07E-7F53-F51F-E6218773FC05}"/>
                </a:ext>
              </a:extLst>
            </p:cNvPr>
            <p:cNvSpPr>
              <a:spLocks noChangeArrowheads="1"/>
            </p:cNvSpPr>
            <p:nvPr/>
          </p:nvSpPr>
          <p:spPr bwMode="auto">
            <a:xfrm>
              <a:off x="1100455" y="3594100"/>
              <a:ext cx="1956812" cy="218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a:spAutoFit/>
            </a:bodyPr>
            <a:lstStyle/>
            <a:p>
              <a:pPr>
                <a:lnSpc>
                  <a:spcPct val="107000"/>
                </a:lnSpc>
                <a:spcAft>
                  <a:spcPts val="800"/>
                </a:spcAft>
              </a:pPr>
              <a:r>
                <a:rPr lang="sr-Cyrl-RS" sz="1400" b="1" kern="0">
                  <a:solidFill>
                    <a:srgbClr val="46AD00"/>
                  </a:solidFill>
                  <a:latin typeface="Arial" panose="020B0604020202020204" pitchFamily="34" charset="0"/>
                  <a:ea typeface="Calibri" panose="020F0502020204030204" pitchFamily="34" charset="0"/>
                  <a:cs typeface="Arial" panose="020B0604020202020204" pitchFamily="34" charset="0"/>
                </a:rPr>
                <a:t>Потенцијални Хибридни </a:t>
              </a:r>
              <a:endParaRPr lang="en-US" sz="1100" kern="0">
                <a:solidFill>
                  <a:sysClr val="windowText" lastClr="000000"/>
                </a:solidFill>
                <a:latin typeface="Calibri" panose="020F0502020204030204" pitchFamily="34" charset="0"/>
                <a:ea typeface="Calibri" panose="020F0502020204030204" pitchFamily="34" charset="0"/>
                <a:cs typeface="Arial" panose="020B0604020202020204" pitchFamily="34" charset="0"/>
              </a:endParaRPr>
            </a:p>
          </p:txBody>
        </p:sp>
        <p:sp>
          <p:nvSpPr>
            <p:cNvPr id="4125" name="Rectangle 4124">
              <a:extLst>
                <a:ext uri="{FF2B5EF4-FFF2-40B4-BE49-F238E27FC236}">
                  <a16:creationId xmlns:a16="http://schemas.microsoft.com/office/drawing/2014/main" id="{EB33190D-D171-62C0-3558-2A0F57008FF4}"/>
                </a:ext>
              </a:extLst>
            </p:cNvPr>
            <p:cNvSpPr>
              <a:spLocks noChangeArrowheads="1"/>
            </p:cNvSpPr>
            <p:nvPr/>
          </p:nvSpPr>
          <p:spPr bwMode="auto">
            <a:xfrm>
              <a:off x="1100455" y="3739515"/>
              <a:ext cx="1569102" cy="218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a:spAutoFit/>
            </a:bodyPr>
            <a:lstStyle/>
            <a:p>
              <a:pPr>
                <a:lnSpc>
                  <a:spcPct val="107000"/>
                </a:lnSpc>
                <a:spcAft>
                  <a:spcPts val="800"/>
                </a:spcAft>
              </a:pPr>
              <a:r>
                <a:rPr lang="sr-Cyrl-RS" sz="1400" b="1" kern="0">
                  <a:solidFill>
                    <a:srgbClr val="46AD00"/>
                  </a:solidFill>
                  <a:latin typeface="Arial" panose="020B0604020202020204" pitchFamily="34" charset="0"/>
                  <a:ea typeface="Calibri" panose="020F0502020204030204" pitchFamily="34" charset="0"/>
                  <a:cs typeface="Arial" panose="020B0604020202020204" pitchFamily="34" charset="0"/>
                </a:rPr>
                <a:t>Енергетски системи</a:t>
              </a:r>
              <a:endParaRPr lang="en-US" sz="1100" kern="0">
                <a:solidFill>
                  <a:sysClr val="windowText" lastClr="000000"/>
                </a:solidFill>
                <a:latin typeface="Calibri" panose="020F0502020204030204" pitchFamily="34" charset="0"/>
                <a:ea typeface="Calibri" panose="020F0502020204030204" pitchFamily="34" charset="0"/>
                <a:cs typeface="Arial" panose="020B0604020202020204" pitchFamily="34" charset="0"/>
              </a:endParaRPr>
            </a:p>
          </p:txBody>
        </p:sp>
        <p:sp>
          <p:nvSpPr>
            <p:cNvPr id="4126" name="Rectangle 4125">
              <a:extLst>
                <a:ext uri="{FF2B5EF4-FFF2-40B4-BE49-F238E27FC236}">
                  <a16:creationId xmlns:a16="http://schemas.microsoft.com/office/drawing/2014/main" id="{6507FB9B-F970-8CB3-6677-A688EC628A00}"/>
                </a:ext>
              </a:extLst>
            </p:cNvPr>
            <p:cNvSpPr>
              <a:spLocks noChangeArrowheads="1"/>
            </p:cNvSpPr>
            <p:nvPr/>
          </p:nvSpPr>
          <p:spPr bwMode="auto">
            <a:xfrm>
              <a:off x="3542665" y="3655061"/>
              <a:ext cx="3208020" cy="541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a:noAutofit/>
            </a:bodyPr>
            <a:lstStyle/>
            <a:p>
              <a:pPr>
                <a:lnSpc>
                  <a:spcPct val="107000"/>
                </a:lnSpc>
              </a:pPr>
              <a:r>
                <a:rPr lang="sr-Cyrl-RS" sz="1900" kern="0" dirty="0">
                  <a:solidFill>
                    <a:srgbClr val="FFFFFF"/>
                  </a:solidFill>
                  <a:latin typeface="Arial" panose="020B0604020202020204" pitchFamily="34" charset="0"/>
                  <a:ea typeface="Calibri" panose="020F0502020204030204" pitchFamily="34" charset="0"/>
                  <a:cs typeface="Arial" panose="020B0604020202020204" pitchFamily="34" charset="0"/>
                </a:rPr>
                <a:t>Интеграција са  </a:t>
              </a:r>
              <a:endParaRPr lang="en-US" sz="1100" kern="0" dirty="0">
                <a:solidFill>
                  <a:sysClr val="windowText" lastClr="000000"/>
                </a:solidFill>
                <a:latin typeface="Calibri" panose="020F0502020204030204" pitchFamily="34" charset="0"/>
                <a:ea typeface="Calibri" panose="020F0502020204030204" pitchFamily="34" charset="0"/>
                <a:cs typeface="Arial" panose="020B0604020202020204" pitchFamily="34" charset="0"/>
              </a:endParaRPr>
            </a:p>
            <a:p>
              <a:pPr>
                <a:lnSpc>
                  <a:spcPct val="107000"/>
                </a:lnSpc>
              </a:pPr>
              <a:r>
                <a:rPr lang="sr-Cyrl-RS" sz="1900" kern="0" dirty="0">
                  <a:solidFill>
                    <a:srgbClr val="FFFFFF"/>
                  </a:solidFill>
                  <a:latin typeface="Arial" panose="020B0604020202020204" pitchFamily="34" charset="0"/>
                  <a:ea typeface="Calibri" panose="020F0502020204030204" pitchFamily="34" charset="0"/>
                  <a:cs typeface="Arial" panose="020B0604020202020204" pitchFamily="34" charset="0"/>
                </a:rPr>
                <a:t>електранама обновљијих извора</a:t>
              </a:r>
              <a:endParaRPr lang="en-US" sz="1100" kern="0" dirty="0">
                <a:solidFill>
                  <a:sysClr val="windowText" lastClr="000000"/>
                </a:solidFill>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US" sz="1100" kern="0" dirty="0">
                  <a:solidFill>
                    <a:sysClr val="windowText" lastClr="000000"/>
                  </a:solidFill>
                  <a:latin typeface="Calibri" panose="020F0502020204030204" pitchFamily="34" charset="0"/>
                  <a:ea typeface="Calibri" panose="020F0502020204030204" pitchFamily="34" charset="0"/>
                  <a:cs typeface="Arial" panose="020B0604020202020204" pitchFamily="34" charset="0"/>
                </a:rPr>
                <a:t> </a:t>
              </a:r>
            </a:p>
          </p:txBody>
        </p:sp>
        <p:sp>
          <p:nvSpPr>
            <p:cNvPr id="4127" name="Rectangle 4126">
              <a:extLst>
                <a:ext uri="{FF2B5EF4-FFF2-40B4-BE49-F238E27FC236}">
                  <a16:creationId xmlns:a16="http://schemas.microsoft.com/office/drawing/2014/main" id="{05AD6A35-BC5F-65BB-4CF2-B7DAF71D27C7}"/>
                </a:ext>
              </a:extLst>
            </p:cNvPr>
            <p:cNvSpPr>
              <a:spLocks noChangeArrowheads="1"/>
            </p:cNvSpPr>
            <p:nvPr/>
          </p:nvSpPr>
          <p:spPr bwMode="auto">
            <a:xfrm>
              <a:off x="1238250" y="2458085"/>
              <a:ext cx="47761" cy="1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a:spAutoFit/>
            </a:bodyPr>
            <a:lstStyle/>
            <a:p>
              <a:pPr>
                <a:lnSpc>
                  <a:spcPct val="107000"/>
                </a:lnSpc>
                <a:spcAft>
                  <a:spcPts val="800"/>
                </a:spcAft>
              </a:pPr>
              <a:r>
                <a:rPr lang="en-US" sz="1200" kern="0">
                  <a:solidFill>
                    <a:srgbClr val="575757"/>
                  </a:solidFill>
                  <a:latin typeface="Arial" panose="020B0604020202020204" pitchFamily="34" charset="0"/>
                  <a:ea typeface="Calibri" panose="020F0502020204030204" pitchFamily="34" charset="0"/>
                  <a:cs typeface="Arial" panose="020B0604020202020204" pitchFamily="34" charset="0"/>
                </a:rPr>
                <a:t>•</a:t>
              </a:r>
              <a:endParaRPr lang="en-US" sz="1100" kern="0">
                <a:solidFill>
                  <a:sysClr val="windowText" lastClr="000000"/>
                </a:solidFill>
                <a:latin typeface="Calibri" panose="020F0502020204030204" pitchFamily="34" charset="0"/>
                <a:ea typeface="Calibri" panose="020F0502020204030204" pitchFamily="34" charset="0"/>
                <a:cs typeface="Arial" panose="020B0604020202020204" pitchFamily="34" charset="0"/>
              </a:endParaRPr>
            </a:p>
          </p:txBody>
        </p:sp>
        <p:sp>
          <p:nvSpPr>
            <p:cNvPr id="4128" name="Rectangle 4127">
              <a:extLst>
                <a:ext uri="{FF2B5EF4-FFF2-40B4-BE49-F238E27FC236}">
                  <a16:creationId xmlns:a16="http://schemas.microsoft.com/office/drawing/2014/main" id="{4CD11B88-14B6-AEFC-F05D-214CC4EA9AAA}"/>
                </a:ext>
              </a:extLst>
            </p:cNvPr>
            <p:cNvSpPr>
              <a:spLocks noChangeArrowheads="1"/>
            </p:cNvSpPr>
            <p:nvPr/>
          </p:nvSpPr>
          <p:spPr bwMode="auto">
            <a:xfrm>
              <a:off x="1376045" y="2458085"/>
              <a:ext cx="1529769" cy="1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a:spAutoFit/>
            </a:bodyPr>
            <a:lstStyle/>
            <a:p>
              <a:pPr>
                <a:lnSpc>
                  <a:spcPct val="107000"/>
                </a:lnSpc>
                <a:spcAft>
                  <a:spcPts val="800"/>
                </a:spcAft>
              </a:pPr>
              <a:r>
                <a:rPr lang="sr-Cyrl-RS" sz="1200" kern="0">
                  <a:solidFill>
                    <a:srgbClr val="575757"/>
                  </a:solidFill>
                  <a:latin typeface="Arial" panose="020B0604020202020204" pitchFamily="34" charset="0"/>
                  <a:ea typeface="Calibri" panose="020F0502020204030204" pitchFamily="34" charset="0"/>
                  <a:cs typeface="Arial" panose="020B0604020202020204" pitchFamily="34" charset="0"/>
                </a:rPr>
                <a:t>Мања евакуациона зона</a:t>
              </a:r>
              <a:endParaRPr lang="en-US" sz="1100" kern="0">
                <a:solidFill>
                  <a:sysClr val="windowText" lastClr="000000"/>
                </a:solidFill>
                <a:latin typeface="Calibri" panose="020F0502020204030204" pitchFamily="34" charset="0"/>
                <a:ea typeface="Calibri" panose="020F0502020204030204" pitchFamily="34" charset="0"/>
                <a:cs typeface="Arial" panose="020B0604020202020204" pitchFamily="34" charset="0"/>
              </a:endParaRPr>
            </a:p>
          </p:txBody>
        </p:sp>
        <p:pic>
          <p:nvPicPr>
            <p:cNvPr id="4129" name="Picture 4128">
              <a:extLst>
                <a:ext uri="{FF2B5EF4-FFF2-40B4-BE49-F238E27FC236}">
                  <a16:creationId xmlns:a16="http://schemas.microsoft.com/office/drawing/2014/main" id="{F4E54EC4-83F8-09A3-8D4F-706CDC7C3E2B}"/>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0" y="108585"/>
              <a:ext cx="989965" cy="593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30" name="Picture 4129">
              <a:extLst>
                <a:ext uri="{FF2B5EF4-FFF2-40B4-BE49-F238E27FC236}">
                  <a16:creationId xmlns:a16="http://schemas.microsoft.com/office/drawing/2014/main" id="{BC1B43D3-7FFF-C07F-B9B8-9F73DA76EC6B}"/>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0" y="749935"/>
              <a:ext cx="991235"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31" name="Picture 4130">
              <a:extLst>
                <a:ext uri="{FF2B5EF4-FFF2-40B4-BE49-F238E27FC236}">
                  <a16:creationId xmlns:a16="http://schemas.microsoft.com/office/drawing/2014/main" id="{BA277D2F-705E-46C3-2DB8-26BE75957D31}"/>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0" y="749935"/>
              <a:ext cx="991235"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32" name="Picture 4131">
              <a:extLst>
                <a:ext uri="{FF2B5EF4-FFF2-40B4-BE49-F238E27FC236}">
                  <a16:creationId xmlns:a16="http://schemas.microsoft.com/office/drawing/2014/main" id="{FC94BA71-9898-BA54-42D9-2C20F9887858}"/>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0" y="2163445"/>
              <a:ext cx="991235" cy="636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33" name="Picture 4132">
              <a:extLst>
                <a:ext uri="{FF2B5EF4-FFF2-40B4-BE49-F238E27FC236}">
                  <a16:creationId xmlns:a16="http://schemas.microsoft.com/office/drawing/2014/main" id="{FFAA9E4B-B1C4-481C-E70E-868427ACCA83}"/>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0" y="3549650"/>
              <a:ext cx="991235" cy="672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34" name="Picture 4133">
              <a:extLst>
                <a:ext uri="{FF2B5EF4-FFF2-40B4-BE49-F238E27FC236}">
                  <a16:creationId xmlns:a16="http://schemas.microsoft.com/office/drawing/2014/main" id="{A318878C-4EAB-368A-DB05-8845A33518F1}"/>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0" y="2920365"/>
              <a:ext cx="989965"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35" name="Picture 4134">
              <a:extLst>
                <a:ext uri="{FF2B5EF4-FFF2-40B4-BE49-F238E27FC236}">
                  <a16:creationId xmlns:a16="http://schemas.microsoft.com/office/drawing/2014/main" id="{6086C8F3-5105-0552-0039-D7334C7DE4E0}"/>
                </a:ext>
              </a:extLst>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0" y="1492250"/>
              <a:ext cx="989965"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812779565"/>
      </p:ext>
    </p:extLst>
  </p:cSld>
  <p:clrMapOvr>
    <a:masterClrMapping/>
  </p:clrMapOvr>
  <mc:AlternateContent xmlns:mc="http://schemas.openxmlformats.org/markup-compatibility/2006" xmlns:p14="http://schemas.microsoft.com/office/powerpoint/2010/main">
    <mc:Choice Requires="p14">
      <p:transition spd="slow" p14:dur="2000" advTm="87981"/>
    </mc:Choice>
    <mc:Fallback xmlns="">
      <p:transition spd="slow" advTm="8798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8E7F1F-BD09-4842-8C41-F2D59D4897A2}"/>
              </a:ext>
            </a:extLst>
          </p:cNvPr>
          <p:cNvSpPr>
            <a:spLocks noGrp="1"/>
          </p:cNvSpPr>
          <p:nvPr>
            <p:ph type="title"/>
          </p:nvPr>
        </p:nvSpPr>
        <p:spPr>
          <a:xfrm>
            <a:off x="1775520" y="44624"/>
            <a:ext cx="8676580" cy="864096"/>
          </a:xfrm>
        </p:spPr>
        <p:txBody>
          <a:bodyPr>
            <a:noAutofit/>
          </a:bodyPr>
          <a:lstStyle/>
          <a:p>
            <a:r>
              <a:rPr lang="ru-RU" sz="2800" dirty="0"/>
              <a:t>Нуклеарне електране великих снага са</a:t>
            </a:r>
            <a:br>
              <a:rPr lang="en-US" sz="2800" dirty="0"/>
            </a:br>
            <a:r>
              <a:rPr lang="en-GB" sz="2800" dirty="0">
                <a:solidFill>
                  <a:srgbClr val="000099"/>
                </a:solidFill>
              </a:rPr>
              <a:t>Gen 3+ </a:t>
            </a:r>
            <a:r>
              <a:rPr lang="sr-Cyrl-RS" sz="2800" dirty="0">
                <a:solidFill>
                  <a:srgbClr val="000099"/>
                </a:solidFill>
              </a:rPr>
              <a:t>и</a:t>
            </a:r>
            <a:r>
              <a:rPr lang="en-GB" sz="2800" dirty="0">
                <a:solidFill>
                  <a:srgbClr val="000099"/>
                </a:solidFill>
              </a:rPr>
              <a:t> Gen 4</a:t>
            </a:r>
            <a:r>
              <a:rPr lang="sr-Cyrl-RS" sz="2800" dirty="0">
                <a:solidFill>
                  <a:srgbClr val="000099"/>
                </a:solidFill>
              </a:rPr>
              <a:t> реакторима</a:t>
            </a:r>
            <a:endParaRPr lang="en-GB" sz="2800" dirty="0"/>
          </a:p>
        </p:txBody>
      </p:sp>
      <p:graphicFrame>
        <p:nvGraphicFramePr>
          <p:cNvPr id="6" name="Content Placeholder 5">
            <a:extLst>
              <a:ext uri="{FF2B5EF4-FFF2-40B4-BE49-F238E27FC236}">
                <a16:creationId xmlns:a16="http://schemas.microsoft.com/office/drawing/2014/main" id="{FD213C4E-63A5-45CD-9EE9-FF001BAB959F}"/>
              </a:ext>
            </a:extLst>
          </p:cNvPr>
          <p:cNvGraphicFramePr>
            <a:graphicFrameLocks noGrp="1"/>
          </p:cNvGraphicFramePr>
          <p:nvPr>
            <p:ph idx="1"/>
            <p:extLst>
              <p:ext uri="{D42A27DB-BD31-4B8C-83A1-F6EECF244321}">
                <p14:modId xmlns:p14="http://schemas.microsoft.com/office/powerpoint/2010/main" val="1452708258"/>
              </p:ext>
            </p:extLst>
          </p:nvPr>
        </p:nvGraphicFramePr>
        <p:xfrm>
          <a:off x="1570545" y="1268412"/>
          <a:ext cx="9000999" cy="51129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Slide Number Placeholder 4">
            <a:extLst>
              <a:ext uri="{FF2B5EF4-FFF2-40B4-BE49-F238E27FC236}">
                <a16:creationId xmlns:a16="http://schemas.microsoft.com/office/drawing/2014/main" id="{4C4872DF-36CA-4179-98E2-B793CCE89E73}"/>
              </a:ext>
            </a:extLst>
          </p:cNvPr>
          <p:cNvSpPr>
            <a:spLocks noGrp="1"/>
          </p:cNvSpPr>
          <p:nvPr>
            <p:ph type="sldNum" sz="quarter" idx="12"/>
          </p:nvPr>
        </p:nvSpPr>
        <p:spPr/>
        <p:txBody>
          <a:bodyPr/>
          <a:lstStyle/>
          <a:p>
            <a:fld id="{23A0628E-C12F-4F8C-9895-BCD5E30100D3}" type="slidenum">
              <a:rPr lang="en-US" smtClean="0"/>
              <a:pPr/>
              <a:t>16</a:t>
            </a:fld>
            <a:endParaRPr lang="en-US" dirty="0"/>
          </a:p>
        </p:txBody>
      </p:sp>
    </p:spTree>
    <p:extLst>
      <p:ext uri="{BB962C8B-B14F-4D97-AF65-F5344CB8AC3E}">
        <p14:creationId xmlns:p14="http://schemas.microsoft.com/office/powerpoint/2010/main" val="3946802091"/>
      </p:ext>
    </p:extLst>
  </p:cSld>
  <p:clrMapOvr>
    <a:masterClrMapping/>
  </p:clrMapOvr>
  <mc:AlternateContent xmlns:mc="http://schemas.openxmlformats.org/markup-compatibility/2006" xmlns:p14="http://schemas.microsoft.com/office/powerpoint/2010/main">
    <mc:Choice Requires="p14">
      <p:transition spd="slow" p14:dur="2000" advTm="136179"/>
    </mc:Choice>
    <mc:Fallback xmlns="">
      <p:transition spd="slow" advTm="136179"/>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31503" y="81587"/>
            <a:ext cx="9236193" cy="864096"/>
          </a:xfrm>
        </p:spPr>
        <p:txBody>
          <a:bodyPr>
            <a:normAutofit/>
          </a:bodyPr>
          <a:lstStyle/>
          <a:p>
            <a:r>
              <a:rPr lang="bs-Latn-BA" sz="3200" dirty="0"/>
              <a:t>Izbor isporucioca nuklearnog postrojenja/tehnologije</a:t>
            </a:r>
            <a:endParaRPr lang="en-GB" sz="3200" dirty="0"/>
          </a:p>
        </p:txBody>
      </p:sp>
      <p:sp>
        <p:nvSpPr>
          <p:cNvPr id="3" name="Content Placeholder 2"/>
          <p:cNvSpPr>
            <a:spLocks noGrp="1"/>
          </p:cNvSpPr>
          <p:nvPr>
            <p:ph idx="1"/>
          </p:nvPr>
        </p:nvSpPr>
        <p:spPr>
          <a:xfrm>
            <a:off x="1775520" y="1052737"/>
            <a:ext cx="8712968" cy="5723677"/>
          </a:xfrm>
        </p:spPr>
        <p:txBody>
          <a:bodyPr>
            <a:normAutofit fontScale="92500" lnSpcReduction="20000"/>
          </a:bodyPr>
          <a:lstStyle/>
          <a:p>
            <a:pPr marL="0" indent="0" algn="just">
              <a:lnSpc>
                <a:spcPct val="115000"/>
              </a:lnSpc>
              <a:buNone/>
            </a:pPr>
            <a:r>
              <a:rPr lang="bs-Latn-BA" sz="1800" dirty="0">
                <a:latin typeface="Calibri" panose="020F0502020204030204" pitchFamily="34" charset="0"/>
                <a:ea typeface="Calibri" panose="020F0502020204030204" pitchFamily="34" charset="0"/>
              </a:rPr>
              <a:t>B</a:t>
            </a:r>
            <a:r>
              <a:rPr lang="en-US" sz="1800" dirty="0" err="1">
                <a:effectLst/>
                <a:latin typeface="Calibri" panose="020F0502020204030204" pitchFamily="34" charset="0"/>
                <a:ea typeface="Calibri" panose="020F0502020204030204" pitchFamily="34" charset="0"/>
              </a:rPr>
              <a:t>roj</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isporuci</a:t>
            </a:r>
            <a:r>
              <a:rPr lang="bs-Latn-BA" sz="1800" dirty="0">
                <a:effectLst/>
                <a:latin typeface="Calibri" panose="020F0502020204030204" pitchFamily="34" charset="0"/>
                <a:ea typeface="Calibri" panose="020F0502020204030204" pitchFamily="34" charset="0"/>
              </a:rPr>
              <a:t>laca</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kompletnih</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nukleanih</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postrojenja</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veoma</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mali</a:t>
            </a:r>
            <a:r>
              <a:rPr lang="en-US" sz="1800" dirty="0">
                <a:effectLst/>
                <a:latin typeface="Calibri" panose="020F0502020204030204" pitchFamily="34" charset="0"/>
                <a:ea typeface="Calibri" panose="020F0502020204030204" pitchFamily="34" charset="0"/>
              </a:rPr>
              <a:t>.</a:t>
            </a:r>
            <a:endParaRPr lang="bs-Latn-BA" sz="1800" dirty="0">
              <a:effectLst/>
              <a:latin typeface="Calibri" panose="020F0502020204030204" pitchFamily="34" charset="0"/>
              <a:ea typeface="Calibri" panose="020F0502020204030204" pitchFamily="34" charset="0"/>
            </a:endParaRPr>
          </a:p>
          <a:p>
            <a:pPr marL="0" indent="0" algn="just">
              <a:lnSpc>
                <a:spcPct val="115000"/>
              </a:lnSpc>
              <a:buNone/>
            </a:pPr>
            <a:r>
              <a:rPr lang="en-US" sz="1800" dirty="0">
                <a:effectLst/>
                <a:latin typeface="Calibri" panose="020F0502020204030204" pitchFamily="34" charset="0"/>
                <a:ea typeface="Calibri" panose="020F0502020204030204" pitchFamily="34" charset="0"/>
              </a:rPr>
              <a:t>S </a:t>
            </a:r>
            <a:r>
              <a:rPr lang="en-US" sz="1800" dirty="0" err="1">
                <a:effectLst/>
                <a:latin typeface="Calibri" panose="020F0502020204030204" pitchFamily="34" charset="0"/>
                <a:ea typeface="Calibri" panose="020F0502020204030204" pitchFamily="34" charset="0"/>
              </a:rPr>
              <a:t>obzirom</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na</a:t>
            </a:r>
            <a:r>
              <a:rPr lang="en-US" sz="1800" dirty="0">
                <a:effectLst/>
                <a:latin typeface="Calibri" panose="020F0502020204030204" pitchFamily="34" charset="0"/>
                <a:ea typeface="Calibri" panose="020F0502020204030204" pitchFamily="34" charset="0"/>
              </a:rPr>
              <a:t> dug </a:t>
            </a:r>
            <a:r>
              <a:rPr lang="en-US" sz="1800" dirty="0" err="1">
                <a:effectLst/>
                <a:latin typeface="Calibri" panose="020F0502020204030204" pitchFamily="34" charset="0"/>
                <a:ea typeface="Calibri" panose="020F0502020204030204" pitchFamily="34" charset="0"/>
              </a:rPr>
              <a:t>zivotni</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vek</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nuklearnog</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postrojenja</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potreban</a:t>
            </a:r>
            <a:r>
              <a:rPr lang="en-US" sz="1800" dirty="0">
                <a:effectLst/>
                <a:latin typeface="Calibri" panose="020F0502020204030204" pitchFamily="34" charset="0"/>
                <a:ea typeface="Calibri" panose="020F0502020204030204" pitchFamily="34" charset="0"/>
              </a:rPr>
              <a:t> je </a:t>
            </a:r>
            <a:r>
              <a:rPr lang="en-US" sz="1800" dirty="0" err="1">
                <a:effectLst/>
                <a:latin typeface="Calibri" panose="020F0502020204030204" pitchFamily="34" charset="0"/>
                <a:ea typeface="Calibri" panose="020F0502020204030204" pitchFamily="34" charset="0"/>
              </a:rPr>
              <a:t>pazljiv</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izbor</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strateskog</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partnera</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isposrucioca</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opreme</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i</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usluga</a:t>
            </a:r>
            <a:r>
              <a:rPr lang="en-US" sz="1800" dirty="0">
                <a:effectLst/>
                <a:latin typeface="Calibri" panose="020F0502020204030204" pitchFamily="34" charset="0"/>
                <a:ea typeface="Calibri" panose="020F0502020204030204" pitchFamily="34" charset="0"/>
              </a:rPr>
              <a:t>. </a:t>
            </a:r>
            <a:endParaRPr lang="bs-Latn-BA" sz="1800" dirty="0">
              <a:effectLst/>
              <a:latin typeface="Calibri" panose="020F0502020204030204" pitchFamily="34" charset="0"/>
              <a:ea typeface="Calibri" panose="020F0502020204030204" pitchFamily="34" charset="0"/>
            </a:endParaRPr>
          </a:p>
          <a:p>
            <a:pPr marL="0" indent="0" algn="just">
              <a:lnSpc>
                <a:spcPct val="115000"/>
              </a:lnSpc>
              <a:buNone/>
            </a:pPr>
            <a:r>
              <a:rPr lang="bs-Latn-BA" sz="1800" dirty="0">
                <a:latin typeface="Calibri" panose="020F0502020204030204" pitchFamily="34" charset="0"/>
                <a:ea typeface="Calibri" panose="020F0502020204030204" pitchFamily="34" charset="0"/>
              </a:rPr>
              <a:t>Izbor partnera za saradnju koja će trajati stotinu godina (priprema za izgradnju , izgradnja,  operativni vek, dekomisija, rukovanje i odlaganje otpada) je verovatno najzahtevnija analiza zainteresovane države  koja ima nameru da uspostavi svoj nuklerno energetski sistem.</a:t>
            </a:r>
          </a:p>
          <a:p>
            <a:pPr marL="0" indent="0" algn="just">
              <a:lnSpc>
                <a:spcPct val="115000"/>
              </a:lnSpc>
              <a:buNone/>
            </a:pPr>
            <a:r>
              <a:rPr lang="bs-Latn-BA" sz="1800" dirty="0">
                <a:effectLst/>
                <a:latin typeface="Calibri" panose="020F0502020204030204" pitchFamily="34" charset="0"/>
                <a:ea typeface="Calibri" panose="020F0502020204030204" pitchFamily="34" charset="0"/>
              </a:rPr>
              <a:t>Kriterijumi izbora </a:t>
            </a:r>
            <a:r>
              <a:rPr lang="bs-Latn-BA" sz="1800" dirty="0">
                <a:latin typeface="Calibri" panose="020F0502020204030204" pitchFamily="34" charset="0"/>
                <a:ea typeface="Calibri" panose="020F0502020204030204" pitchFamily="34" charset="0"/>
              </a:rPr>
              <a:t>moraju  uzimati u obzir inženjerske, tehnološke i ekonomske preference ali takodje moguće političke implikacije izbora strateškog partnera kao i mogućnosti sopstvenog razvoja kroz partnerstvo.</a:t>
            </a:r>
          </a:p>
          <a:p>
            <a:pPr marL="0" indent="0" algn="just">
              <a:lnSpc>
                <a:spcPct val="115000"/>
              </a:lnSpc>
              <a:buNone/>
            </a:pPr>
            <a:r>
              <a:rPr lang="bs-Latn-BA" sz="1800" dirty="0">
                <a:latin typeface="Calibri" panose="020F0502020204030204" pitchFamily="34" charset="0"/>
                <a:ea typeface="Calibri" panose="020F0502020204030204" pitchFamily="34" charset="0"/>
              </a:rPr>
              <a:t>Značajni su multilateralni aspekti saradnje sa korisnicima usluga izabranog strateškog partnera, specijalizcije korisnika u razmeni znanja i usluga.</a:t>
            </a:r>
          </a:p>
          <a:p>
            <a:pPr marL="0" indent="0" algn="just">
              <a:lnSpc>
                <a:spcPct val="115000"/>
              </a:lnSpc>
              <a:buNone/>
            </a:pPr>
            <a:r>
              <a:rPr lang="bs-Latn-BA" sz="1800" dirty="0">
                <a:latin typeface="Calibri" panose="020F0502020204030204" pitchFamily="34" charset="0"/>
                <a:ea typeface="Calibri" panose="020F0502020204030204" pitchFamily="34" charset="0"/>
              </a:rPr>
              <a:t>Nacionalna odluka o potrebama nuklearne energije, mora biti bazirana na  oceni u kontekstu veće slike vezane za razvoj zemlje koja deo međunarodnog okruženja.</a:t>
            </a:r>
          </a:p>
          <a:p>
            <a:pPr marL="0" indent="0" algn="just">
              <a:lnSpc>
                <a:spcPct val="115000"/>
              </a:lnSpc>
              <a:buNone/>
            </a:pPr>
            <a:r>
              <a:rPr lang="en-US" sz="1800" dirty="0" err="1">
                <a:effectLst/>
                <a:latin typeface="Calibri" panose="020F0502020204030204" pitchFamily="34" charset="0"/>
                <a:ea typeface="Calibri" panose="020F0502020204030204" pitchFamily="34" charset="0"/>
              </a:rPr>
              <a:t>Promena</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partnera</a:t>
            </a:r>
            <a:r>
              <a:rPr lang="en-US" sz="1800" dirty="0">
                <a:effectLst/>
                <a:latin typeface="Calibri" panose="020F0502020204030204" pitchFamily="34" charset="0"/>
                <a:ea typeface="Calibri" panose="020F0502020204030204" pitchFamily="34" charset="0"/>
              </a:rPr>
              <a:t> u </a:t>
            </a:r>
            <a:r>
              <a:rPr lang="en-US" sz="1800" dirty="0" err="1">
                <a:effectLst/>
                <a:latin typeface="Calibri" panose="020F0502020204030204" pitchFamily="34" charset="0"/>
                <a:ea typeface="Calibri" panose="020F0502020204030204" pitchFamily="34" charset="0"/>
              </a:rPr>
              <a:t>toku</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radnog</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veka</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nuklearnog</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postrojenja</a:t>
            </a:r>
            <a:r>
              <a:rPr lang="en-US" sz="1800" dirty="0">
                <a:effectLst/>
                <a:latin typeface="Calibri" panose="020F0502020204030204" pitchFamily="34" charset="0"/>
                <a:ea typeface="Calibri" panose="020F0502020204030204" pitchFamily="34" charset="0"/>
              </a:rPr>
              <a:t> je </a:t>
            </a:r>
            <a:r>
              <a:rPr lang="en-US" sz="1800" dirty="0" err="1">
                <a:effectLst/>
                <a:latin typeface="Calibri" panose="020F0502020204030204" pitchFamily="34" charset="0"/>
                <a:ea typeface="Calibri" panose="020F0502020204030204" pitchFamily="34" charset="0"/>
              </a:rPr>
              <a:t>moguca</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naprimer</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skoro</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sva</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postrojenja</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iz</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Istocne</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Evrope</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kupuju</a:t>
            </a:r>
            <a:r>
              <a:rPr lang="en-US" sz="1800" dirty="0">
                <a:effectLst/>
                <a:latin typeface="Calibri" panose="020F0502020204030204" pitchFamily="34" charset="0"/>
                <a:ea typeface="Calibri" panose="020F0502020204030204" pitchFamily="34" charset="0"/>
              </a:rPr>
              <a:t> </a:t>
            </a:r>
            <a:r>
              <a:rPr lang="bs-Latn-BA" sz="1800" dirty="0">
                <a:effectLst/>
                <a:latin typeface="Calibri" panose="020F0502020204030204" pitchFamily="34" charset="0"/>
                <a:ea typeface="Calibri" panose="020F0502020204030204" pitchFamily="34" charset="0"/>
              </a:rPr>
              <a:t>ili koriste</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inzenjersk</a:t>
            </a:r>
            <a:r>
              <a:rPr lang="bs-Latn-BA" sz="1800" dirty="0">
                <a:effectLst/>
                <a:latin typeface="Calibri" panose="020F0502020204030204" pitchFamily="34" charset="0"/>
                <a:ea typeface="Calibri" panose="020F0502020204030204" pitchFamily="34" charset="0"/>
              </a:rPr>
              <a:t>e</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uslug</a:t>
            </a:r>
            <a:r>
              <a:rPr lang="bs-Latn-BA" sz="1800" dirty="0">
                <a:effectLst/>
                <a:latin typeface="Calibri" panose="020F0502020204030204" pitchFamily="34" charset="0"/>
                <a:ea typeface="Calibri" panose="020F0502020204030204" pitchFamily="34" charset="0"/>
              </a:rPr>
              <a:t>a a i deo opreme</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sa</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Zapada</a:t>
            </a:r>
            <a:r>
              <a:rPr lang="en-US" sz="1800" dirty="0">
                <a:effectLst/>
                <a:latin typeface="Calibri" panose="020F0502020204030204" pitchFamily="34" charset="0"/>
                <a:ea typeface="Calibri" panose="020F0502020204030204" pitchFamily="34" charset="0"/>
              </a:rPr>
              <a:t> bez </a:t>
            </a:r>
            <a:r>
              <a:rPr lang="en-US" sz="1800" dirty="0" err="1">
                <a:effectLst/>
                <a:latin typeface="Calibri" panose="020F0502020204030204" pitchFamily="34" charset="0"/>
                <a:ea typeface="Calibri" panose="020F0502020204030204" pitchFamily="34" charset="0"/>
              </a:rPr>
              <a:t>obzira</a:t>
            </a:r>
            <a:r>
              <a:rPr lang="en-US" sz="1800" dirty="0">
                <a:effectLst/>
                <a:latin typeface="Calibri" panose="020F0502020204030204" pitchFamily="34" charset="0"/>
                <a:ea typeface="Calibri" panose="020F0502020204030204" pitchFamily="34" charset="0"/>
              </a:rPr>
              <a:t> </a:t>
            </a:r>
            <a:r>
              <a:rPr lang="bs-Latn-BA" sz="1800" dirty="0">
                <a:latin typeface="Calibri" panose="020F0502020204030204" pitchFamily="34" charset="0"/>
                <a:ea typeface="Calibri" panose="020F0502020204030204" pitchFamily="34" charset="0"/>
              </a:rPr>
              <a:t>što </a:t>
            </a:r>
            <a:r>
              <a:rPr lang="en-US" sz="1800" dirty="0">
                <a:effectLst/>
                <a:latin typeface="Calibri" panose="020F0502020204030204" pitchFamily="34" charset="0"/>
                <a:ea typeface="Calibri" panose="020F0502020204030204" pitchFamily="34" charset="0"/>
              </a:rPr>
              <a:t>se </a:t>
            </a:r>
            <a:r>
              <a:rPr lang="en-US" sz="1800" dirty="0" err="1">
                <a:effectLst/>
                <a:latin typeface="Calibri" panose="020F0502020204030204" pitchFamily="34" charset="0"/>
                <a:ea typeface="Calibri" panose="020F0502020204030204" pitchFamily="34" charset="0"/>
              </a:rPr>
              <a:t>radi</a:t>
            </a:r>
            <a:r>
              <a:rPr lang="en-US" sz="1800" dirty="0">
                <a:effectLst/>
                <a:latin typeface="Calibri" panose="020F0502020204030204" pitchFamily="34" charset="0"/>
                <a:ea typeface="Calibri" panose="020F0502020204030204" pitchFamily="34" charset="0"/>
              </a:rPr>
              <a:t> o </a:t>
            </a:r>
            <a:r>
              <a:rPr lang="en-US" sz="1800" dirty="0" err="1">
                <a:effectLst/>
                <a:latin typeface="Calibri" panose="020F0502020204030204" pitchFamily="34" charset="0"/>
                <a:ea typeface="Calibri" panose="020F0502020204030204" pitchFamily="34" charset="0"/>
              </a:rPr>
              <a:t>reaktorima</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iz</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Rusije</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tako</a:t>
            </a:r>
            <a:r>
              <a:rPr lang="en-US" sz="1800" dirty="0">
                <a:effectLst/>
                <a:latin typeface="Calibri" panose="020F0502020204030204" pitchFamily="34" charset="0"/>
                <a:ea typeface="Calibri" panose="020F0502020204030204" pitchFamily="34" charset="0"/>
              </a:rPr>
              <a:t> da je </a:t>
            </a:r>
            <a:r>
              <a:rPr lang="en-US" sz="1800" dirty="0" err="1">
                <a:effectLst/>
                <a:latin typeface="Calibri" panose="020F0502020204030204" pitchFamily="34" charset="0"/>
                <a:ea typeface="Calibri" panose="020F0502020204030204" pitchFamily="34" charset="0"/>
              </a:rPr>
              <a:t>nekorektno</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govoriti</a:t>
            </a:r>
            <a:r>
              <a:rPr lang="en-US" sz="1800" dirty="0">
                <a:effectLst/>
                <a:latin typeface="Calibri" panose="020F0502020204030204" pitchFamily="34" charset="0"/>
                <a:ea typeface="Calibri" panose="020F0502020204030204" pitchFamily="34" charset="0"/>
              </a:rPr>
              <a:t> o </a:t>
            </a:r>
            <a:r>
              <a:rPr lang="en-US" sz="1800" dirty="0" err="1">
                <a:effectLst/>
                <a:latin typeface="Calibri" panose="020F0502020204030204" pitchFamily="34" charset="0"/>
                <a:ea typeface="Calibri" panose="020F0502020204030204" pitchFamily="34" charset="0"/>
              </a:rPr>
              <a:t>punoj</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zavisnosti</a:t>
            </a:r>
            <a:r>
              <a:rPr lang="en-US" sz="1800" dirty="0">
                <a:effectLst/>
                <a:latin typeface="Calibri" panose="020F0502020204030204" pitchFamily="34" charset="0"/>
                <a:ea typeface="Calibri" panose="020F0502020204030204" pitchFamily="34" charset="0"/>
              </a:rPr>
              <a:t> od </a:t>
            </a:r>
            <a:r>
              <a:rPr lang="en-US" sz="1800" dirty="0" err="1">
                <a:effectLst/>
                <a:latin typeface="Calibri" panose="020F0502020204030204" pitchFamily="34" charset="0"/>
                <a:ea typeface="Calibri" panose="020F0502020204030204" pitchFamily="34" charset="0"/>
              </a:rPr>
              <a:t>jednog</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isporucioca</a:t>
            </a:r>
            <a:r>
              <a:rPr lang="en-US" sz="1800" dirty="0">
                <a:effectLst/>
                <a:latin typeface="Calibri" panose="020F0502020204030204" pitchFamily="34" charset="0"/>
                <a:ea typeface="Calibri" panose="020F0502020204030204" pitchFamily="34" charset="0"/>
              </a:rPr>
              <a:t>.  </a:t>
            </a:r>
            <a:endParaRPr lang="bs-Latn-BA" sz="1800" dirty="0">
              <a:effectLst/>
              <a:latin typeface="Calibri" panose="020F0502020204030204" pitchFamily="34" charset="0"/>
              <a:ea typeface="Calibri" panose="020F0502020204030204" pitchFamily="34" charset="0"/>
            </a:endParaRPr>
          </a:p>
          <a:p>
            <a:pPr marL="0" indent="0" algn="just">
              <a:lnSpc>
                <a:spcPct val="115000"/>
              </a:lnSpc>
              <a:buNone/>
            </a:pPr>
            <a:r>
              <a:rPr lang="bs-Latn-BA" sz="1800" dirty="0">
                <a:effectLst/>
                <a:latin typeface="Calibri" panose="020F0502020204030204" pitchFamily="34" charset="0"/>
                <a:ea typeface="Calibri" panose="020F0502020204030204" pitchFamily="34" charset="0"/>
              </a:rPr>
              <a:t>Naprimer</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uspesno</a:t>
            </a:r>
            <a:r>
              <a:rPr lang="en-US" sz="1800" dirty="0">
                <a:effectLst/>
                <a:latin typeface="Calibri" panose="020F0502020204030204" pitchFamily="34" charset="0"/>
                <a:ea typeface="Calibri" panose="020F0502020204030204" pitchFamily="34" charset="0"/>
              </a:rPr>
              <a:t> </a:t>
            </a:r>
            <a:r>
              <a:rPr lang="bs-Latn-BA" sz="1800" dirty="0">
                <a:effectLst/>
                <a:latin typeface="Calibri" panose="020F0502020204030204" pitchFamily="34" charset="0"/>
                <a:ea typeface="Calibri" panose="020F0502020204030204" pitchFamily="34" charset="0"/>
              </a:rPr>
              <a:t>je </a:t>
            </a:r>
            <a:r>
              <a:rPr lang="en-US" sz="1800" dirty="0" err="1">
                <a:effectLst/>
                <a:latin typeface="Calibri" panose="020F0502020204030204" pitchFamily="34" charset="0"/>
                <a:ea typeface="Calibri" panose="020F0502020204030204" pitchFamily="34" charset="0"/>
              </a:rPr>
              <a:t>implementirana</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promena</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gorivnih</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elemenata</a:t>
            </a:r>
            <a:r>
              <a:rPr lang="en-US" sz="1800" dirty="0">
                <a:effectLst/>
                <a:latin typeface="Calibri" panose="020F0502020204030204" pitchFamily="34" charset="0"/>
                <a:ea typeface="Calibri" panose="020F0502020204030204" pitchFamily="34" charset="0"/>
              </a:rPr>
              <a:t>  u </a:t>
            </a:r>
            <a:r>
              <a:rPr lang="en-US" sz="1800" dirty="0" err="1">
                <a:effectLst/>
                <a:latin typeface="Calibri" panose="020F0502020204030204" pitchFamily="34" charset="0"/>
                <a:ea typeface="Calibri" panose="020F0502020204030204" pitchFamily="34" charset="0"/>
              </a:rPr>
              <a:t>reaktorima</a:t>
            </a:r>
            <a:r>
              <a:rPr lang="en-US" sz="1800" dirty="0">
                <a:effectLst/>
                <a:latin typeface="Calibri" panose="020F0502020204030204" pitchFamily="34" charset="0"/>
                <a:ea typeface="Calibri" panose="020F0502020204030204" pitchFamily="34" charset="0"/>
              </a:rPr>
              <a:t> u </a:t>
            </a:r>
            <a:r>
              <a:rPr lang="en-US" sz="1800" dirty="0" err="1">
                <a:effectLst/>
                <a:latin typeface="Calibri" panose="020F0502020204030204" pitchFamily="34" charset="0"/>
                <a:ea typeface="Calibri" panose="020F0502020204030204" pitchFamily="34" charset="0"/>
              </a:rPr>
              <a:t>Ukrajini</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isporucioc</a:t>
            </a:r>
            <a:r>
              <a:rPr lang="en-US" sz="1800" dirty="0">
                <a:effectLst/>
                <a:latin typeface="Calibri" panose="020F0502020204030204" pitchFamily="34" charset="0"/>
                <a:ea typeface="Calibri" panose="020F0502020204030204" pitchFamily="34" charset="0"/>
              </a:rPr>
              <a:t> am</a:t>
            </a:r>
            <a:r>
              <a:rPr lang="bs-Latn-BA" sz="1800" dirty="0">
                <a:effectLst/>
                <a:latin typeface="Calibri" panose="020F0502020204030204" pitchFamily="34" charset="0"/>
                <a:ea typeface="Calibri" panose="020F0502020204030204" pitchFamily="34" charset="0"/>
              </a:rPr>
              <a:t>e</a:t>
            </a:r>
            <a:r>
              <a:rPr lang="en-US" sz="1800" dirty="0" err="1">
                <a:effectLst/>
                <a:latin typeface="Calibri" panose="020F0502020204030204" pitchFamily="34" charset="0"/>
                <a:ea typeface="Calibri" panose="020F0502020204030204" pitchFamily="34" charset="0"/>
              </a:rPr>
              <a:t>ricki</a:t>
            </a:r>
            <a:r>
              <a:rPr lang="en-US" sz="1800" dirty="0">
                <a:effectLst/>
                <a:latin typeface="Calibri" panose="020F0502020204030204" pitchFamily="34" charset="0"/>
                <a:ea typeface="Calibri" panose="020F0502020204030204" pitchFamily="34" charset="0"/>
              </a:rPr>
              <a:t>  Westinghouse </a:t>
            </a:r>
            <a:r>
              <a:rPr lang="en-US" sz="1800" dirty="0" err="1">
                <a:effectLst/>
                <a:latin typeface="Calibri" panose="020F0502020204030204" pitchFamily="34" charset="0"/>
                <a:ea typeface="Calibri" panose="020F0502020204030204" pitchFamily="34" charset="0"/>
              </a:rPr>
              <a:t>umesto</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ruskog</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Tvela</a:t>
            </a:r>
            <a:r>
              <a:rPr lang="en-US" sz="1800" dirty="0">
                <a:effectLst/>
                <a:latin typeface="Calibri" panose="020F0502020204030204" pitchFamily="34" charset="0"/>
                <a:ea typeface="Calibri" panose="020F0502020204030204" pitchFamily="34" charset="0"/>
              </a:rPr>
              <a:t>).</a:t>
            </a:r>
            <a:endParaRPr lang="en-US" sz="1800" dirty="0">
              <a:effectLst/>
              <a:latin typeface="Times New Roman" panose="02020603050405020304" pitchFamily="18" charset="0"/>
              <a:ea typeface="Calibri" panose="020F0502020204030204" pitchFamily="34" charset="0"/>
            </a:endParaRPr>
          </a:p>
          <a:p>
            <a:pPr marL="0" indent="274320" algn="just">
              <a:lnSpc>
                <a:spcPct val="115000"/>
              </a:lnSpc>
            </a:pPr>
            <a:endParaRPr lang="en-US" sz="1800" dirty="0">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12"/>
          </p:nvPr>
        </p:nvSpPr>
        <p:spPr/>
        <p:txBody>
          <a:bodyPr/>
          <a:lstStyle/>
          <a:p>
            <a:pPr eaLnBrk="0" fontAlgn="base" hangingPunct="0">
              <a:spcBef>
                <a:spcPct val="0"/>
              </a:spcBef>
              <a:spcAft>
                <a:spcPct val="0"/>
              </a:spcAft>
              <a:defRPr/>
            </a:pPr>
            <a:fld id="{5CAB8D6E-C8C6-4410-9E29-3BCB5B64D2DB}" type="slidenum">
              <a:rPr lang="en-GB" sz="1000">
                <a:solidFill>
                  <a:srgbClr val="3366CC"/>
                </a:solidFill>
                <a:latin typeface="Arial"/>
                <a:cs typeface="Arial" panose="020B0604020202020204" pitchFamily="34" charset="0"/>
              </a:rPr>
              <a:pPr eaLnBrk="0" fontAlgn="base" hangingPunct="0">
                <a:spcBef>
                  <a:spcPct val="0"/>
                </a:spcBef>
                <a:spcAft>
                  <a:spcPct val="0"/>
                </a:spcAft>
                <a:defRPr/>
              </a:pPr>
              <a:t>17</a:t>
            </a:fld>
            <a:endParaRPr lang="en-GB" sz="1000">
              <a:solidFill>
                <a:srgbClr val="3366CC"/>
              </a:solidFill>
              <a:latin typeface="Arial"/>
              <a:cs typeface="Arial" panose="020B0604020202020204" pitchFamily="34" charset="0"/>
            </a:endParaRPr>
          </a:p>
        </p:txBody>
      </p:sp>
    </p:spTree>
    <p:custDataLst>
      <p:tags r:id="rId1"/>
    </p:custDataLst>
    <p:extLst>
      <p:ext uri="{BB962C8B-B14F-4D97-AF65-F5344CB8AC3E}">
        <p14:creationId xmlns:p14="http://schemas.microsoft.com/office/powerpoint/2010/main" val="3056615371"/>
      </p:ext>
    </p:extLst>
  </p:cSld>
  <p:clrMapOvr>
    <a:masterClrMapping/>
  </p:clrMapOvr>
  <mc:AlternateContent xmlns:mc="http://schemas.openxmlformats.org/markup-compatibility/2006">
    <mc:Choice xmlns:p14="http://schemas.microsoft.com/office/powerpoint/2010/main" Requires="p14">
      <p:transition spd="slow" p14:dur="2000" advTm="138094"/>
    </mc:Choice>
    <mc:Fallback>
      <p:transition spd="slow" advTm="138094"/>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31503" y="81587"/>
            <a:ext cx="9236193" cy="864096"/>
          </a:xfrm>
        </p:spPr>
        <p:txBody>
          <a:bodyPr>
            <a:normAutofit/>
          </a:bodyPr>
          <a:lstStyle/>
          <a:p>
            <a:r>
              <a:rPr lang="bs-Latn-BA" sz="3200" dirty="0"/>
              <a:t>Sopstveni razvoj</a:t>
            </a:r>
            <a:endParaRPr lang="en-GB" sz="3200" dirty="0"/>
          </a:p>
        </p:txBody>
      </p:sp>
      <p:sp>
        <p:nvSpPr>
          <p:cNvPr id="3" name="Content Placeholder 2"/>
          <p:cNvSpPr>
            <a:spLocks noGrp="1"/>
          </p:cNvSpPr>
          <p:nvPr>
            <p:ph idx="1"/>
          </p:nvPr>
        </p:nvSpPr>
        <p:spPr>
          <a:xfrm>
            <a:off x="1775520" y="1052737"/>
            <a:ext cx="8712968" cy="5723677"/>
          </a:xfrm>
        </p:spPr>
        <p:txBody>
          <a:bodyPr>
            <a:normAutofit fontScale="92500" lnSpcReduction="20000"/>
          </a:bodyPr>
          <a:lstStyle/>
          <a:p>
            <a:pPr marL="0" indent="274320" algn="just">
              <a:lnSpc>
                <a:spcPct val="115000"/>
              </a:lnSpc>
            </a:pPr>
            <a:r>
              <a:rPr lang="bs-Latn-BA" sz="1800" dirty="0">
                <a:latin typeface="Times New Roman" panose="02020603050405020304" pitchFamily="18" charset="0"/>
                <a:ea typeface="Times New Roman" panose="02020603050405020304" pitchFamily="18" charset="0"/>
              </a:rPr>
              <a:t>Nuklearni program vezan za energetski razvoj u Srbiji ne postoji preko 30 godina</a:t>
            </a:r>
          </a:p>
          <a:p>
            <a:pPr marL="0" indent="274320" algn="just">
              <a:lnSpc>
                <a:spcPct val="115000"/>
              </a:lnSpc>
            </a:pPr>
            <a:r>
              <a:rPr lang="bs-Latn-BA" sz="1800" dirty="0">
                <a:latin typeface="Times New Roman" panose="02020603050405020304" pitchFamily="18" charset="0"/>
                <a:ea typeface="Times New Roman" panose="02020603050405020304" pitchFamily="18" charset="0"/>
              </a:rPr>
              <a:t>Ciljevi postavljeni za razvoj nuklearne energetike u SFRJ u pogledu samostalnosti mašinogradnje i elektromašinogradnje za prozvodnju kapitalne opreme nuklearnog sistema za proizvodnju pare su u dobroj meri neadekvatni ili bolje reci neisplatljivi  za sopstveni razvoj u Srbiji.</a:t>
            </a:r>
          </a:p>
          <a:p>
            <a:pPr marL="0" indent="274320" algn="just">
              <a:lnSpc>
                <a:spcPct val="115000"/>
              </a:lnSpc>
            </a:pPr>
            <a:r>
              <a:rPr lang="bs-Latn-BA" sz="1800" dirty="0">
                <a:latin typeface="Times New Roman" panose="02020603050405020304" pitchFamily="18" charset="0"/>
                <a:ea typeface="Times New Roman" panose="02020603050405020304" pitchFamily="18" charset="0"/>
              </a:rPr>
              <a:t>Samostalnost u tehnologijama nuklearnog gorivnog ciklusa bi takodje bio pogresan cilj u uspostavlajnju nuklerano energetskog sistema.</a:t>
            </a:r>
          </a:p>
          <a:p>
            <a:pPr marL="0" indent="274320" algn="just">
              <a:lnSpc>
                <a:spcPct val="115000"/>
              </a:lnSpc>
            </a:pPr>
            <a:r>
              <a:rPr lang="bs-Latn-BA" sz="1800" dirty="0">
                <a:latin typeface="Times New Roman" panose="02020603050405020304" pitchFamily="18" charset="0"/>
                <a:ea typeface="Times New Roman" panose="02020603050405020304" pitchFamily="18" charset="0"/>
              </a:rPr>
              <a:t>S druge strane partnertsvo i medjunarodna saradnja bi mogli da znatno utiču na tehnoloski razvoj i različite specijalizacije usluga i eventualno opreme za širi krug korisnika.</a:t>
            </a:r>
          </a:p>
          <a:p>
            <a:pPr marL="0" indent="274320" algn="just">
              <a:lnSpc>
                <a:spcPct val="115000"/>
              </a:lnSpc>
            </a:pPr>
            <a:r>
              <a:rPr lang="bs-Latn-BA" sz="1800" dirty="0">
                <a:latin typeface="Times New Roman" panose="02020603050405020304" pitchFamily="18" charset="0"/>
                <a:ea typeface="Times New Roman" panose="02020603050405020304" pitchFamily="18" charset="0"/>
              </a:rPr>
              <a:t>Preduslovi su svakako korištenje postojećih solidnih obrazovnih ustanova i uspostavljanje nuklearno obrazovnih programa sa ciljem razumevanja vodjenja nuklearnih projekata, izbora tehnologije, validacije i evaluacije  ponuda za saradnju kao i osnovnih studija radiološke i fizičke zaštite, fizičke hemije, mašinstva i elektrotehnike ali i posebnosti nuklearnog prava, medjunarodnih konvencija i nuklearne trgovine. </a:t>
            </a:r>
          </a:p>
          <a:p>
            <a:pPr marL="0" indent="274320" algn="just">
              <a:lnSpc>
                <a:spcPct val="115000"/>
              </a:lnSpc>
            </a:pPr>
            <a:r>
              <a:rPr lang="bs-Latn-BA" sz="1800" dirty="0">
                <a:latin typeface="Times New Roman" panose="02020603050405020304" pitchFamily="18" charset="0"/>
                <a:ea typeface="Times New Roman" panose="02020603050405020304" pitchFamily="18" charset="0"/>
              </a:rPr>
              <a:t>Priprema regulative potrebne za izgradnju, operativno praćenje i dekomisiju nuklernih postrojenja u postojećem Regulatornom telu.</a:t>
            </a:r>
          </a:p>
          <a:p>
            <a:pPr marL="0" indent="274320" algn="just">
              <a:lnSpc>
                <a:spcPct val="115000"/>
              </a:lnSpc>
            </a:pPr>
            <a:r>
              <a:rPr lang="bs-Latn-BA" sz="1800" dirty="0">
                <a:latin typeface="Times New Roman" panose="02020603050405020304" pitchFamily="18" charset="0"/>
                <a:ea typeface="Times New Roman" panose="02020603050405020304" pitchFamily="18" charset="0"/>
              </a:rPr>
              <a:t>Iniciranje inicijalne investitorske organizacije u elektroprivredi ili JP NOS.</a:t>
            </a:r>
          </a:p>
          <a:p>
            <a:pPr marL="0" indent="274320" algn="just">
              <a:lnSpc>
                <a:spcPct val="115000"/>
              </a:lnSpc>
            </a:pPr>
            <a:r>
              <a:rPr lang="bs-Latn-BA" sz="1800" dirty="0">
                <a:latin typeface="Times New Roman" panose="02020603050405020304" pitchFamily="18" charset="0"/>
                <a:ea typeface="Times New Roman" panose="02020603050405020304" pitchFamily="18" charset="0"/>
              </a:rPr>
              <a:t>Uspostavljanje novog  modernog nuklearno istraživačkog  centra, u Vinči ili na drugom mestu..</a:t>
            </a:r>
          </a:p>
          <a:p>
            <a:pPr marL="0" indent="274320" algn="just">
              <a:lnSpc>
                <a:spcPct val="115000"/>
              </a:lnSpc>
            </a:pPr>
            <a:endParaRPr lang="en-US" sz="1800" dirty="0">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12"/>
          </p:nvPr>
        </p:nvSpPr>
        <p:spPr/>
        <p:txBody>
          <a:bodyPr/>
          <a:lstStyle/>
          <a:p>
            <a:pPr eaLnBrk="0" fontAlgn="base" hangingPunct="0">
              <a:spcBef>
                <a:spcPct val="0"/>
              </a:spcBef>
              <a:spcAft>
                <a:spcPct val="0"/>
              </a:spcAft>
              <a:defRPr/>
            </a:pPr>
            <a:fld id="{5CAB8D6E-C8C6-4410-9E29-3BCB5B64D2DB}" type="slidenum">
              <a:rPr lang="en-GB" sz="1000">
                <a:solidFill>
                  <a:srgbClr val="3366CC"/>
                </a:solidFill>
                <a:latin typeface="Arial"/>
                <a:cs typeface="Arial" panose="020B0604020202020204" pitchFamily="34" charset="0"/>
              </a:rPr>
              <a:pPr eaLnBrk="0" fontAlgn="base" hangingPunct="0">
                <a:spcBef>
                  <a:spcPct val="0"/>
                </a:spcBef>
                <a:spcAft>
                  <a:spcPct val="0"/>
                </a:spcAft>
                <a:defRPr/>
              </a:pPr>
              <a:t>18</a:t>
            </a:fld>
            <a:endParaRPr lang="en-GB" sz="1000">
              <a:solidFill>
                <a:srgbClr val="3366CC"/>
              </a:solidFill>
              <a:latin typeface="Arial"/>
              <a:cs typeface="Arial" panose="020B0604020202020204" pitchFamily="34" charset="0"/>
            </a:endParaRPr>
          </a:p>
        </p:txBody>
      </p:sp>
    </p:spTree>
    <p:custDataLst>
      <p:tags r:id="rId1"/>
    </p:custDataLst>
    <p:extLst>
      <p:ext uri="{BB962C8B-B14F-4D97-AF65-F5344CB8AC3E}">
        <p14:creationId xmlns:p14="http://schemas.microsoft.com/office/powerpoint/2010/main" val="1405764973"/>
      </p:ext>
    </p:extLst>
  </p:cSld>
  <p:clrMapOvr>
    <a:masterClrMapping/>
  </p:clrMapOvr>
  <mc:AlternateContent xmlns:mc="http://schemas.openxmlformats.org/markup-compatibility/2006">
    <mc:Choice xmlns:p14="http://schemas.microsoft.com/office/powerpoint/2010/main" Requires="p14">
      <p:transition spd="slow" p14:dur="2000" advTm="138094"/>
    </mc:Choice>
    <mc:Fallback>
      <p:transition spd="slow" advTm="138094"/>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425E7F8-367B-8473-F5BB-A6612A1C52BC}"/>
              </a:ext>
            </a:extLst>
          </p:cNvPr>
          <p:cNvSpPr txBox="1"/>
          <p:nvPr/>
        </p:nvSpPr>
        <p:spPr>
          <a:xfrm>
            <a:off x="346842" y="1019503"/>
            <a:ext cx="12055366" cy="5242782"/>
          </a:xfrm>
          <a:prstGeom prst="rect">
            <a:avLst/>
          </a:prstGeom>
          <a:noFill/>
        </p:spPr>
        <p:txBody>
          <a:bodyPr wrap="square">
            <a:spAutoFit/>
          </a:bodyPr>
          <a:lstStyle/>
          <a:p>
            <a:pPr marL="0" marR="0">
              <a:lnSpc>
                <a:spcPct val="107000"/>
              </a:lnSpc>
              <a:spcBef>
                <a:spcPts val="0"/>
              </a:spcBef>
              <a:spcAft>
                <a:spcPts val="800"/>
              </a:spcAft>
            </a:pP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Заштита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и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сигурност</a:t>
            </a:r>
            <a:r>
              <a:rPr lang="en-GB" sz="1800" b="1" dirty="0">
                <a:effectLst/>
                <a:latin typeface="Calibri" panose="020F0502020204030204" pitchFamily="34" charset="0"/>
                <a:ea typeface="Calibri" panose="020F0502020204030204" pitchFamily="34" charset="0"/>
                <a:cs typeface="Times New Roman" panose="02020603050405020304" pitchFamily="18" charset="0"/>
              </a:rPr>
              <a: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заштита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људи</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од</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излагања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јонизујућем</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зрачењу</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или</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изложености</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услед</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радиоактивног</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материјала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и</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сигурност</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извора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зрачења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или</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објеката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и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активности</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које</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стварају</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ризике</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од</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зрачења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Сигурност</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се</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пре</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свега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односи</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на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одржавање</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контроле</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над</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изворима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док</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се</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заштита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зрачење</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пре</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свега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односи</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на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контролу</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изложености</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зрачењу</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и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њеним</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ефектима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Јасно</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је</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да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су</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њих</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двоје</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уско</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повезани</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Заштита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од</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зрачења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или</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радиолошка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заштита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је</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веома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једноставнија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ако</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је</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извор</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под</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контролом</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тако</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да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сигурност</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нужно</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доприноси</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заштити</a:t>
            </a:r>
            <a:r>
              <a:rPr lang="en-GB" sz="1800" b="1" dirty="0">
                <a:effectLst/>
                <a:latin typeface="Calibri" panose="020F0502020204030204" pitchFamily="34" charset="0"/>
                <a:ea typeface="Calibri" panose="020F0502020204030204" pitchFamily="34" charset="0"/>
                <a:cs typeface="Times New Roman" panose="02020603050405020304" pitchFamily="18" charset="0"/>
              </a:rPr>
              <a: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Сигурност</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се</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бави</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и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ризицима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зрачења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у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нормалним</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околностима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и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ризицима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зрачења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као</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последица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инцидената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као</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и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са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другим</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могућим</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директним</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последицама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губитка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контроле</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над</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језграма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нуклеарног</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реактора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реакцијом</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нуклеарног</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ланца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или</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било</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којег</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другог</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извора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зрачења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sr-Cyrl-RS" sz="1800" b="1" dirty="0">
                <a:effectLst/>
                <a:latin typeface="Calibri" panose="020F0502020204030204" pitchFamily="34" charset="0"/>
                <a:ea typeface="Calibri" panose="020F0502020204030204" pitchFamily="34" charset="0"/>
                <a:cs typeface="Times New Roman" panose="02020603050405020304" pitchFamily="18" charset="0"/>
              </a:rPr>
              <a:t>Функције</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безбедности</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укључују</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акције</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за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спречавање</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инцидената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sr-Cyrl-RS" sz="1800" b="1" dirty="0">
                <a:effectLst/>
                <a:latin typeface="Calibri" panose="020F0502020204030204" pitchFamily="34" charset="0"/>
                <a:ea typeface="Calibri" panose="020F0502020204030204" pitchFamily="34" charset="0"/>
                <a:cs typeface="Times New Roman" panose="02020603050405020304" pitchFamily="18" charset="0"/>
              </a:rPr>
              <a:t>(незгида) </a:t>
            </a:r>
            <a:r>
              <a:rPr lang="en-GB" sz="1800" b="1" dirty="0">
                <a:effectLst/>
                <a:latin typeface="Calibri" panose="020F0502020204030204" pitchFamily="34" charset="0"/>
                <a:ea typeface="Calibri" panose="020F0502020204030204" pitchFamily="34" charset="0"/>
                <a:cs typeface="Times New Roman" panose="02020603050405020304" pitchFamily="18" charset="0"/>
              </a:rPr>
              <a:t>и</a:t>
            </a:r>
            <a:r>
              <a:rPr lang="sr-Cyrl-RS" sz="1800" b="1" dirty="0">
                <a:effectLst/>
                <a:latin typeface="Calibri" panose="020F0502020204030204" pitchFamily="34" charset="0"/>
                <a:ea typeface="Calibri" panose="020F0502020204030204" pitchFamily="34" charset="0"/>
                <a:cs typeface="Times New Roman" panose="02020603050405020304" pitchFamily="18" charset="0"/>
              </a:rPr>
              <a:t>ли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ублаж</a:t>
            </a:r>
            <a:r>
              <a:rPr lang="sr-Cyrl-RS" sz="1800" b="1" dirty="0">
                <a:effectLst/>
                <a:latin typeface="Calibri" panose="020F0502020204030204" pitchFamily="34" charset="0"/>
                <a:ea typeface="Calibri" panose="020F0502020204030204" pitchFamily="34" charset="0"/>
                <a:cs typeface="Times New Roman" panose="02020603050405020304" pitchFamily="18" charset="0"/>
              </a:rPr>
              <a:t>авања </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последиц</a:t>
            </a:r>
            <a:r>
              <a:rPr lang="sr-Cyrl-RS" sz="1800" b="1" dirty="0">
                <a:effectLst/>
                <a:latin typeface="Calibri" panose="020F0502020204030204" pitchFamily="34" charset="0"/>
                <a:ea typeface="Calibri" panose="020F0502020204030204" pitchFamily="34" charset="0"/>
                <a:cs typeface="Times New Roman" panose="02020603050405020304" pitchFamily="18" charset="0"/>
              </a:rPr>
              <a:t>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ако</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би</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се</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sr-Cyrl-RS" sz="1800" b="1" dirty="0">
                <a:effectLst/>
                <a:latin typeface="Calibri" panose="020F0502020204030204" pitchFamily="34" charset="0"/>
                <a:ea typeface="Calibri" panose="020F0502020204030204" pitchFamily="34" charset="0"/>
                <a:cs typeface="Times New Roman" panose="02020603050405020304" pitchFamily="18" charset="0"/>
              </a:rPr>
              <a:t>инцидент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догоди</a:t>
            </a:r>
            <a:r>
              <a:rPr lang="sr-Cyrl-RS" sz="1800" b="1" dirty="0">
                <a:effectLst/>
                <a:latin typeface="Calibri" panose="020F0502020204030204" pitchFamily="34" charset="0"/>
                <a:ea typeface="Calibri" panose="020F0502020204030204" pitchFamily="34" charset="0"/>
                <a:cs typeface="Times New Roman" panose="02020603050405020304" pitchFamily="18" charset="0"/>
              </a:rPr>
              <a:t>о</a:t>
            </a:r>
            <a:r>
              <a:rPr lang="en-GB" sz="1800" b="1" dirty="0">
                <a:effectLst/>
                <a:latin typeface="Calibri" panose="020F0502020204030204" pitchFamily="34" charset="0"/>
                <a:ea typeface="Calibri" panose="020F0502020204030204" pitchFamily="34" charset="0"/>
                <a:cs typeface="Times New Roman" panose="02020603050405020304" pitchFamily="18" charset="0"/>
              </a:rPr>
              <a:t>.</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Функциј</a:t>
            </a:r>
            <a:r>
              <a:rPr lang="sr-Cyrl-RS" sz="1800" b="1" dirty="0">
                <a:effectLst/>
                <a:latin typeface="Calibri" panose="020F0502020204030204" pitchFamily="34" charset="0"/>
                <a:ea typeface="Calibri" panose="020F0502020204030204" pitchFamily="34" charset="0"/>
                <a:cs typeface="Times New Roman" panose="02020603050405020304" pitchFamily="18" charset="0"/>
              </a:rPr>
              <a:t>е</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безбедности</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се</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мора</a:t>
            </a:r>
            <a:r>
              <a:rPr lang="sr-Cyrl-RS" sz="1800" b="1" dirty="0">
                <a:effectLst/>
                <a:latin typeface="Calibri" panose="020F0502020204030204" pitchFamily="34" charset="0"/>
                <a:ea typeface="Calibri" panose="020F0502020204030204" pitchFamily="34" charset="0"/>
                <a:cs typeface="Times New Roman" panose="02020603050405020304" pitchFamily="18" charset="0"/>
              </a:rPr>
              <a:t>ју</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постићи</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ради</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сигурности</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објек</a:t>
            </a:r>
            <a:r>
              <a:rPr lang="sr-Cyrl-RS" sz="1800" b="1" dirty="0">
                <a:effectLst/>
                <a:latin typeface="Calibri" panose="020F0502020204030204" pitchFamily="34" charset="0"/>
                <a:ea typeface="Calibri" panose="020F0502020204030204" pitchFamily="34" charset="0"/>
                <a:cs typeface="Times New Roman" panose="02020603050405020304" pitchFamily="18" charset="0"/>
              </a:rPr>
              <a:t>та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или</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активност</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за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спречавање</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или</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ублажавање</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радиолошких</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пос</a:t>
            </a:r>
            <a:r>
              <a:rPr lang="sr-Cyrl-RS" sz="1800" b="1" dirty="0">
                <a:effectLst/>
                <a:latin typeface="Calibri" panose="020F0502020204030204" pitchFamily="34" charset="0"/>
                <a:ea typeface="Calibri" panose="020F0502020204030204" pitchFamily="34" charset="0"/>
                <a:cs typeface="Times New Roman" panose="02020603050405020304" pitchFamily="18" charset="0"/>
              </a:rPr>
              <a:t>л</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едица</a:t>
            </a:r>
            <a:r>
              <a:rPr lang="sr-Cyrl-RS" sz="1800" b="1" dirty="0">
                <a:effectLst/>
                <a:latin typeface="Calibri" panose="020F0502020204030204" pitchFamily="34" charset="0"/>
                <a:ea typeface="Calibri" panose="020F0502020204030204" pitchFamily="34" charset="0"/>
                <a:cs typeface="Times New Roman" panose="02020603050405020304" pitchFamily="18" charset="0"/>
              </a:rPr>
              <a:t> у току</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нормалног</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рада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предвиђен</a:t>
            </a:r>
            <a:r>
              <a:rPr lang="sr-Cyrl-RS" sz="1800" b="1" dirty="0">
                <a:effectLst/>
                <a:latin typeface="Calibri" panose="020F0502020204030204" pitchFamily="34" charset="0"/>
                <a:ea typeface="Calibri" panose="020F0502020204030204" pitchFamily="34" charset="0"/>
                <a:cs typeface="Times New Roman" panose="02020603050405020304" pitchFamily="18" charset="0"/>
              </a:rPr>
              <a:t>ог</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оперативне</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sr-Cyrl-RS" sz="1800" b="1" dirty="0">
                <a:effectLst/>
                <a:latin typeface="Calibri" panose="020F0502020204030204" pitchFamily="34" charset="0"/>
                <a:ea typeface="Calibri" panose="020F0502020204030204" pitchFamily="34" charset="0"/>
                <a:cs typeface="Times New Roman" panose="02020603050405020304" pitchFamily="18" charset="0"/>
              </a:rPr>
              <a:t>стања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и</a:t>
            </a:r>
            <a:r>
              <a:rPr lang="sr-Cyrl-RS" sz="1800" b="1" dirty="0">
                <a:effectLst/>
                <a:latin typeface="Calibri" panose="020F0502020204030204" pitchFamily="34" charset="0"/>
                <a:ea typeface="Calibri" panose="020F0502020204030204" pitchFamily="34" charset="0"/>
                <a:cs typeface="Times New Roman" panose="02020603050405020304" pitchFamily="18" charset="0"/>
              </a:rPr>
              <a:t>ли у току инцидента</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A086B72C-CD0A-0AE5-1F65-7E1DD1197404}"/>
              </a:ext>
            </a:extLst>
          </p:cNvPr>
          <p:cNvSpPr txBox="1"/>
          <p:nvPr/>
        </p:nvSpPr>
        <p:spPr>
          <a:xfrm>
            <a:off x="525517" y="399393"/>
            <a:ext cx="11330152" cy="461665"/>
          </a:xfrm>
          <a:prstGeom prst="rect">
            <a:avLst/>
          </a:prstGeom>
          <a:noFill/>
        </p:spPr>
        <p:txBody>
          <a:bodyPr wrap="square" rtlCol="0">
            <a:spAutoFit/>
          </a:bodyPr>
          <a:lstStyle/>
          <a:p>
            <a:r>
              <a:rPr lang="en-US" sz="2400" dirty="0" err="1">
                <a:effectLst/>
                <a:latin typeface="TimesNewRomanPSMT"/>
                <a:ea typeface="Calibri" panose="020F0502020204030204" pitchFamily="34" charset="0"/>
                <a:cs typeface="TimesNewRomanPSMT"/>
              </a:rPr>
              <a:t>Сигурност</a:t>
            </a:r>
            <a:r>
              <a:rPr lang="en-US" sz="2400" dirty="0">
                <a:effectLst/>
                <a:latin typeface="TimesNewRomanPSMT"/>
                <a:ea typeface="Calibri" panose="020F0502020204030204" pitchFamily="34" charset="0"/>
                <a:cs typeface="TimesNewRomanPSMT"/>
              </a:rPr>
              <a:t> и </a:t>
            </a:r>
            <a:r>
              <a:rPr lang="en-US" sz="2400" dirty="0" err="1">
                <a:effectLst/>
                <a:latin typeface="TimesNewRomanPSMT"/>
                <a:ea typeface="Calibri" panose="020F0502020204030204" pitchFamily="34" charset="0"/>
                <a:cs typeface="TimesNewRomanPSMT"/>
              </a:rPr>
              <a:t>заштита</a:t>
            </a:r>
            <a:r>
              <a:rPr lang="en-US" sz="2400" dirty="0">
                <a:effectLst/>
                <a:latin typeface="TimesNewRomanPSMT"/>
                <a:ea typeface="Calibri" panose="020F0502020204030204" pitchFamily="34" charset="0"/>
                <a:cs typeface="TimesNewRomanPSMT"/>
              </a:rPr>
              <a:t> </a:t>
            </a:r>
            <a:r>
              <a:rPr lang="en-US" sz="2400" dirty="0" err="1">
                <a:effectLst/>
                <a:latin typeface="TimesNewRomanPSMT"/>
                <a:ea typeface="Calibri" panose="020F0502020204030204" pitchFamily="34" charset="0"/>
                <a:cs typeface="TimesNewRomanPSMT"/>
              </a:rPr>
              <a:t>од</a:t>
            </a:r>
            <a:r>
              <a:rPr lang="en-US" sz="2400" dirty="0">
                <a:effectLst/>
                <a:latin typeface="TimesNewRomanPSMT"/>
                <a:ea typeface="Calibri" panose="020F0502020204030204" pitchFamily="34" charset="0"/>
                <a:cs typeface="TimesNewRomanPSMT"/>
              </a:rPr>
              <a:t> </a:t>
            </a:r>
            <a:r>
              <a:rPr lang="en-US" sz="2400" dirty="0" err="1">
                <a:effectLst/>
                <a:latin typeface="TimesNewRomanPSMT"/>
                <a:ea typeface="Calibri" panose="020F0502020204030204" pitchFamily="34" charset="0"/>
                <a:cs typeface="TimesNewRomanPSMT"/>
              </a:rPr>
              <a:t>зрачења</a:t>
            </a:r>
            <a:r>
              <a:rPr lang="sr-Cyrl-RS" sz="2400" dirty="0">
                <a:effectLst/>
                <a:latin typeface="TimesNewRomanPSMT"/>
                <a:ea typeface="Calibri" panose="020F0502020204030204" pitchFamily="34" charset="0"/>
                <a:cs typeface="TimesNewRomanPSMT"/>
              </a:rPr>
              <a:t>  и С</a:t>
            </a:r>
            <a:r>
              <a:rPr lang="en-US" sz="2400" dirty="0" err="1">
                <a:effectLst/>
                <a:latin typeface="TimesNewRomanPSMT"/>
                <a:ea typeface="Calibri" panose="020F0502020204030204" pitchFamily="34" charset="0"/>
                <a:cs typeface="TimesNewRomanPSMT"/>
              </a:rPr>
              <a:t>игурност</a:t>
            </a:r>
            <a:r>
              <a:rPr lang="en-US" sz="2400" dirty="0">
                <a:effectLst/>
                <a:latin typeface="TimesNewRomanPSMT"/>
                <a:ea typeface="Calibri" panose="020F0502020204030204" pitchFamily="34" charset="0"/>
                <a:cs typeface="TimesNewRomanPSMT"/>
              </a:rPr>
              <a:t> </a:t>
            </a:r>
            <a:r>
              <a:rPr lang="en-US" sz="2400" dirty="0" err="1">
                <a:effectLst/>
                <a:latin typeface="TimesNewRomanPSMT"/>
                <a:ea typeface="Calibri" panose="020F0502020204030204" pitchFamily="34" charset="0"/>
                <a:cs typeface="TimesNewRomanPSMT"/>
              </a:rPr>
              <a:t>нуклеарно-енергетских</a:t>
            </a:r>
            <a:r>
              <a:rPr lang="en-US" sz="2400" dirty="0">
                <a:effectLst/>
                <a:latin typeface="TimesNewRomanPSMT"/>
                <a:ea typeface="Calibri" panose="020F0502020204030204" pitchFamily="34" charset="0"/>
                <a:cs typeface="TimesNewRomanPSMT"/>
              </a:rPr>
              <a:t> </a:t>
            </a:r>
            <a:r>
              <a:rPr lang="en-US" sz="2400" dirty="0" err="1">
                <a:effectLst/>
                <a:latin typeface="TimesNewRomanPSMT"/>
                <a:ea typeface="Calibri" panose="020F0502020204030204" pitchFamily="34" charset="0"/>
                <a:cs typeface="TimesNewRomanPSMT"/>
              </a:rPr>
              <a:t>постројења</a:t>
            </a:r>
            <a:endParaRPr lang="en-US" sz="2400" dirty="0"/>
          </a:p>
        </p:txBody>
      </p:sp>
    </p:spTree>
    <p:extLst>
      <p:ext uri="{BB962C8B-B14F-4D97-AF65-F5344CB8AC3E}">
        <p14:creationId xmlns:p14="http://schemas.microsoft.com/office/powerpoint/2010/main" val="23562781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425E7F8-367B-8473-F5BB-A6612A1C52BC}"/>
              </a:ext>
            </a:extLst>
          </p:cNvPr>
          <p:cNvSpPr txBox="1"/>
          <p:nvPr/>
        </p:nvSpPr>
        <p:spPr>
          <a:xfrm>
            <a:off x="346842" y="1019503"/>
            <a:ext cx="12055366" cy="6542240"/>
          </a:xfrm>
          <a:prstGeom prst="rect">
            <a:avLst/>
          </a:prstGeom>
          <a:noFill/>
        </p:spPr>
        <p:txBody>
          <a:bodyPr wrap="square">
            <a:spAutoFit/>
          </a:bodyPr>
          <a:lstStyle/>
          <a:p>
            <a:pPr marL="0" marR="0">
              <a:lnSpc>
                <a:spcPct val="107000"/>
              </a:lnSpc>
              <a:spcBef>
                <a:spcPts val="0"/>
              </a:spcBef>
              <a:spcAft>
                <a:spcPts val="800"/>
              </a:spcAft>
            </a:pP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Сигурносне</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функције</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које</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морају</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бити</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испуњене</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дизајном</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нуклеарног</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реактора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GB" sz="1800" b="1" dirty="0">
                <a:effectLst/>
                <a:latin typeface="Calibri" panose="020F0502020204030204" pitchFamily="34" charset="0"/>
                <a:ea typeface="Calibri" panose="020F0502020204030204" pitchFamily="34" charset="0"/>
                <a:cs typeface="Times New Roman" panose="02020603050405020304" pitchFamily="18" charset="0"/>
              </a:rPr>
              <a:t>а)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Способност</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да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се</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сигурно</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искључи</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реактор</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и </a:t>
            </a:r>
            <a:r>
              <a:rPr lang="sr-Cyrl-RS" sz="1800" b="1" dirty="0">
                <a:effectLst/>
                <a:latin typeface="Calibri" panose="020F0502020204030204" pitchFamily="34" charset="0"/>
                <a:ea typeface="Calibri" panose="020F0502020204030204" pitchFamily="34" charset="0"/>
                <a:cs typeface="Times New Roman" panose="02020603050405020304" pitchFamily="18" charset="0"/>
              </a:rPr>
              <a:t>да се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одржава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у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сигурном</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стању</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гашења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током</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и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после</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sr-Cyrl-RS" sz="1800" b="1" dirty="0">
                <a:effectLst/>
                <a:latin typeface="Calibri" panose="020F0502020204030204" pitchFamily="34" charset="0"/>
                <a:ea typeface="Calibri" panose="020F0502020204030204" pitchFamily="34" charset="0"/>
                <a:cs typeface="Times New Roman" panose="02020603050405020304" pitchFamily="18" charset="0"/>
              </a:rPr>
              <a:t>свих</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оперативних</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sr-Cyrl-RS" sz="1800" b="1" dirty="0">
                <a:effectLst/>
                <a:latin typeface="Calibri" panose="020F0502020204030204" pitchFamily="34" charset="0"/>
                <a:ea typeface="Calibri" panose="020F0502020204030204" pitchFamily="34" charset="0"/>
                <a:cs typeface="Times New Roman" panose="02020603050405020304" pitchFamily="18" charset="0"/>
              </a:rPr>
              <a:t>стања </a:t>
            </a:r>
            <a:r>
              <a:rPr lang="en-GB" sz="1800" b="1" dirty="0">
                <a:effectLst/>
                <a:latin typeface="Calibri" panose="020F0502020204030204" pitchFamily="34" charset="0"/>
                <a:ea typeface="Calibri" panose="020F0502020204030204" pitchFamily="34" charset="0"/>
                <a:cs typeface="Times New Roman" panose="02020603050405020304" pitchFamily="18" charset="0"/>
              </a:rPr>
              <a:t>и </a:t>
            </a:r>
            <a:r>
              <a:rPr lang="sr-Cyrl-RS" sz="1800" b="1" dirty="0">
                <a:effectLst/>
                <a:latin typeface="Calibri" panose="020F0502020204030204" pitchFamily="34" charset="0"/>
                <a:ea typeface="Calibri" panose="020F0502020204030204" pitchFamily="34" charset="0"/>
                <a:cs typeface="Times New Roman" panose="02020603050405020304" pitchFamily="18" charset="0"/>
              </a:rPr>
              <a:t>у току евентуалне</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незгоде</a:t>
            </a:r>
            <a:r>
              <a:rPr lang="en-GB" sz="1800" b="1" dirty="0">
                <a:effectLst/>
                <a:latin typeface="Calibri" panose="020F0502020204030204" pitchFamily="34" charset="0"/>
                <a:ea typeface="Calibri" panose="020F0502020204030204" pitchFamily="34" charset="0"/>
                <a:cs typeface="Times New Roman" panose="02020603050405020304" pitchFamily="18" charset="0"/>
              </a:rPr>
              <a:t>;</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GB" sz="1800" b="1" dirty="0">
                <a:effectLst/>
                <a:latin typeface="Calibri" panose="020F0502020204030204" pitchFamily="34" charset="0"/>
                <a:ea typeface="Calibri" panose="020F0502020204030204" pitchFamily="34" charset="0"/>
                <a:cs typeface="Times New Roman" panose="02020603050405020304" pitchFamily="18" charset="0"/>
              </a:rPr>
              <a:t>б)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способност</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уклањања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преостале</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sr-Cyrl-RS" sz="1800" b="1" dirty="0">
                <a:effectLst/>
                <a:latin typeface="Calibri" panose="020F0502020204030204" pitchFamily="34" charset="0"/>
                <a:ea typeface="Calibri" panose="020F0502020204030204" pitchFamily="34" charset="0"/>
                <a:cs typeface="Times New Roman" panose="02020603050405020304" pitchFamily="18" charset="0"/>
              </a:rPr>
              <a:t>топлоте</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из</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језгре</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реактора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реактора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и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нуклеарног</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горива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у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складишту</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након</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гашења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и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током</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и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после</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sr-Cyrl-RS" sz="1800" b="1" dirty="0">
                <a:effectLst/>
                <a:latin typeface="Calibri" panose="020F0502020204030204" pitchFamily="34" charset="0"/>
                <a:ea typeface="Calibri" panose="020F0502020204030204" pitchFamily="34" charset="0"/>
                <a:cs typeface="Times New Roman" panose="02020603050405020304" pitchFamily="18" charset="0"/>
              </a:rPr>
              <a:t>свих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оперативних</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sr-Cyrl-RS" sz="1800" b="1" dirty="0">
                <a:effectLst/>
                <a:latin typeface="Calibri" panose="020F0502020204030204" pitchFamily="34" charset="0"/>
                <a:ea typeface="Calibri" panose="020F0502020204030204" pitchFamily="34" charset="0"/>
                <a:cs typeface="Times New Roman" panose="02020603050405020304" pitchFamily="18" charset="0"/>
              </a:rPr>
              <a:t>стања и евентуалне</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незгоде</a:t>
            </a:r>
            <a:r>
              <a:rPr lang="en-GB" sz="1800" b="1" dirty="0">
                <a:effectLst/>
                <a:latin typeface="Calibri" panose="020F0502020204030204" pitchFamily="34" charset="0"/>
                <a:ea typeface="Calibri" panose="020F0502020204030204" pitchFamily="34" charset="0"/>
                <a:cs typeface="Times New Roman" panose="02020603050405020304" pitchFamily="18" charset="0"/>
              </a:rPr>
              <a:t>;</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GB" sz="1800" b="1" dirty="0">
                <a:effectLst/>
                <a:latin typeface="Calibri" panose="020F0502020204030204" pitchFamily="34" charset="0"/>
                <a:ea typeface="Calibri" panose="020F0502020204030204" pitchFamily="34" charset="0"/>
                <a:cs typeface="Times New Roman" panose="02020603050405020304" pitchFamily="18" charset="0"/>
              </a:rPr>
              <a:t>ц)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Способност</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смањења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потенцијала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за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ослобађање</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радиоактивног</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материјала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sr-Cyrl-RS" sz="1800" b="1" dirty="0">
                <a:effectLst/>
                <a:latin typeface="Calibri" panose="020F0502020204030204" pitchFamily="34" charset="0"/>
                <a:ea typeface="Calibri" panose="020F0502020204030204" pitchFamily="34" charset="0"/>
                <a:cs typeface="Times New Roman" panose="02020603050405020304" pitchFamily="18" charset="0"/>
              </a:rPr>
              <a:t>као </a:t>
            </a:r>
            <a:r>
              <a:rPr lang="en-GB" sz="1800" b="1" dirty="0">
                <a:effectLst/>
                <a:latin typeface="Calibri" panose="020F0502020204030204" pitchFamily="34" charset="0"/>
                <a:ea typeface="Calibri" panose="020F0502020204030204" pitchFamily="34" charset="0"/>
                <a:cs typeface="Times New Roman" panose="02020603050405020304" pitchFamily="18" charset="0"/>
              </a:rPr>
              <a:t>и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да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се</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осигура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да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су</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sr-Cyrl-RS" sz="1800" b="1" dirty="0">
                <a:effectLst/>
                <a:latin typeface="Calibri" panose="020F0502020204030204" pitchFamily="34" charset="0"/>
                <a:ea typeface="Calibri" panose="020F0502020204030204" pitchFamily="34" charset="0"/>
                <a:cs typeface="Times New Roman" panose="02020603050405020304" pitchFamily="18" charset="0"/>
              </a:rPr>
              <a:t>сва испуштања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у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прописаним</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границама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током</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sr-Cyrl-RS" sz="1800" b="1" dirty="0">
                <a:effectLst/>
                <a:latin typeface="Calibri" panose="020F0502020204030204" pitchFamily="34" charset="0"/>
                <a:ea typeface="Calibri" panose="020F0502020204030204" pitchFamily="34" charset="0"/>
                <a:cs typeface="Times New Roman" panose="02020603050405020304" pitchFamily="18" charset="0"/>
              </a:rPr>
              <a:t>свих</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оперативних</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sr-Cyrl-RS" sz="1800" b="1" dirty="0">
                <a:effectLst/>
                <a:latin typeface="Calibri" panose="020F0502020204030204" pitchFamily="34" charset="0"/>
                <a:ea typeface="Calibri" panose="020F0502020204030204" pitchFamily="34" charset="0"/>
                <a:cs typeface="Times New Roman" panose="02020603050405020304" pitchFamily="18" charset="0"/>
              </a:rPr>
              <a:t>стања, односно </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у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прихватљивим</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границама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током</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и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након</a:t>
            </a:r>
            <a:r>
              <a:rPr lang="sr-Cyrl-RS" sz="1800" b="1" dirty="0">
                <a:effectLst/>
                <a:latin typeface="Calibri" panose="020F0502020204030204" pitchFamily="34" charset="0"/>
                <a:ea typeface="Calibri" panose="020F0502020204030204" pitchFamily="34" charset="0"/>
                <a:cs typeface="Times New Roman" panose="02020603050405020304" pitchFamily="18" charset="0"/>
              </a:rPr>
              <a:t> евентуалних дизајном предвиђених незгода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a:t>
            </a:r>
            <a:endParaRPr lang="sr-Cyrl-RS"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Три</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основне</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безбедносне</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функције</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за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нуклеарне</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електране</a:t>
            </a:r>
            <a:r>
              <a:rPr lang="sr-Cyrl-RS" sz="1800" b="1" dirty="0">
                <a:effectLst/>
                <a:latin typeface="Calibri" panose="020F0502020204030204" pitchFamily="34" charset="0"/>
                <a:ea typeface="Calibri" panose="020F0502020204030204" pitchFamily="34" charset="0"/>
                <a:cs typeface="Times New Roman" panose="02020603050405020304" pitchFamily="18" charset="0"/>
              </a:rPr>
              <a:t> су</a:t>
            </a:r>
            <a:r>
              <a:rPr lang="en-GB" sz="1800" b="1" dirty="0">
                <a:effectLst/>
                <a:latin typeface="Calibri" panose="020F0502020204030204" pitchFamily="34" charset="0"/>
                <a:ea typeface="Calibri" panose="020F0502020204030204" pitchFamily="34" charset="0"/>
                <a:cs typeface="Times New Roman" panose="02020603050405020304" pitchFamily="18" charset="0"/>
              </a:rPr>
              <a:t>:</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GB" sz="1800" b="1" dirty="0">
                <a:effectLst/>
                <a:latin typeface="Calibri" panose="020F0502020204030204" pitchFamily="34" charset="0"/>
                <a:ea typeface="Calibri" panose="020F0502020204030204" pitchFamily="34" charset="0"/>
                <a:cs typeface="Times New Roman" panose="02020603050405020304" pitchFamily="18" charset="0"/>
              </a:rPr>
              <a:t>а)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контрола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реактивности</a:t>
            </a:r>
            <a:r>
              <a:rPr lang="en-GB" sz="1800" b="1" dirty="0">
                <a:effectLst/>
                <a:latin typeface="Calibri" panose="020F0502020204030204" pitchFamily="34" charset="0"/>
                <a:ea typeface="Calibri" panose="020F0502020204030204" pitchFamily="34" charset="0"/>
                <a:cs typeface="Times New Roman" panose="02020603050405020304" pitchFamily="18" charset="0"/>
              </a:rPr>
              <a:t>;</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GB" sz="1800" b="1" dirty="0">
                <a:effectLst/>
                <a:latin typeface="Calibri" panose="020F0502020204030204" pitchFamily="34" charset="0"/>
                <a:ea typeface="Calibri" panose="020F0502020204030204" pitchFamily="34" charset="0"/>
                <a:cs typeface="Times New Roman" panose="02020603050405020304" pitchFamily="18" charset="0"/>
              </a:rPr>
              <a:t>б)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хлађење</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радиоактивног</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материјала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GB" sz="1800" b="1" dirty="0">
                <a:effectLst/>
                <a:latin typeface="Calibri" panose="020F0502020204030204" pitchFamily="34" charset="0"/>
                <a:ea typeface="Calibri" panose="020F0502020204030204" pitchFamily="34" charset="0"/>
                <a:cs typeface="Times New Roman" panose="02020603050405020304" pitchFamily="18" charset="0"/>
              </a:rPr>
              <a:t>ц) </a:t>
            </a:r>
            <a:r>
              <a:rPr lang="sr-Cyrl-RS" sz="1800" b="1" dirty="0">
                <a:effectLst/>
                <a:latin typeface="Calibri" panose="020F0502020204030204" pitchFamily="34" charset="0"/>
                <a:ea typeface="Calibri" panose="020F0502020204030204" pitchFamily="34" charset="0"/>
                <a:cs typeface="Times New Roman" panose="02020603050405020304" pitchFamily="18" charset="0"/>
              </a:rPr>
              <a:t>изолација и задржавање радиоактивног материјала</a:t>
            </a:r>
          </a:p>
          <a:p>
            <a:pPr marL="0" marR="0">
              <a:lnSpc>
                <a:spcPct val="107000"/>
              </a:lnSpc>
              <a:spcBef>
                <a:spcPts val="0"/>
              </a:spcBef>
              <a:spcAft>
                <a:spcPts val="800"/>
              </a:spcAft>
            </a:pP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Сигурносне</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функције</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sr-Cyrl-RS" sz="1800" b="1" dirty="0">
                <a:effectLst/>
                <a:latin typeface="Calibri" panose="020F0502020204030204" pitchFamily="34" charset="0"/>
                <a:ea typeface="Calibri" panose="020F0502020204030204" pitchFamily="34" charset="0"/>
                <a:cs typeface="Times New Roman" panose="02020603050405020304" pitchFamily="18" charset="0"/>
              </a:rPr>
              <a:t>се постижу</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наменским</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системима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структурама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и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компонентама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објекта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Класификоване</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су</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у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различите</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sr-Cyrl-RS" sz="1800" b="1" dirty="0">
                <a:effectLst/>
                <a:latin typeface="Calibri" panose="020F0502020204030204" pitchFamily="34" charset="0"/>
                <a:ea typeface="Calibri" panose="020F0502020204030204" pitchFamily="34" charset="0"/>
                <a:cs typeface="Times New Roman" panose="02020603050405020304" pitchFamily="18" charset="0"/>
              </a:rPr>
              <a:t>клсе</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безбедности</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на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основу</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својих</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функција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и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њиховог</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значаја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GB" sz="1800" b="1" dirty="0">
                <a:effectLst/>
                <a:latin typeface="Calibri" panose="020F0502020204030204" pitchFamily="34" charset="0"/>
                <a:ea typeface="Calibri" panose="020F0502020204030204" pitchFamily="34" charset="0"/>
                <a:cs typeface="Times New Roman" panose="02020603050405020304" pitchFamily="18" charset="0"/>
              </a:rPr>
              <a:t> СИГУРНОСН</a:t>
            </a:r>
            <a:r>
              <a:rPr lang="sr-Cyrl-RS" sz="1800" b="1" dirty="0">
                <a:effectLst/>
                <a:latin typeface="Calibri" panose="020F0502020204030204" pitchFamily="34" charset="0"/>
                <a:ea typeface="Calibri" panose="020F0502020204030204" pitchFamily="34" charset="0"/>
                <a:cs typeface="Times New Roman" panose="02020603050405020304" pitchFamily="18" charset="0"/>
              </a:rPr>
              <a:t>Е</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КЛАС</a:t>
            </a:r>
            <a:r>
              <a:rPr lang="sr-Cyrl-RS" sz="1800" b="1" dirty="0">
                <a:effectLst/>
                <a:latin typeface="Calibri" panose="020F0502020204030204" pitchFamily="34" charset="0"/>
                <a:ea typeface="Calibri" panose="020F0502020204030204" pitchFamily="34" charset="0"/>
                <a:cs typeface="Times New Roman" panose="02020603050405020304" pitchFamily="18" charset="0"/>
              </a:rPr>
              <a:t>Е</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За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нуклеарне</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електране</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класе</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у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који</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су</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системи</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и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компоненте</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и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друге</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ставке</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опреме</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додељене</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на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основу</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својих</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функција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и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њиховог</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значаја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за</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безбедност</a:t>
            </a:r>
            <a:r>
              <a:rPr lang="en-GB" sz="1800" b="1" dirty="0">
                <a:effectLst/>
                <a:latin typeface="Calibri" panose="020F0502020204030204" pitchFamily="34" charset="0"/>
                <a:ea typeface="Calibri" panose="020F0502020204030204" pitchFamily="34" charset="0"/>
                <a:cs typeface="Times New Roman" panose="02020603050405020304" pitchFamily="18" charset="0"/>
              </a:rPr>
              <a:t>.</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A086B72C-CD0A-0AE5-1F65-7E1DD1197404}"/>
              </a:ext>
            </a:extLst>
          </p:cNvPr>
          <p:cNvSpPr txBox="1"/>
          <p:nvPr/>
        </p:nvSpPr>
        <p:spPr>
          <a:xfrm>
            <a:off x="525517" y="399393"/>
            <a:ext cx="11330152" cy="461665"/>
          </a:xfrm>
          <a:prstGeom prst="rect">
            <a:avLst/>
          </a:prstGeom>
          <a:noFill/>
        </p:spPr>
        <p:txBody>
          <a:bodyPr wrap="square" rtlCol="0">
            <a:spAutoFit/>
          </a:bodyPr>
          <a:lstStyle/>
          <a:p>
            <a:r>
              <a:rPr lang="sr-Cyrl-RS" sz="2400" dirty="0">
                <a:effectLst/>
                <a:latin typeface="TimesNewRomanPSMT"/>
                <a:ea typeface="Calibri" panose="020F0502020204030204" pitchFamily="34" charset="0"/>
                <a:cs typeface="TimesNewRomanPSMT"/>
              </a:rPr>
              <a:t>С</a:t>
            </a:r>
            <a:r>
              <a:rPr lang="en-US" sz="2400" dirty="0" err="1">
                <a:effectLst/>
                <a:latin typeface="TimesNewRomanPSMT"/>
                <a:ea typeface="Calibri" panose="020F0502020204030204" pitchFamily="34" charset="0"/>
                <a:cs typeface="TimesNewRomanPSMT"/>
              </a:rPr>
              <a:t>игурност</a:t>
            </a:r>
            <a:r>
              <a:rPr lang="en-US" sz="2400" dirty="0">
                <a:effectLst/>
                <a:latin typeface="TimesNewRomanPSMT"/>
                <a:ea typeface="Calibri" panose="020F0502020204030204" pitchFamily="34" charset="0"/>
                <a:cs typeface="TimesNewRomanPSMT"/>
              </a:rPr>
              <a:t> </a:t>
            </a:r>
            <a:r>
              <a:rPr lang="en-US" sz="2400" dirty="0" err="1">
                <a:effectLst/>
                <a:latin typeface="TimesNewRomanPSMT"/>
                <a:ea typeface="Calibri" panose="020F0502020204030204" pitchFamily="34" charset="0"/>
                <a:cs typeface="TimesNewRomanPSMT"/>
              </a:rPr>
              <a:t>нуклеарно-енергетских</a:t>
            </a:r>
            <a:r>
              <a:rPr lang="en-US" sz="2400" dirty="0">
                <a:effectLst/>
                <a:latin typeface="TimesNewRomanPSMT"/>
                <a:ea typeface="Calibri" panose="020F0502020204030204" pitchFamily="34" charset="0"/>
                <a:cs typeface="TimesNewRomanPSMT"/>
              </a:rPr>
              <a:t> </a:t>
            </a:r>
            <a:r>
              <a:rPr lang="en-US" sz="2400" dirty="0" err="1">
                <a:effectLst/>
                <a:latin typeface="TimesNewRomanPSMT"/>
                <a:ea typeface="Calibri" panose="020F0502020204030204" pitchFamily="34" charset="0"/>
                <a:cs typeface="TimesNewRomanPSMT"/>
              </a:rPr>
              <a:t>постројења</a:t>
            </a:r>
            <a:endParaRPr lang="en-US" sz="2400" dirty="0"/>
          </a:p>
        </p:txBody>
      </p:sp>
    </p:spTree>
    <p:extLst>
      <p:ext uri="{BB962C8B-B14F-4D97-AF65-F5344CB8AC3E}">
        <p14:creationId xmlns:p14="http://schemas.microsoft.com/office/powerpoint/2010/main" val="8380803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425E7F8-367B-8473-F5BB-A6612A1C52BC}"/>
              </a:ext>
            </a:extLst>
          </p:cNvPr>
          <p:cNvSpPr txBox="1"/>
          <p:nvPr/>
        </p:nvSpPr>
        <p:spPr>
          <a:xfrm>
            <a:off x="346842" y="1019503"/>
            <a:ext cx="10657489" cy="5500608"/>
          </a:xfrm>
          <a:prstGeom prst="rect">
            <a:avLst/>
          </a:prstGeom>
          <a:noFill/>
        </p:spPr>
        <p:txBody>
          <a:bodyPr wrap="square">
            <a:spAutoFit/>
          </a:bodyPr>
          <a:lstStyle/>
          <a:p>
            <a:pPr marL="228600" marR="0" algn="just">
              <a:lnSpc>
                <a:spcPct val="107000"/>
              </a:lnSpc>
              <a:spcBef>
                <a:spcPts val="0"/>
              </a:spcBef>
              <a:spcAft>
                <a:spcPts val="600"/>
              </a:spcAft>
            </a:pPr>
            <a:r>
              <a:rPr lang="ru-RU" sz="1800" dirty="0">
                <a:effectLst/>
                <a:latin typeface="Calibri" panose="020F0502020204030204" pitchFamily="34" charset="0"/>
                <a:ea typeface="Calibri" panose="020F0502020204030204" pitchFamily="34" charset="0"/>
              </a:rPr>
              <a:t>Relativna vecina od 440 operativnih nuklearnih elektrana izgradjena u 70 </a:t>
            </a:r>
            <a:r>
              <a:rPr lang="en-US" sz="1800" dirty="0" err="1">
                <a:effectLst/>
                <a:latin typeface="Calibri" panose="020F0502020204030204" pitchFamily="34" charset="0"/>
                <a:ea typeface="Calibri" panose="020F0502020204030204" pitchFamily="34" charset="0"/>
              </a:rPr>
              <a:t>i</a:t>
            </a:r>
            <a:r>
              <a:rPr lang="ru-RU" sz="1800" dirty="0">
                <a:effectLst/>
                <a:latin typeface="Calibri" panose="020F0502020204030204" pitchFamily="34" charset="0"/>
                <a:ea typeface="Calibri" panose="020F0502020204030204" pitchFamily="34" charset="0"/>
              </a:rPr>
              <a:t> 80 godinama proslog veka. Dakle mnog</a:t>
            </a:r>
            <a:r>
              <a:rPr lang="en-US" sz="1800" dirty="0">
                <a:effectLst/>
                <a:latin typeface="Calibri" panose="020F0502020204030204" pitchFamily="34" charset="0"/>
                <a:ea typeface="Calibri" panose="020F0502020204030204" pitchFamily="34" charset="0"/>
              </a:rPr>
              <a:t>a</a:t>
            </a:r>
            <a:r>
              <a:rPr lang="ru-RU" sz="1800" dirty="0">
                <a:effectLst/>
                <a:latin typeface="Calibri" panose="020F0502020204030204" pitchFamily="34" charset="0"/>
                <a:ea typeface="Calibri" panose="020F0502020204030204" pitchFamily="34" charset="0"/>
              </a:rPr>
              <a:t> postrojenja </a:t>
            </a:r>
            <a:r>
              <a:rPr lang="en-US" sz="1800" dirty="0" err="1">
                <a:effectLst/>
                <a:latin typeface="Calibri" panose="020F0502020204030204" pitchFamily="34" charset="0"/>
                <a:ea typeface="Calibri" panose="020F0502020204030204" pitchFamily="34" charset="0"/>
              </a:rPr>
              <a:t>su</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nukleane</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elektrane</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druge</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generacije</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koje</a:t>
            </a:r>
            <a:r>
              <a:rPr lang="en-US" sz="1800" dirty="0">
                <a:effectLst/>
                <a:latin typeface="Calibri" panose="020F0502020204030204" pitchFamily="34" charset="0"/>
                <a:ea typeface="Calibri" panose="020F0502020204030204" pitchFamily="34" charset="0"/>
              </a:rPr>
              <a:t> </a:t>
            </a:r>
            <a:r>
              <a:rPr lang="ru-RU" sz="1800" dirty="0">
                <a:effectLst/>
                <a:latin typeface="Calibri" panose="020F0502020204030204" pitchFamily="34" charset="0"/>
                <a:ea typeface="Calibri" panose="020F0502020204030204" pitchFamily="34" charset="0"/>
              </a:rPr>
              <a:t>uspesno rade preko 40 godina, a broj nuklearnih akcidenata se proporcionalno ne povecava. </a:t>
            </a:r>
            <a:endParaRPr lang="bs-Latn-BA" sz="1800" dirty="0">
              <a:effectLst/>
              <a:latin typeface="Calibri" panose="020F0502020204030204" pitchFamily="34" charset="0"/>
              <a:ea typeface="Calibri" panose="020F0502020204030204" pitchFamily="34" charset="0"/>
            </a:endParaRPr>
          </a:p>
          <a:p>
            <a:pPr marL="228600" marR="0" algn="just">
              <a:lnSpc>
                <a:spcPct val="107000"/>
              </a:lnSpc>
              <a:spcBef>
                <a:spcPts val="0"/>
              </a:spcBef>
              <a:spcAft>
                <a:spcPts val="600"/>
              </a:spcAft>
            </a:pPr>
            <a:r>
              <a:rPr lang="bs-Latn-BA" sz="1800" dirty="0">
                <a:effectLst/>
                <a:latin typeface="Calibri" panose="020F0502020204030204" pitchFamily="34" charset="0"/>
                <a:ea typeface="Calibri" panose="020F0502020204030204" pitchFamily="34" charset="0"/>
              </a:rPr>
              <a:t>T</a:t>
            </a:r>
            <a:r>
              <a:rPr lang="ru-RU" sz="1800" dirty="0">
                <a:effectLst/>
                <a:latin typeface="Calibri" panose="020F0502020204030204" pitchFamily="34" charset="0"/>
                <a:ea typeface="Calibri" panose="020F0502020204030204" pitchFamily="34" charset="0"/>
              </a:rPr>
              <a:t>reba naglasiti da je razvoj nuklearne regulative nametnuo mnoge izmene vezane za siguronosne sisteme ovih starijih postrojenja. Stoga se moze tvrditi da je u nuklearnoj energetici poduzeto sve sto ima smisla, da se osigura bezbednost njihovog rada. </a:t>
            </a:r>
            <a:endParaRPr lang="bs-Latn-BA" sz="1800" dirty="0">
              <a:effectLst/>
              <a:latin typeface="Calibri" panose="020F0502020204030204" pitchFamily="34" charset="0"/>
              <a:ea typeface="Calibri" panose="020F0502020204030204" pitchFamily="34" charset="0"/>
            </a:endParaRPr>
          </a:p>
          <a:p>
            <a:pPr marL="228600" marR="0" algn="just">
              <a:lnSpc>
                <a:spcPct val="107000"/>
              </a:lnSpc>
              <a:spcBef>
                <a:spcPts val="0"/>
              </a:spcBef>
              <a:spcAft>
                <a:spcPts val="600"/>
              </a:spcAft>
            </a:pPr>
            <a:r>
              <a:rPr lang="ru-RU" sz="1800" dirty="0">
                <a:effectLst/>
                <a:latin typeface="Calibri" panose="020F0502020204030204" pitchFamily="34" charset="0"/>
                <a:ea typeface="Calibri" panose="020F0502020204030204" pitchFamily="34" charset="0"/>
              </a:rPr>
              <a:t>Dizajn svake nove generacije nuklearnih postrojenja ukljucuje nova tehnicka resenja vezana za sigurnost </a:t>
            </a:r>
            <a:r>
              <a:rPr lang="en-US" sz="1800" dirty="0" err="1">
                <a:effectLst/>
                <a:latin typeface="Calibri" panose="020F0502020204030204" pitchFamily="34" charset="0"/>
                <a:ea typeface="Calibri" panose="020F0502020204030204" pitchFamily="34" charset="0"/>
              </a:rPr>
              <a:t>i</a:t>
            </a:r>
            <a:r>
              <a:rPr lang="ru-RU" sz="1800" dirty="0">
                <a:effectLst/>
                <a:latin typeface="Calibri" panose="020F0502020204030204" pitchFamily="34" charset="0"/>
                <a:ea typeface="Calibri" panose="020F0502020204030204" pitchFamily="34" charset="0"/>
              </a:rPr>
              <a:t> pouzdanst njihovog rada. Sadasnja generacija nuklearnih elektrana Generacija 3</a:t>
            </a:r>
            <a:r>
              <a:rPr lang="en-US" sz="1800" dirty="0">
                <a:effectLst/>
                <a:latin typeface="Calibri" panose="020F0502020204030204" pitchFamily="34" charset="0"/>
                <a:ea typeface="Calibri" panose="020F0502020204030204" pitchFamily="34" charset="0"/>
              </a:rPr>
              <a:t>+</a:t>
            </a:r>
            <a:r>
              <a:rPr lang="ru-RU" sz="1800" dirty="0">
                <a:effectLst/>
                <a:latin typeface="Calibri" panose="020F0502020204030204" pitchFamily="34" charset="0"/>
                <a:ea typeface="Calibri" panose="020F0502020204030204" pitchFamily="34" charset="0"/>
              </a:rPr>
              <a:t> osigurava da se zadrzi kontrola nad postrojenjem  </a:t>
            </a:r>
            <a:r>
              <a:rPr lang="en-US" sz="1800" dirty="0" err="1">
                <a:effectLst/>
                <a:latin typeface="Calibri" panose="020F0502020204030204" pitchFamily="34" charset="0"/>
                <a:ea typeface="Calibri" panose="020F0502020204030204" pitchFamily="34" charset="0"/>
              </a:rPr>
              <a:t>i</a:t>
            </a:r>
            <a:r>
              <a:rPr lang="ru-RU" sz="1800" dirty="0">
                <a:effectLst/>
                <a:latin typeface="Calibri" panose="020F0502020204030204" pitchFamily="34" charset="0"/>
                <a:ea typeface="Calibri" panose="020F0502020204030204" pitchFamily="34" charset="0"/>
              </a:rPr>
              <a:t> za slucaj topljenja jezgra reaktora. </a:t>
            </a:r>
            <a:endParaRPr lang="bs-Latn-BA" sz="1800" dirty="0">
              <a:effectLst/>
              <a:latin typeface="Calibri" panose="020F0502020204030204" pitchFamily="34" charset="0"/>
              <a:ea typeface="Calibri" panose="020F0502020204030204" pitchFamily="34" charset="0"/>
            </a:endParaRPr>
          </a:p>
          <a:p>
            <a:pPr marL="228600" marR="0" algn="just">
              <a:lnSpc>
                <a:spcPct val="107000"/>
              </a:lnSpc>
              <a:spcBef>
                <a:spcPts val="0"/>
              </a:spcBef>
              <a:spcAft>
                <a:spcPts val="600"/>
              </a:spcAft>
            </a:pPr>
            <a:r>
              <a:rPr lang="ru-RU" sz="1800" dirty="0">
                <a:effectLst/>
                <a:latin typeface="Calibri" panose="020F0502020204030204" pitchFamily="34" charset="0"/>
                <a:ea typeface="Calibri" panose="020F0502020204030204" pitchFamily="34" charset="0"/>
              </a:rPr>
              <a:t>Genercija 4 na kojoj se relativno intenzivno radi ima za cilj da nema potrebe da postoji evakuaciona zona u neposrednoj okolini nuklearne elektrane jer se sve posledice eventualne havarije ogranicavaju na samo postrojenje, a ne na njegovu okolinu.</a:t>
            </a:r>
            <a:endParaRPr lang="bs-Latn-BA" sz="1800" dirty="0">
              <a:effectLst/>
              <a:latin typeface="Calibri" panose="020F0502020204030204" pitchFamily="34" charset="0"/>
              <a:ea typeface="Calibri" panose="020F0502020204030204" pitchFamily="34" charset="0"/>
            </a:endParaRPr>
          </a:p>
          <a:p>
            <a:pPr marL="228600" marR="0" algn="just">
              <a:lnSpc>
                <a:spcPct val="107000"/>
              </a:lnSpc>
              <a:spcBef>
                <a:spcPts val="0"/>
              </a:spcBef>
              <a:spcAft>
                <a:spcPts val="600"/>
              </a:spcAft>
            </a:pPr>
            <a:r>
              <a:rPr lang="ru-RU" sz="1800" dirty="0">
                <a:effectLst/>
                <a:latin typeface="Calibri" panose="020F0502020204030204" pitchFamily="34" charset="0"/>
                <a:ea typeface="Calibri" panose="020F0502020204030204" pitchFamily="34" charset="0"/>
              </a:rPr>
              <a:t> Iz toga sledi zakljucak da je danasnji dostignuti stepen bezbednosti veoma visok, a da ce buduca postrojenja u potpunosti eliminisati rizik katastofalnih nuklearnih akcidenata.</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Sve</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receno</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vazi</a:t>
            </a:r>
            <a:r>
              <a:rPr lang="en-US" sz="1800" dirty="0">
                <a:effectLst/>
                <a:latin typeface="Calibri" panose="020F0502020204030204" pitchFamily="34" charset="0"/>
                <a:ea typeface="Calibri" panose="020F0502020204030204" pitchFamily="34" charset="0"/>
              </a:rPr>
              <a:t> za </a:t>
            </a:r>
            <a:r>
              <a:rPr lang="en-US" sz="1800" dirty="0" err="1">
                <a:effectLst/>
                <a:latin typeface="Calibri" panose="020F0502020204030204" pitchFamily="34" charset="0"/>
                <a:ea typeface="Calibri" panose="020F0502020204030204" pitchFamily="34" charset="0"/>
              </a:rPr>
              <a:t>nuklearne</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elektrane</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koje</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rade</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ili</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ce</a:t>
            </a:r>
            <a:r>
              <a:rPr lang="en-US" sz="1800" dirty="0">
                <a:effectLst/>
                <a:latin typeface="Calibri" panose="020F0502020204030204" pitchFamily="34" charset="0"/>
                <a:ea typeface="Calibri" panose="020F0502020204030204" pitchFamily="34" charset="0"/>
              </a:rPr>
              <a:t> se  </a:t>
            </a:r>
            <a:r>
              <a:rPr lang="en-US" sz="1800" dirty="0" err="1">
                <a:effectLst/>
                <a:latin typeface="Calibri" panose="020F0502020204030204" pitchFamily="34" charset="0"/>
                <a:ea typeface="Calibri" panose="020F0502020204030204" pitchFamily="34" charset="0"/>
              </a:rPr>
              <a:t>graditi</a:t>
            </a:r>
            <a:r>
              <a:rPr lang="en-US" sz="1800" dirty="0">
                <a:effectLst/>
                <a:latin typeface="Calibri" panose="020F0502020204030204" pitchFamily="34" charset="0"/>
                <a:ea typeface="Calibri" panose="020F0502020204030204" pitchFamily="34" charset="0"/>
              </a:rPr>
              <a:t> u </a:t>
            </a:r>
            <a:r>
              <a:rPr lang="en-US" sz="1800" dirty="0" err="1">
                <a:effectLst/>
                <a:latin typeface="Calibri" panose="020F0502020204030204" pitchFamily="34" charset="0"/>
                <a:ea typeface="Calibri" panose="020F0502020204030204" pitchFamily="34" charset="0"/>
              </a:rPr>
              <a:t>susednim</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zemljma</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ili</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eventualno</a:t>
            </a:r>
            <a:r>
              <a:rPr lang="en-US" sz="1800" dirty="0">
                <a:effectLst/>
                <a:latin typeface="Calibri" panose="020F0502020204030204" pitchFamily="34" charset="0"/>
                <a:ea typeface="Calibri" panose="020F0502020204030204" pitchFamily="34" charset="0"/>
              </a:rPr>
              <a:t> u </a:t>
            </a:r>
            <a:r>
              <a:rPr lang="en-US" sz="1800" dirty="0" err="1">
                <a:effectLst/>
                <a:latin typeface="Calibri" panose="020F0502020204030204" pitchFamily="34" charset="0"/>
                <a:ea typeface="Calibri" panose="020F0502020204030204" pitchFamily="34" charset="0"/>
              </a:rPr>
              <a:t>Srbiji</a:t>
            </a:r>
            <a:r>
              <a:rPr lang="en-US" sz="1800" dirty="0">
                <a:effectLst/>
                <a:latin typeface="Calibri" panose="020F0502020204030204" pitchFamily="34" charset="0"/>
                <a:ea typeface="Calibri" panose="020F0502020204030204" pitchFamily="34" charset="0"/>
              </a:rPr>
              <a:t>.</a:t>
            </a:r>
            <a:endParaRPr lang="en-US" sz="1800" dirty="0">
              <a:effectLst/>
              <a:latin typeface="Times New Roman" panose="02020603050405020304" pitchFamily="18" charset="0"/>
              <a:ea typeface="Calibri" panose="020F0502020204030204" pitchFamily="34" charset="0"/>
            </a:endParaRPr>
          </a:p>
          <a:p>
            <a:pPr marL="228600" marR="0" algn="just">
              <a:lnSpc>
                <a:spcPct val="107000"/>
              </a:lnSpc>
              <a:spcBef>
                <a:spcPts val="0"/>
              </a:spcBef>
              <a:spcAft>
                <a:spcPts val="600"/>
              </a:spcAft>
            </a:pPr>
            <a:r>
              <a:rPr lang="en-US" sz="1800" dirty="0">
                <a:effectLst/>
                <a:latin typeface="Calibri" panose="020F0502020204030204" pitchFamily="34" charset="0"/>
                <a:ea typeface="Calibri" panose="020F0502020204030204" pitchFamily="34" charset="0"/>
              </a:rPr>
              <a:t>U </a:t>
            </a:r>
            <a:r>
              <a:rPr lang="en-US" sz="1800" dirty="0" err="1">
                <a:effectLst/>
                <a:latin typeface="Calibri" panose="020F0502020204030204" pitchFamily="34" charset="0"/>
                <a:ea typeface="Calibri" panose="020F0502020204030204" pitchFamily="34" charset="0"/>
              </a:rPr>
              <a:t>proceni</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rizika</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izgradnje</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nuklearnog</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postrojenja</a:t>
            </a:r>
            <a:r>
              <a:rPr lang="en-US" sz="1800" dirty="0">
                <a:effectLst/>
                <a:latin typeface="Calibri" panose="020F0502020204030204" pitchFamily="34" charset="0"/>
                <a:ea typeface="Calibri" panose="020F0502020204030204" pitchFamily="34" charset="0"/>
              </a:rPr>
              <a:t> se </a:t>
            </a:r>
            <a:r>
              <a:rPr lang="en-US" sz="1800" dirty="0" err="1">
                <a:effectLst/>
                <a:latin typeface="Calibri" panose="020F0502020204030204" pitchFamily="34" charset="0"/>
                <a:ea typeface="Calibri" panose="020F0502020204030204" pitchFamily="34" charset="0"/>
              </a:rPr>
              <a:t>nemoze</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iskljuciti</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mogucnost</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akcidenata</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Stoga</a:t>
            </a:r>
            <a:r>
              <a:rPr lang="en-US" sz="1800" dirty="0">
                <a:effectLst/>
                <a:latin typeface="Calibri" panose="020F0502020204030204" pitchFamily="34" charset="0"/>
                <a:ea typeface="Calibri" panose="020F0502020204030204" pitchFamily="34" charset="0"/>
              </a:rPr>
              <a:t> je </a:t>
            </a:r>
            <a:r>
              <a:rPr lang="en-US" sz="1800" dirty="0" err="1">
                <a:effectLst/>
                <a:latin typeface="Calibri" panose="020F0502020204030204" pitchFamily="34" charset="0"/>
                <a:ea typeface="Calibri" panose="020F0502020204030204" pitchFamily="34" charset="0"/>
              </a:rPr>
              <a:t>razvijen</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koncept</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odbrane</a:t>
            </a:r>
            <a:r>
              <a:rPr lang="en-US" sz="1800" dirty="0">
                <a:effectLst/>
                <a:latin typeface="Calibri" panose="020F0502020204030204" pitchFamily="34" charset="0"/>
                <a:ea typeface="Calibri" panose="020F0502020204030204" pitchFamily="34" charset="0"/>
              </a:rPr>
              <a:t> po </a:t>
            </a:r>
            <a:r>
              <a:rPr lang="en-US" sz="1800" dirty="0" err="1">
                <a:effectLst/>
                <a:latin typeface="Calibri" panose="020F0502020204030204" pitchFamily="34" charset="0"/>
                <a:ea typeface="Calibri" panose="020F0502020204030204" pitchFamily="34" charset="0"/>
              </a:rPr>
              <a:t>dubini</a:t>
            </a:r>
            <a:r>
              <a:rPr lang="en-US" sz="1800" dirty="0">
                <a:effectLst/>
                <a:latin typeface="Calibri" panose="020F0502020204030204" pitchFamily="34" charset="0"/>
                <a:ea typeface="Calibri" panose="020F0502020204030204" pitchFamily="34" charset="0"/>
              </a:rPr>
              <a:t> koji se </a:t>
            </a:r>
            <a:r>
              <a:rPr lang="en-US" sz="1800" dirty="0" err="1">
                <a:effectLst/>
                <a:latin typeface="Calibri" panose="020F0502020204030204" pitchFamily="34" charset="0"/>
                <a:ea typeface="Calibri" panose="020F0502020204030204" pitchFamily="34" charset="0"/>
              </a:rPr>
              <a:t>primenjuje</a:t>
            </a:r>
            <a:r>
              <a:rPr lang="en-US" sz="1800" dirty="0">
                <a:effectLst/>
                <a:latin typeface="Calibri" panose="020F0502020204030204" pitchFamily="34" charset="0"/>
                <a:ea typeface="Calibri" panose="020F0502020204030204" pitchFamily="34" charset="0"/>
              </a:rPr>
              <a:t> u </a:t>
            </a:r>
            <a:r>
              <a:rPr lang="en-US" sz="1800" dirty="0" err="1">
                <a:effectLst/>
                <a:latin typeface="Calibri" panose="020F0502020204030204" pitchFamily="34" charset="0"/>
                <a:ea typeface="Calibri" panose="020F0502020204030204" pitchFamily="34" charset="0"/>
              </a:rPr>
              <a:t>svakoj</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regulativi</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operativnih</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nuklearnih</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postrojenja</a:t>
            </a:r>
            <a:r>
              <a:rPr lang="en-US" sz="1800" dirty="0">
                <a:effectLst/>
                <a:latin typeface="Calibri" panose="020F0502020204030204" pitchFamily="34" charset="0"/>
                <a:ea typeface="Calibri" panose="020F0502020204030204" pitchFamily="34" charset="0"/>
              </a:rPr>
              <a:t>.</a:t>
            </a:r>
            <a:endParaRPr lang="en-US" sz="1800" dirty="0">
              <a:effectLst/>
              <a:latin typeface="Times New Roman" panose="02020603050405020304" pitchFamily="18" charset="0"/>
              <a:ea typeface="Calibri" panose="020F0502020204030204" pitchFamily="34" charset="0"/>
            </a:endParaRPr>
          </a:p>
        </p:txBody>
      </p:sp>
      <p:sp>
        <p:nvSpPr>
          <p:cNvPr id="5" name="TextBox 4">
            <a:extLst>
              <a:ext uri="{FF2B5EF4-FFF2-40B4-BE49-F238E27FC236}">
                <a16:creationId xmlns:a16="http://schemas.microsoft.com/office/drawing/2014/main" id="{A086B72C-CD0A-0AE5-1F65-7E1DD1197404}"/>
              </a:ext>
            </a:extLst>
          </p:cNvPr>
          <p:cNvSpPr txBox="1"/>
          <p:nvPr/>
        </p:nvSpPr>
        <p:spPr>
          <a:xfrm>
            <a:off x="525517" y="399393"/>
            <a:ext cx="11330152" cy="461665"/>
          </a:xfrm>
          <a:prstGeom prst="rect">
            <a:avLst/>
          </a:prstGeom>
          <a:noFill/>
        </p:spPr>
        <p:txBody>
          <a:bodyPr wrap="square" rtlCol="0">
            <a:spAutoFit/>
          </a:bodyPr>
          <a:lstStyle/>
          <a:p>
            <a:r>
              <a:rPr lang="bs-Latn-BA" sz="2400" dirty="0">
                <a:effectLst/>
                <a:latin typeface="TimesNewRomanPSMT"/>
                <a:ea typeface="Calibri" panose="020F0502020204030204" pitchFamily="34" charset="0"/>
                <a:cs typeface="TimesNewRomanPSMT"/>
              </a:rPr>
              <a:t>Sigurnost nuklearno  energetskih postrojenja</a:t>
            </a:r>
            <a:endParaRPr lang="en-US" sz="2400" dirty="0"/>
          </a:p>
        </p:txBody>
      </p:sp>
    </p:spTree>
    <p:extLst>
      <p:ext uri="{BB962C8B-B14F-4D97-AF65-F5344CB8AC3E}">
        <p14:creationId xmlns:p14="http://schemas.microsoft.com/office/powerpoint/2010/main" val="36102594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425E7F8-367B-8473-F5BB-A6612A1C52BC}"/>
              </a:ext>
            </a:extLst>
          </p:cNvPr>
          <p:cNvSpPr txBox="1"/>
          <p:nvPr/>
        </p:nvSpPr>
        <p:spPr>
          <a:xfrm>
            <a:off x="162910" y="861058"/>
            <a:ext cx="12055366" cy="6164957"/>
          </a:xfrm>
          <a:prstGeom prst="rect">
            <a:avLst/>
          </a:prstGeom>
          <a:noFill/>
        </p:spPr>
        <p:txBody>
          <a:bodyPr wrap="square">
            <a:spAutoFit/>
          </a:bodyPr>
          <a:lstStyle/>
          <a:p>
            <a:pPr marL="228600" marR="0" algn="just">
              <a:lnSpc>
                <a:spcPct val="107000"/>
              </a:lnSpc>
              <a:spcBef>
                <a:spcPts val="0"/>
              </a:spcBef>
              <a:spcAft>
                <a:spcPts val="600"/>
              </a:spcAft>
            </a:pPr>
            <a:r>
              <a:rPr lang="ru-RU" sz="1800" dirty="0">
                <a:effectLst/>
                <a:latin typeface="Times New Roman" panose="02020603050405020304" pitchFamily="18" charset="0"/>
                <a:ea typeface="Calibri" panose="020F0502020204030204" pitchFamily="34" charset="0"/>
              </a:rPr>
              <a:t>Одбрана по дубини је приступ сигурности и безбедности који се врши комбинацијом неколико узастопних и независних нивоа заштите која би морала да пропадне пре него се узрокују штетни ефекти на персонал, становништво или животну средину. Ако један ниво заштите није успео, мора бити доступан на следећем нивоу или баријери. Када се правилно спроведе, дубинска одбрана осигурава да ниједан јединствени технички, људски или организациони неуспех не може довести до штетних утицаја и да су комбинације пропуста који би могли довести до значајних штетних утицаја врло ниске вероватноће. Независна ефикасност различитих нивоа одбране је потребни одбрамбени механизам одбране по дубини.</a:t>
            </a:r>
          </a:p>
          <a:p>
            <a:pPr marL="228600" marR="0" algn="just">
              <a:lnSpc>
                <a:spcPct val="107000"/>
              </a:lnSpc>
              <a:spcBef>
                <a:spcPts val="0"/>
              </a:spcBef>
              <a:spcAft>
                <a:spcPts val="600"/>
              </a:spcAft>
            </a:pPr>
            <a:r>
              <a:rPr lang="ru-RU" sz="1800" dirty="0">
                <a:effectLst/>
                <a:latin typeface="Times New Roman" panose="02020603050405020304" pitchFamily="18" charset="0"/>
                <a:ea typeface="Calibri" panose="020F0502020204030204" pitchFamily="34" charset="0"/>
              </a:rPr>
              <a:t> Раѕматра се пет нивоа одбране:</a:t>
            </a:r>
          </a:p>
          <a:p>
            <a:pPr marL="571500" marR="0" indent="-342900" algn="just">
              <a:lnSpc>
                <a:spcPct val="107000"/>
              </a:lnSpc>
              <a:spcBef>
                <a:spcPts val="0"/>
              </a:spcBef>
              <a:spcAft>
                <a:spcPts val="600"/>
              </a:spcAft>
              <a:buAutoNum type="arabicPeriod"/>
            </a:pPr>
            <a:r>
              <a:rPr lang="ru-RU" sz="1800" dirty="0">
                <a:effectLst/>
                <a:latin typeface="Times New Roman" panose="02020603050405020304" pitchFamily="18" charset="0"/>
                <a:ea typeface="Calibri" panose="020F0502020204030204" pitchFamily="34" charset="0"/>
              </a:rPr>
              <a:t>Сврха првог нивоа одбране јесте да се спречи одступање од уобичајеног рада и неуспеха система важаног за сигурност.</a:t>
            </a:r>
          </a:p>
          <a:p>
            <a:pPr marL="571500" marR="0" indent="-342900" algn="just">
              <a:lnSpc>
                <a:spcPct val="107000"/>
              </a:lnSpc>
              <a:spcBef>
                <a:spcPts val="0"/>
              </a:spcBef>
              <a:spcAft>
                <a:spcPts val="600"/>
              </a:spcAft>
              <a:buAutoNum type="arabicPeriod"/>
            </a:pPr>
            <a:r>
              <a:rPr lang="ru-RU" sz="1800" dirty="0">
                <a:effectLst/>
                <a:latin typeface="Times New Roman" panose="02020603050405020304" pitchFamily="18" charset="0"/>
                <a:ea typeface="Calibri" panose="020F0502020204030204" pitchFamily="34" charset="0"/>
              </a:rPr>
              <a:t>Сврха другог нивоа одбране је откривање и контрола одступања од нормалног рада како би се спречило да предвиђене оперативне појаве ескалирају.</a:t>
            </a:r>
          </a:p>
          <a:p>
            <a:pPr marL="571500" marR="0" indent="-342900" algn="just">
              <a:lnSpc>
                <a:spcPct val="107000"/>
              </a:lnSpc>
              <a:spcBef>
                <a:spcPts val="0"/>
              </a:spcBef>
              <a:spcAft>
                <a:spcPts val="600"/>
              </a:spcAft>
              <a:buAutoNum type="arabicPeriod"/>
            </a:pPr>
            <a:r>
              <a:rPr lang="ru-RU" sz="1800" dirty="0">
                <a:effectLst/>
                <a:latin typeface="Times New Roman" panose="02020603050405020304" pitchFamily="18" charset="0"/>
                <a:ea typeface="Calibri" panose="020F0502020204030204" pitchFamily="34" charset="0"/>
              </a:rPr>
              <a:t>Сврха трећег нивоа одбране јесте да спречи оштећење реактора и цурења радиоактивних материјала и да постројење врати сигурном режиму са успостављањем безбедносних функција.</a:t>
            </a:r>
          </a:p>
          <a:p>
            <a:pPr marL="571500" marR="0" indent="-342900" algn="just">
              <a:lnSpc>
                <a:spcPct val="107000"/>
              </a:lnSpc>
              <a:spcBef>
                <a:spcPts val="0"/>
              </a:spcBef>
              <a:spcAft>
                <a:spcPts val="600"/>
              </a:spcAft>
              <a:buAutoNum type="arabicPeriod"/>
            </a:pPr>
            <a:r>
              <a:rPr lang="ru-RU" sz="1800" dirty="0">
                <a:effectLst/>
                <a:latin typeface="Times New Roman" panose="02020603050405020304" pitchFamily="18" charset="0"/>
                <a:ea typeface="Calibri" panose="020F0502020204030204" pitchFamily="34" charset="0"/>
              </a:rPr>
              <a:t>Сврха четвртог нивоа одбране јесте да се спречи напредак и ублаже последице које су резултат пропуста трећег нивоа одбране у превенцији секвенце несрећа које воде до ослобађања радиоактивних материјала или превременог пуштања радиоактивности у животну средину.</a:t>
            </a:r>
          </a:p>
          <a:p>
            <a:pPr marL="571500" marR="0" indent="-342900" algn="just">
              <a:lnSpc>
                <a:spcPct val="107000"/>
              </a:lnSpc>
              <a:spcBef>
                <a:spcPts val="0"/>
              </a:spcBef>
              <a:spcAft>
                <a:spcPts val="600"/>
              </a:spcAft>
              <a:buAutoNum type="arabicPeriod"/>
            </a:pPr>
            <a:r>
              <a:rPr lang="ru-RU" sz="1800" dirty="0">
                <a:effectLst/>
                <a:latin typeface="Times New Roman" panose="02020603050405020304" pitchFamily="18" charset="0"/>
                <a:ea typeface="Calibri" panose="020F0502020204030204" pitchFamily="34" charset="0"/>
              </a:rPr>
              <a:t>Сврха петог и коначног нивоа одбране је ублажавање радиолошких последица великог ослобађања радиоактивних материјала у околину или контролисано ослобађање радиоактивног материјала током несреће.</a:t>
            </a:r>
            <a:endParaRPr lang="en-US" sz="1800" dirty="0">
              <a:effectLst/>
              <a:latin typeface="Times New Roman" panose="02020603050405020304" pitchFamily="18" charset="0"/>
              <a:ea typeface="Calibri" panose="020F0502020204030204" pitchFamily="34" charset="0"/>
            </a:endParaRPr>
          </a:p>
        </p:txBody>
      </p:sp>
      <p:sp>
        <p:nvSpPr>
          <p:cNvPr id="5" name="TextBox 4">
            <a:extLst>
              <a:ext uri="{FF2B5EF4-FFF2-40B4-BE49-F238E27FC236}">
                <a16:creationId xmlns:a16="http://schemas.microsoft.com/office/drawing/2014/main" id="{A086B72C-CD0A-0AE5-1F65-7E1DD1197404}"/>
              </a:ext>
            </a:extLst>
          </p:cNvPr>
          <p:cNvSpPr txBox="1"/>
          <p:nvPr/>
        </p:nvSpPr>
        <p:spPr>
          <a:xfrm>
            <a:off x="557048" y="399393"/>
            <a:ext cx="11330152" cy="461665"/>
          </a:xfrm>
          <a:prstGeom prst="rect">
            <a:avLst/>
          </a:prstGeom>
          <a:noFill/>
        </p:spPr>
        <p:txBody>
          <a:bodyPr wrap="square" rtlCol="0">
            <a:spAutoFit/>
          </a:bodyPr>
          <a:lstStyle/>
          <a:p>
            <a:r>
              <a:rPr lang="sr-Cyrl-RS" sz="2400" b="1" dirty="0">
                <a:effectLst/>
                <a:latin typeface="TimesNewRomanPSMT"/>
                <a:ea typeface="Calibri" panose="020F0502020204030204" pitchFamily="34" charset="0"/>
                <a:cs typeface="TimesNewRomanPSMT"/>
              </a:rPr>
              <a:t>Одбрана по дубини   </a:t>
            </a:r>
            <a:r>
              <a:rPr lang="en-US" sz="2400" b="1" dirty="0">
                <a:effectLst/>
                <a:latin typeface="TimesNewRomanPSMT"/>
                <a:ea typeface="Calibri" panose="020F0502020204030204" pitchFamily="34" charset="0"/>
                <a:cs typeface="TimesNewRomanPSMT"/>
              </a:rPr>
              <a:t>у </a:t>
            </a:r>
            <a:r>
              <a:rPr lang="en-US" sz="2400" b="1" dirty="0" err="1">
                <a:effectLst/>
                <a:latin typeface="TimesNewRomanPSMT"/>
                <a:ea typeface="Calibri" panose="020F0502020204030204" pitchFamily="34" charset="0"/>
                <a:cs typeface="TimesNewRomanPSMT"/>
              </a:rPr>
              <a:t>случају</a:t>
            </a:r>
            <a:r>
              <a:rPr lang="en-US" sz="2400" b="1" dirty="0">
                <a:effectLst/>
                <a:latin typeface="TimesNewRomanPSMT"/>
                <a:ea typeface="Calibri" panose="020F0502020204030204" pitchFamily="34" charset="0"/>
                <a:cs typeface="TimesNewRomanPSMT"/>
              </a:rPr>
              <a:t> </a:t>
            </a:r>
            <a:r>
              <a:rPr lang="en-US" sz="2400" b="1" dirty="0" err="1">
                <a:effectLst/>
                <a:latin typeface="TimesNewRomanPSMT"/>
                <a:ea typeface="Calibri" panose="020F0502020204030204" pitchFamily="34" charset="0"/>
                <a:cs typeface="TimesNewRomanPSMT"/>
              </a:rPr>
              <a:t>акцидента-инцидента</a:t>
            </a:r>
            <a:r>
              <a:rPr lang="sr-Cyrl-RS" sz="2400" b="1" dirty="0">
                <a:effectLst/>
                <a:latin typeface="TimesNewRomanPSMT"/>
                <a:ea typeface="Calibri" panose="020F0502020204030204" pitchFamily="34" charset="0"/>
                <a:cs typeface="TimesNewRomanPSMT"/>
              </a:rPr>
              <a:t> </a:t>
            </a:r>
            <a:endParaRPr lang="en-US" sz="2400" b="1" dirty="0"/>
          </a:p>
        </p:txBody>
      </p:sp>
    </p:spTree>
    <p:extLst>
      <p:ext uri="{BB962C8B-B14F-4D97-AF65-F5344CB8AC3E}">
        <p14:creationId xmlns:p14="http://schemas.microsoft.com/office/powerpoint/2010/main" val="9221423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425E7F8-367B-8473-F5BB-A6612A1C52BC}"/>
              </a:ext>
            </a:extLst>
          </p:cNvPr>
          <p:cNvSpPr txBox="1"/>
          <p:nvPr/>
        </p:nvSpPr>
        <p:spPr>
          <a:xfrm>
            <a:off x="162910" y="861058"/>
            <a:ext cx="12055366" cy="368755"/>
          </a:xfrm>
          <a:prstGeom prst="rect">
            <a:avLst/>
          </a:prstGeom>
          <a:noFill/>
        </p:spPr>
        <p:txBody>
          <a:bodyPr wrap="square">
            <a:spAutoFit/>
          </a:bodyPr>
          <a:lstStyle/>
          <a:p>
            <a:pPr marL="228600" marR="0" algn="just">
              <a:lnSpc>
                <a:spcPct val="107000"/>
              </a:lnSpc>
              <a:spcBef>
                <a:spcPts val="0"/>
              </a:spcBef>
              <a:spcAft>
                <a:spcPts val="600"/>
              </a:spcAft>
            </a:pPr>
            <a:endParaRPr lang="en-US" sz="1800" dirty="0">
              <a:effectLst/>
              <a:latin typeface="Times New Roman" panose="02020603050405020304" pitchFamily="18" charset="0"/>
              <a:ea typeface="Calibri" panose="020F0502020204030204" pitchFamily="34" charset="0"/>
            </a:endParaRPr>
          </a:p>
        </p:txBody>
      </p:sp>
      <p:sp>
        <p:nvSpPr>
          <p:cNvPr id="5" name="TextBox 4">
            <a:extLst>
              <a:ext uri="{FF2B5EF4-FFF2-40B4-BE49-F238E27FC236}">
                <a16:creationId xmlns:a16="http://schemas.microsoft.com/office/drawing/2014/main" id="{A086B72C-CD0A-0AE5-1F65-7E1DD1197404}"/>
              </a:ext>
            </a:extLst>
          </p:cNvPr>
          <p:cNvSpPr txBox="1"/>
          <p:nvPr/>
        </p:nvSpPr>
        <p:spPr>
          <a:xfrm>
            <a:off x="557048" y="399393"/>
            <a:ext cx="11330152" cy="523220"/>
          </a:xfrm>
          <a:prstGeom prst="rect">
            <a:avLst/>
          </a:prstGeom>
          <a:noFill/>
        </p:spPr>
        <p:txBody>
          <a:bodyPr wrap="square" rtlCol="0">
            <a:spAutoFit/>
          </a:bodyPr>
          <a:lstStyle/>
          <a:p>
            <a:r>
              <a:rPr lang="bs-Latn-BA" sz="2800" dirty="0">
                <a:latin typeface="TimesNewRomanPSMT"/>
                <a:ea typeface="Calibri" panose="020F0502020204030204" pitchFamily="34" charset="0"/>
                <a:cs typeface="TimesNewRomanPSMT"/>
              </a:rPr>
              <a:t>Emisije u okolinu</a:t>
            </a:r>
            <a:endParaRPr lang="en-US" sz="2800" dirty="0"/>
          </a:p>
        </p:txBody>
      </p:sp>
      <p:sp>
        <p:nvSpPr>
          <p:cNvPr id="3" name="TextBox 2">
            <a:extLst>
              <a:ext uri="{FF2B5EF4-FFF2-40B4-BE49-F238E27FC236}">
                <a16:creationId xmlns:a16="http://schemas.microsoft.com/office/drawing/2014/main" id="{CB5A0399-67CF-8AFB-EEA8-757DFE609F9E}"/>
              </a:ext>
            </a:extLst>
          </p:cNvPr>
          <p:cNvSpPr txBox="1"/>
          <p:nvPr/>
        </p:nvSpPr>
        <p:spPr>
          <a:xfrm>
            <a:off x="872358" y="1229812"/>
            <a:ext cx="10541875" cy="5632311"/>
          </a:xfrm>
          <a:prstGeom prst="rect">
            <a:avLst/>
          </a:prstGeom>
          <a:noFill/>
        </p:spPr>
        <p:txBody>
          <a:bodyPr wrap="square">
            <a:spAutoFit/>
          </a:bodyPr>
          <a:lstStyle/>
          <a:p>
            <a:r>
              <a:rPr lang="en-US" dirty="0"/>
              <a:t>U </a:t>
            </a:r>
            <a:r>
              <a:rPr lang="en-US" dirty="0" err="1"/>
              <a:t>normalnom</a:t>
            </a:r>
            <a:r>
              <a:rPr lang="en-US" dirty="0"/>
              <a:t> </a:t>
            </a:r>
            <a:r>
              <a:rPr lang="en-US" dirty="0" err="1"/>
              <a:t>radu</a:t>
            </a:r>
            <a:r>
              <a:rPr lang="en-US" dirty="0"/>
              <a:t> </a:t>
            </a:r>
            <a:r>
              <a:rPr lang="en-US" dirty="0" err="1"/>
              <a:t>nuklearno-energetski</a:t>
            </a:r>
            <a:r>
              <a:rPr lang="en-US" dirty="0"/>
              <a:t> </a:t>
            </a:r>
            <a:r>
              <a:rPr lang="en-US" dirty="0" err="1"/>
              <a:t>objekat</a:t>
            </a:r>
            <a:r>
              <a:rPr lang="en-US" dirty="0"/>
              <a:t> </a:t>
            </a:r>
            <a:r>
              <a:rPr lang="en-US" dirty="0" err="1"/>
              <a:t>ima</a:t>
            </a:r>
            <a:r>
              <a:rPr lang="en-US" dirty="0"/>
              <a:t> </a:t>
            </a:r>
            <a:r>
              <a:rPr lang="en-US" dirty="0" err="1"/>
              <a:t>minimalan</a:t>
            </a:r>
            <a:r>
              <a:rPr lang="en-US" dirty="0"/>
              <a:t> </a:t>
            </a:r>
            <a:r>
              <a:rPr lang="en-US" dirty="0" err="1"/>
              <a:t>uticaj</a:t>
            </a:r>
            <a:r>
              <a:rPr lang="en-US" dirty="0"/>
              <a:t> </a:t>
            </a:r>
            <a:r>
              <a:rPr lang="en-US" dirty="0" err="1"/>
              <a:t>na</a:t>
            </a:r>
            <a:r>
              <a:rPr lang="en-US" dirty="0"/>
              <a:t> </a:t>
            </a:r>
            <a:r>
              <a:rPr lang="en-US" dirty="0" err="1"/>
              <a:t>zivotnu</a:t>
            </a:r>
            <a:r>
              <a:rPr lang="en-US" dirty="0"/>
              <a:t> </a:t>
            </a:r>
            <a:r>
              <a:rPr lang="en-US" dirty="0" err="1"/>
              <a:t>sredinu</a:t>
            </a:r>
            <a:r>
              <a:rPr lang="en-US" dirty="0"/>
              <a:t>. </a:t>
            </a:r>
            <a:r>
              <a:rPr lang="en-US" dirty="0" err="1"/>
              <a:t>Nema</a:t>
            </a:r>
            <a:r>
              <a:rPr lang="en-US" dirty="0"/>
              <a:t> </a:t>
            </a:r>
            <a:r>
              <a:rPr lang="en-US" dirty="0" err="1"/>
              <a:t>emisija</a:t>
            </a:r>
            <a:r>
              <a:rPr lang="en-US" dirty="0"/>
              <a:t> </a:t>
            </a:r>
            <a:r>
              <a:rPr lang="en-US" dirty="0" err="1"/>
              <a:t>SOx</a:t>
            </a:r>
            <a:r>
              <a:rPr lang="en-US" dirty="0"/>
              <a:t>, NOx, CO2, </a:t>
            </a:r>
            <a:r>
              <a:rPr lang="en-US" dirty="0" err="1"/>
              <a:t>zive</a:t>
            </a:r>
            <a:r>
              <a:rPr lang="en-US" dirty="0"/>
              <a:t> </a:t>
            </a:r>
            <a:r>
              <a:rPr lang="en-US" dirty="0" err="1"/>
              <a:t>i</a:t>
            </a:r>
            <a:r>
              <a:rPr lang="en-US" dirty="0"/>
              <a:t> </a:t>
            </a:r>
            <a:r>
              <a:rPr lang="en-US" dirty="0" err="1"/>
              <a:t>slicno</a:t>
            </a:r>
            <a:r>
              <a:rPr lang="en-US" dirty="0"/>
              <a:t>. </a:t>
            </a:r>
            <a:r>
              <a:rPr lang="en-US" dirty="0" err="1"/>
              <a:t>Nema</a:t>
            </a:r>
            <a:r>
              <a:rPr lang="en-US" dirty="0"/>
              <a:t> </a:t>
            </a:r>
            <a:r>
              <a:rPr lang="en-US" dirty="0" err="1"/>
              <a:t>ni</a:t>
            </a:r>
            <a:r>
              <a:rPr lang="en-US" dirty="0"/>
              <a:t> </a:t>
            </a:r>
            <a:r>
              <a:rPr lang="en-US" dirty="0" err="1"/>
              <a:t>ogromnih</a:t>
            </a:r>
            <a:r>
              <a:rPr lang="en-US" dirty="0"/>
              <a:t> </a:t>
            </a:r>
            <a:r>
              <a:rPr lang="en-US" dirty="0" err="1"/>
              <a:t>deponija</a:t>
            </a:r>
            <a:r>
              <a:rPr lang="en-US" dirty="0"/>
              <a:t> </a:t>
            </a:r>
            <a:r>
              <a:rPr lang="en-US" dirty="0" err="1"/>
              <a:t>sljake</a:t>
            </a:r>
            <a:r>
              <a:rPr lang="en-US" dirty="0"/>
              <a:t>. </a:t>
            </a:r>
            <a:r>
              <a:rPr lang="en-US" dirty="0" err="1"/>
              <a:t>Povrsina</a:t>
            </a:r>
            <a:r>
              <a:rPr lang="en-US" dirty="0"/>
              <a:t> koji </a:t>
            </a:r>
            <a:r>
              <a:rPr lang="en-US" dirty="0" err="1"/>
              <a:t>zauzima</a:t>
            </a:r>
            <a:r>
              <a:rPr lang="en-US" dirty="0"/>
              <a:t> </a:t>
            </a:r>
            <a:r>
              <a:rPr lang="en-US" dirty="0" err="1"/>
              <a:t>nukelarni</a:t>
            </a:r>
            <a:r>
              <a:rPr lang="en-US" dirty="0"/>
              <a:t> </a:t>
            </a:r>
            <a:r>
              <a:rPr lang="en-US" dirty="0" err="1"/>
              <a:t>objekat</a:t>
            </a:r>
            <a:r>
              <a:rPr lang="en-US" dirty="0"/>
              <a:t> je </a:t>
            </a:r>
            <a:r>
              <a:rPr lang="en-US" dirty="0" err="1"/>
              <a:t>relativno</a:t>
            </a:r>
            <a:r>
              <a:rPr lang="en-US" dirty="0"/>
              <a:t> mala, </a:t>
            </a:r>
            <a:r>
              <a:rPr lang="en-US" dirty="0" err="1"/>
              <a:t>nema</a:t>
            </a:r>
            <a:r>
              <a:rPr lang="en-US" dirty="0"/>
              <a:t> </a:t>
            </a:r>
            <a:r>
              <a:rPr lang="en-US" dirty="0" err="1"/>
              <a:t>potapanja</a:t>
            </a:r>
            <a:r>
              <a:rPr lang="en-US" dirty="0"/>
              <a:t> </a:t>
            </a:r>
            <a:r>
              <a:rPr lang="en-US" dirty="0" err="1"/>
              <a:t>velikih</a:t>
            </a:r>
            <a:r>
              <a:rPr lang="en-US" dirty="0"/>
              <a:t> </a:t>
            </a:r>
            <a:r>
              <a:rPr lang="en-US" dirty="0" err="1"/>
              <a:t>povrsina</a:t>
            </a:r>
            <a:r>
              <a:rPr lang="en-US" dirty="0"/>
              <a:t> </a:t>
            </a:r>
            <a:r>
              <a:rPr lang="en-US" dirty="0" err="1"/>
              <a:t>kao</a:t>
            </a:r>
            <a:r>
              <a:rPr lang="en-US" dirty="0"/>
              <a:t> u </a:t>
            </a:r>
            <a:r>
              <a:rPr lang="en-US" dirty="0" err="1"/>
              <a:t>slucaju</a:t>
            </a:r>
            <a:r>
              <a:rPr lang="en-US" dirty="0"/>
              <a:t> </a:t>
            </a:r>
            <a:r>
              <a:rPr lang="en-US" dirty="0" err="1"/>
              <a:t>gradnje</a:t>
            </a:r>
            <a:r>
              <a:rPr lang="en-US" dirty="0"/>
              <a:t> </a:t>
            </a:r>
            <a:r>
              <a:rPr lang="en-US" dirty="0" err="1"/>
              <a:t>hidrolektrana</a:t>
            </a:r>
            <a:r>
              <a:rPr lang="en-US" dirty="0"/>
              <a:t>, </a:t>
            </a:r>
            <a:r>
              <a:rPr lang="en-US" dirty="0" err="1"/>
              <a:t>povrsine</a:t>
            </a:r>
            <a:r>
              <a:rPr lang="en-US" dirty="0"/>
              <a:t> </a:t>
            </a:r>
            <a:r>
              <a:rPr lang="en-US" dirty="0" err="1"/>
              <a:t>potrebne</a:t>
            </a:r>
            <a:r>
              <a:rPr lang="en-US" dirty="0"/>
              <a:t>  za </a:t>
            </a:r>
            <a:r>
              <a:rPr lang="en-US" dirty="0" err="1"/>
              <a:t>vetroparkove</a:t>
            </a:r>
            <a:r>
              <a:rPr lang="en-US" dirty="0"/>
              <a:t> </a:t>
            </a:r>
            <a:r>
              <a:rPr lang="en-US" dirty="0" err="1"/>
              <a:t>ili</a:t>
            </a:r>
            <a:r>
              <a:rPr lang="en-US" dirty="0"/>
              <a:t> </a:t>
            </a:r>
            <a:r>
              <a:rPr lang="en-US" dirty="0" err="1"/>
              <a:t>solarne</a:t>
            </a:r>
            <a:r>
              <a:rPr lang="en-US" dirty="0"/>
              <a:t> </a:t>
            </a:r>
            <a:r>
              <a:rPr lang="en-US" dirty="0" err="1"/>
              <a:t>panele</a:t>
            </a:r>
            <a:r>
              <a:rPr lang="en-US" dirty="0"/>
              <a:t> </a:t>
            </a:r>
            <a:r>
              <a:rPr lang="en-US" dirty="0" err="1"/>
              <a:t>slicnih</a:t>
            </a:r>
            <a:r>
              <a:rPr lang="en-US" dirty="0"/>
              <a:t> </a:t>
            </a:r>
            <a:r>
              <a:rPr lang="en-US" dirty="0" err="1"/>
              <a:t>instalisanih</a:t>
            </a:r>
            <a:r>
              <a:rPr lang="en-US" dirty="0"/>
              <a:t> </a:t>
            </a:r>
            <a:r>
              <a:rPr lang="en-US" dirty="0" err="1"/>
              <a:t>kapacitieta</a:t>
            </a:r>
            <a:r>
              <a:rPr lang="en-US" dirty="0"/>
              <a:t>. </a:t>
            </a:r>
            <a:r>
              <a:rPr lang="en-US" dirty="0" err="1"/>
              <a:t>Postoji</a:t>
            </a:r>
            <a:r>
              <a:rPr lang="en-US" dirty="0"/>
              <a:t> </a:t>
            </a:r>
            <a:r>
              <a:rPr lang="en-US" dirty="0" err="1"/>
              <a:t>termalno</a:t>
            </a:r>
            <a:r>
              <a:rPr lang="en-US" dirty="0"/>
              <a:t> </a:t>
            </a:r>
            <a:r>
              <a:rPr lang="en-US" dirty="0" err="1"/>
              <a:t>opterecenje</a:t>
            </a:r>
            <a:r>
              <a:rPr lang="en-US" dirty="0"/>
              <a:t> </a:t>
            </a:r>
            <a:r>
              <a:rPr lang="en-US" dirty="0" err="1"/>
              <a:t>okoline</a:t>
            </a:r>
            <a:r>
              <a:rPr lang="en-US" dirty="0"/>
              <a:t> </a:t>
            </a:r>
            <a:r>
              <a:rPr lang="en-US" dirty="0" err="1"/>
              <a:t>vezano</a:t>
            </a:r>
            <a:r>
              <a:rPr lang="en-US" dirty="0"/>
              <a:t> za </a:t>
            </a:r>
            <a:r>
              <a:rPr lang="en-US" dirty="0" err="1"/>
              <a:t>hladjenje</a:t>
            </a:r>
            <a:r>
              <a:rPr lang="en-US" dirty="0"/>
              <a:t>, </a:t>
            </a:r>
            <a:r>
              <a:rPr lang="en-US" dirty="0" err="1"/>
              <a:t>sto</a:t>
            </a:r>
            <a:r>
              <a:rPr lang="en-US" dirty="0"/>
              <a:t> je </a:t>
            </a:r>
            <a:r>
              <a:rPr lang="en-US" dirty="0" err="1"/>
              <a:t>karakteristika</a:t>
            </a:r>
            <a:r>
              <a:rPr lang="en-US" dirty="0"/>
              <a:t> </a:t>
            </a:r>
            <a:r>
              <a:rPr lang="en-US" dirty="0" err="1"/>
              <a:t>i</a:t>
            </a:r>
            <a:r>
              <a:rPr lang="en-US" dirty="0"/>
              <a:t> </a:t>
            </a:r>
            <a:r>
              <a:rPr lang="en-US" dirty="0" err="1"/>
              <a:t>svih</a:t>
            </a:r>
            <a:r>
              <a:rPr lang="en-US" dirty="0"/>
              <a:t> </a:t>
            </a:r>
            <a:r>
              <a:rPr lang="en-US" dirty="0" err="1"/>
              <a:t>drugih</a:t>
            </a:r>
            <a:r>
              <a:rPr lang="en-US" dirty="0"/>
              <a:t> </a:t>
            </a:r>
            <a:r>
              <a:rPr lang="en-US" dirty="0" err="1"/>
              <a:t>termalnih</a:t>
            </a:r>
            <a:r>
              <a:rPr lang="en-US" dirty="0"/>
              <a:t> </a:t>
            </a:r>
            <a:r>
              <a:rPr lang="en-US" dirty="0" err="1"/>
              <a:t>energetskih</a:t>
            </a:r>
            <a:r>
              <a:rPr lang="en-US" dirty="0"/>
              <a:t> </a:t>
            </a:r>
            <a:r>
              <a:rPr lang="en-US" dirty="0" err="1"/>
              <a:t>objekata</a:t>
            </a:r>
            <a:r>
              <a:rPr lang="en-US" dirty="0"/>
              <a:t>. </a:t>
            </a:r>
            <a:r>
              <a:rPr lang="en-US" dirty="0" err="1"/>
              <a:t>Postoje</a:t>
            </a:r>
            <a:r>
              <a:rPr lang="en-US" dirty="0"/>
              <a:t> </a:t>
            </a:r>
            <a:r>
              <a:rPr lang="en-US" dirty="0" err="1"/>
              <a:t>takodje</a:t>
            </a:r>
            <a:r>
              <a:rPr lang="en-US" dirty="0"/>
              <a:t> </a:t>
            </a:r>
            <a:r>
              <a:rPr lang="en-US" dirty="0" err="1"/>
              <a:t>zanemarljivo</a:t>
            </a:r>
            <a:r>
              <a:rPr lang="en-US" dirty="0"/>
              <a:t> mala </a:t>
            </a:r>
            <a:r>
              <a:rPr lang="en-US" dirty="0" err="1"/>
              <a:t>ispustanja</a:t>
            </a:r>
            <a:r>
              <a:rPr lang="en-US" dirty="0"/>
              <a:t> </a:t>
            </a:r>
            <a:r>
              <a:rPr lang="en-US" dirty="0" err="1"/>
              <a:t>plemenitih</a:t>
            </a:r>
            <a:r>
              <a:rPr lang="en-US" dirty="0"/>
              <a:t> </a:t>
            </a:r>
            <a:r>
              <a:rPr lang="en-US" dirty="0" err="1"/>
              <a:t>gasova</a:t>
            </a:r>
            <a:r>
              <a:rPr lang="en-US" dirty="0"/>
              <a:t>, </a:t>
            </a:r>
            <a:r>
              <a:rPr lang="en-US" dirty="0" err="1"/>
              <a:t>radioktvnog</a:t>
            </a:r>
            <a:r>
              <a:rPr lang="en-US" dirty="0"/>
              <a:t> </a:t>
            </a:r>
            <a:r>
              <a:rPr lang="en-US" dirty="0" err="1"/>
              <a:t>ugljika</a:t>
            </a:r>
            <a:r>
              <a:rPr lang="en-US" dirty="0"/>
              <a:t> C14, </a:t>
            </a:r>
            <a:r>
              <a:rPr lang="en-US" dirty="0" err="1"/>
              <a:t>tricijuma</a:t>
            </a:r>
            <a:r>
              <a:rPr lang="en-US" dirty="0"/>
              <a:t> u </a:t>
            </a:r>
            <a:r>
              <a:rPr lang="en-US" dirty="0" err="1"/>
              <a:t>gasnoj</a:t>
            </a:r>
            <a:r>
              <a:rPr lang="en-US" dirty="0"/>
              <a:t> </a:t>
            </a:r>
            <a:r>
              <a:rPr lang="en-US" dirty="0" err="1"/>
              <a:t>formi</a:t>
            </a:r>
            <a:r>
              <a:rPr lang="en-US" dirty="0"/>
              <a:t> </a:t>
            </a:r>
            <a:r>
              <a:rPr lang="en-US" dirty="0" err="1"/>
              <a:t>i</a:t>
            </a:r>
            <a:r>
              <a:rPr lang="en-US" dirty="0"/>
              <a:t> </a:t>
            </a:r>
            <a:r>
              <a:rPr lang="en-US" dirty="0" err="1"/>
              <a:t>takdje</a:t>
            </a:r>
            <a:r>
              <a:rPr lang="en-US" dirty="0"/>
              <a:t> </a:t>
            </a:r>
            <a:r>
              <a:rPr lang="en-US" dirty="0" err="1"/>
              <a:t>zanemarljiva</a:t>
            </a:r>
            <a:r>
              <a:rPr lang="en-US" dirty="0"/>
              <a:t> </a:t>
            </a:r>
            <a:r>
              <a:rPr lang="en-US" dirty="0" err="1"/>
              <a:t>ispustanja</a:t>
            </a:r>
            <a:r>
              <a:rPr lang="en-US" dirty="0"/>
              <a:t> </a:t>
            </a:r>
            <a:r>
              <a:rPr lang="en-US" dirty="0" err="1"/>
              <a:t>tecnih</a:t>
            </a:r>
            <a:r>
              <a:rPr lang="en-US" dirty="0"/>
              <a:t> </a:t>
            </a:r>
            <a:r>
              <a:rPr lang="en-US" dirty="0" err="1"/>
              <a:t>efluentata</a:t>
            </a:r>
            <a:r>
              <a:rPr lang="en-US" dirty="0"/>
              <a:t>.</a:t>
            </a:r>
          </a:p>
          <a:p>
            <a:endParaRPr lang="en-US" dirty="0"/>
          </a:p>
          <a:p>
            <a:r>
              <a:rPr lang="en-US" dirty="0" err="1"/>
              <a:t>Pitanje</a:t>
            </a:r>
            <a:r>
              <a:rPr lang="en-US" dirty="0"/>
              <a:t> </a:t>
            </a:r>
            <a:r>
              <a:rPr lang="en-US" dirty="0" err="1"/>
              <a:t>prerade</a:t>
            </a:r>
            <a:r>
              <a:rPr lang="en-US" dirty="0"/>
              <a:t>, </a:t>
            </a:r>
            <a:r>
              <a:rPr lang="en-US" dirty="0" err="1"/>
              <a:t>skladistenja</a:t>
            </a:r>
            <a:r>
              <a:rPr lang="en-US" dirty="0"/>
              <a:t> </a:t>
            </a:r>
            <a:r>
              <a:rPr lang="en-US" dirty="0" err="1"/>
              <a:t>i</a:t>
            </a:r>
            <a:r>
              <a:rPr lang="en-US" dirty="0"/>
              <a:t> </a:t>
            </a:r>
            <a:r>
              <a:rPr lang="en-US" dirty="0" err="1"/>
              <a:t>odlaganja</a:t>
            </a:r>
            <a:r>
              <a:rPr lang="en-US" dirty="0"/>
              <a:t> </a:t>
            </a:r>
            <a:r>
              <a:rPr lang="en-US" dirty="0" err="1"/>
              <a:t>nuklearnog</a:t>
            </a:r>
            <a:r>
              <a:rPr lang="en-US" dirty="0"/>
              <a:t> </a:t>
            </a:r>
            <a:r>
              <a:rPr lang="en-US" dirty="0" err="1"/>
              <a:t>otpada</a:t>
            </a:r>
            <a:r>
              <a:rPr lang="en-US" dirty="0"/>
              <a:t> je </a:t>
            </a:r>
            <a:r>
              <a:rPr lang="en-US" dirty="0" err="1"/>
              <a:t>takodje</a:t>
            </a:r>
            <a:r>
              <a:rPr lang="en-US" dirty="0"/>
              <a:t> </a:t>
            </a:r>
            <a:r>
              <a:rPr lang="en-US" dirty="0" err="1"/>
              <a:t>potrebno</a:t>
            </a:r>
            <a:r>
              <a:rPr lang="en-US" dirty="0"/>
              <a:t> </a:t>
            </a:r>
            <a:r>
              <a:rPr lang="en-US" dirty="0" err="1"/>
              <a:t>ocenjivati</a:t>
            </a:r>
            <a:r>
              <a:rPr lang="en-US" dirty="0"/>
              <a:t> </a:t>
            </a:r>
            <a:r>
              <a:rPr lang="en-US" dirty="0" err="1"/>
              <a:t>sa</a:t>
            </a:r>
            <a:r>
              <a:rPr lang="en-US" dirty="0"/>
              <a:t> </a:t>
            </a:r>
            <a:r>
              <a:rPr lang="en-US" dirty="0" err="1"/>
              <a:t>stanovista</a:t>
            </a:r>
            <a:r>
              <a:rPr lang="en-US" dirty="0"/>
              <a:t> </a:t>
            </a:r>
            <a:r>
              <a:rPr lang="en-US" dirty="0" err="1"/>
              <a:t>uticaja</a:t>
            </a:r>
            <a:r>
              <a:rPr lang="en-US" dirty="0"/>
              <a:t> </a:t>
            </a:r>
            <a:r>
              <a:rPr lang="en-US" dirty="0" err="1"/>
              <a:t>na</a:t>
            </a:r>
            <a:r>
              <a:rPr lang="en-US" dirty="0"/>
              <a:t> </a:t>
            </a:r>
            <a:r>
              <a:rPr lang="en-US" dirty="0" err="1"/>
              <a:t>zivotnu</a:t>
            </a:r>
            <a:r>
              <a:rPr lang="en-US" dirty="0"/>
              <a:t> </a:t>
            </a:r>
            <a:r>
              <a:rPr lang="en-US" dirty="0" err="1"/>
              <a:t>sredinu</a:t>
            </a:r>
            <a:r>
              <a:rPr lang="en-US" dirty="0"/>
              <a:t>. </a:t>
            </a:r>
            <a:r>
              <a:rPr lang="en-US" dirty="0" err="1"/>
              <a:t>Tehnicka</a:t>
            </a:r>
            <a:r>
              <a:rPr lang="en-US" dirty="0"/>
              <a:t> </a:t>
            </a:r>
            <a:r>
              <a:rPr lang="en-US" dirty="0" err="1"/>
              <a:t>resenja</a:t>
            </a:r>
            <a:r>
              <a:rPr lang="en-US" dirty="0"/>
              <a:t> za </a:t>
            </a:r>
            <a:r>
              <a:rPr lang="en-US" dirty="0" err="1"/>
              <a:t>bezbedno</a:t>
            </a:r>
            <a:r>
              <a:rPr lang="en-US" dirty="0"/>
              <a:t> </a:t>
            </a:r>
            <a:r>
              <a:rPr lang="en-US" dirty="0" err="1"/>
              <a:t>trajno</a:t>
            </a:r>
            <a:r>
              <a:rPr lang="en-US" dirty="0"/>
              <a:t> </a:t>
            </a:r>
            <a:r>
              <a:rPr lang="en-US" dirty="0" err="1"/>
              <a:t>odlaganje</a:t>
            </a:r>
            <a:r>
              <a:rPr lang="en-US" dirty="0"/>
              <a:t> </a:t>
            </a:r>
            <a:r>
              <a:rPr lang="en-US" dirty="0" err="1"/>
              <a:t>postoje</a:t>
            </a:r>
            <a:r>
              <a:rPr lang="en-US" dirty="0"/>
              <a:t> za </a:t>
            </a:r>
            <a:r>
              <a:rPr lang="en-US" dirty="0" err="1"/>
              <a:t>sve</a:t>
            </a:r>
            <a:r>
              <a:rPr lang="en-US" dirty="0"/>
              <a:t> </a:t>
            </a:r>
            <a:r>
              <a:rPr lang="en-US" dirty="0" err="1"/>
              <a:t>klase</a:t>
            </a:r>
            <a:r>
              <a:rPr lang="en-US" dirty="0"/>
              <a:t> </a:t>
            </a:r>
            <a:r>
              <a:rPr lang="en-US" dirty="0" err="1"/>
              <a:t>nuklearnog</a:t>
            </a:r>
            <a:r>
              <a:rPr lang="en-US" dirty="0"/>
              <a:t> </a:t>
            </a:r>
            <a:r>
              <a:rPr lang="en-US" dirty="0" err="1"/>
              <a:t>otpada</a:t>
            </a:r>
            <a:r>
              <a:rPr lang="en-US" dirty="0"/>
              <a:t>.  </a:t>
            </a:r>
            <a:r>
              <a:rPr lang="en-US" dirty="0" err="1"/>
              <a:t>Nuklearni</a:t>
            </a:r>
            <a:r>
              <a:rPr lang="en-US" dirty="0"/>
              <a:t> </a:t>
            </a:r>
            <a:r>
              <a:rPr lang="en-US" dirty="0" err="1"/>
              <a:t>otpad</a:t>
            </a:r>
            <a:r>
              <a:rPr lang="en-US" dirty="0"/>
              <a:t> se </a:t>
            </a:r>
            <a:r>
              <a:rPr lang="en-US" dirty="0" err="1"/>
              <a:t>pojednostavljeno</a:t>
            </a:r>
            <a:r>
              <a:rPr lang="en-US" dirty="0"/>
              <a:t> </a:t>
            </a:r>
            <a:r>
              <a:rPr lang="en-US" dirty="0" err="1"/>
              <a:t>klasifikuje</a:t>
            </a:r>
            <a:r>
              <a:rPr lang="en-US" dirty="0"/>
              <a:t> </a:t>
            </a:r>
            <a:r>
              <a:rPr lang="en-US" dirty="0" err="1"/>
              <a:t>na</a:t>
            </a:r>
            <a:r>
              <a:rPr lang="en-US" dirty="0"/>
              <a:t>  </a:t>
            </a:r>
            <a:r>
              <a:rPr lang="en-US" dirty="0" err="1"/>
              <a:t>nizak</a:t>
            </a:r>
            <a:r>
              <a:rPr lang="en-US" dirty="0"/>
              <a:t>, </a:t>
            </a:r>
            <a:r>
              <a:rPr lang="en-US" dirty="0" err="1"/>
              <a:t>srednji</a:t>
            </a:r>
            <a:r>
              <a:rPr lang="en-US" dirty="0"/>
              <a:t> </a:t>
            </a:r>
            <a:r>
              <a:rPr lang="en-US" dirty="0" err="1"/>
              <a:t>i</a:t>
            </a:r>
            <a:r>
              <a:rPr lang="en-US" dirty="0"/>
              <a:t> </a:t>
            </a:r>
            <a:r>
              <a:rPr lang="en-US" dirty="0" err="1"/>
              <a:t>optad</a:t>
            </a:r>
            <a:r>
              <a:rPr lang="en-US" dirty="0"/>
              <a:t> </a:t>
            </a:r>
            <a:r>
              <a:rPr lang="en-US" dirty="0" err="1"/>
              <a:t>visoke</a:t>
            </a:r>
            <a:r>
              <a:rPr lang="en-US" dirty="0"/>
              <a:t> </a:t>
            </a:r>
            <a:r>
              <a:rPr lang="en-US" dirty="0" err="1"/>
              <a:t>aktivnosti</a:t>
            </a:r>
            <a:r>
              <a:rPr lang="en-US" dirty="0"/>
              <a:t>. </a:t>
            </a:r>
            <a:r>
              <a:rPr lang="en-US" dirty="0" err="1"/>
              <a:t>Nisko</a:t>
            </a:r>
            <a:r>
              <a:rPr lang="en-US" dirty="0"/>
              <a:t> </a:t>
            </a:r>
            <a:r>
              <a:rPr lang="en-US" dirty="0" err="1"/>
              <a:t>i</a:t>
            </a:r>
            <a:r>
              <a:rPr lang="en-US" dirty="0"/>
              <a:t> </a:t>
            </a:r>
            <a:r>
              <a:rPr lang="en-US" dirty="0" err="1"/>
              <a:t>dobar</a:t>
            </a:r>
            <a:r>
              <a:rPr lang="en-US" dirty="0"/>
              <a:t> deo </a:t>
            </a:r>
            <a:r>
              <a:rPr lang="en-US" dirty="0" err="1"/>
              <a:t>srednje</a:t>
            </a:r>
            <a:r>
              <a:rPr lang="en-US" dirty="0"/>
              <a:t> </a:t>
            </a:r>
            <a:r>
              <a:rPr lang="en-US" dirty="0" err="1"/>
              <a:t>aktivniog</a:t>
            </a:r>
            <a:r>
              <a:rPr lang="en-US" dirty="0"/>
              <a:t> </a:t>
            </a:r>
            <a:r>
              <a:rPr lang="en-US" dirty="0" err="1"/>
              <a:t>otpada</a:t>
            </a:r>
            <a:r>
              <a:rPr lang="en-US" dirty="0"/>
              <a:t> se </a:t>
            </a:r>
            <a:r>
              <a:rPr lang="en-US" dirty="0" err="1"/>
              <a:t>preradjuje</a:t>
            </a:r>
            <a:r>
              <a:rPr lang="en-US" dirty="0"/>
              <a:t> u </a:t>
            </a:r>
            <a:r>
              <a:rPr lang="en-US" dirty="0" err="1"/>
              <a:t>cilju</a:t>
            </a:r>
            <a:r>
              <a:rPr lang="en-US" dirty="0"/>
              <a:t> </a:t>
            </a:r>
            <a:r>
              <a:rPr lang="en-US" dirty="0" err="1"/>
              <a:t>smanjnja</a:t>
            </a:r>
            <a:r>
              <a:rPr lang="en-US" dirty="0"/>
              <a:t> </a:t>
            </a:r>
            <a:r>
              <a:rPr lang="en-US" dirty="0" err="1"/>
              <a:t>volumena</a:t>
            </a:r>
            <a:r>
              <a:rPr lang="en-US" dirty="0"/>
              <a:t> </a:t>
            </a:r>
            <a:r>
              <a:rPr lang="en-US" dirty="0" err="1"/>
              <a:t>i</a:t>
            </a:r>
            <a:r>
              <a:rPr lang="en-US" dirty="0"/>
              <a:t> </a:t>
            </a:r>
            <a:r>
              <a:rPr lang="en-US" dirty="0" err="1"/>
              <a:t>stabilizacije</a:t>
            </a:r>
            <a:r>
              <a:rPr lang="en-US" dirty="0"/>
              <a:t> </a:t>
            </a:r>
            <a:r>
              <a:rPr lang="en-US" dirty="0" err="1"/>
              <a:t>radioktivnosti</a:t>
            </a:r>
            <a:r>
              <a:rPr lang="en-US" dirty="0"/>
              <a:t>. </a:t>
            </a:r>
            <a:r>
              <a:rPr lang="en-US" dirty="0" err="1"/>
              <a:t>Takav</a:t>
            </a:r>
            <a:r>
              <a:rPr lang="en-US" dirty="0"/>
              <a:t> </a:t>
            </a:r>
            <a:r>
              <a:rPr lang="en-US" dirty="0" err="1"/>
              <a:t>stabilizovan</a:t>
            </a:r>
            <a:r>
              <a:rPr lang="en-US" dirty="0"/>
              <a:t> </a:t>
            </a:r>
            <a:r>
              <a:rPr lang="en-US" dirty="0" err="1"/>
              <a:t>otpad</a:t>
            </a:r>
            <a:r>
              <a:rPr lang="en-US" dirty="0"/>
              <a:t> se </a:t>
            </a:r>
            <a:r>
              <a:rPr lang="en-US" dirty="0" err="1"/>
              <a:t>odlazu</a:t>
            </a:r>
            <a:r>
              <a:rPr lang="en-US" dirty="0"/>
              <a:t> u </a:t>
            </a:r>
            <a:r>
              <a:rPr lang="en-US" dirty="0" err="1"/>
              <a:t>specijalna</a:t>
            </a:r>
            <a:r>
              <a:rPr lang="en-US" dirty="0"/>
              <a:t> </a:t>
            </a:r>
            <a:r>
              <a:rPr lang="en-US" dirty="0" err="1"/>
              <a:t>odlagalista</a:t>
            </a:r>
            <a:r>
              <a:rPr lang="en-US" dirty="0"/>
              <a:t> </a:t>
            </a:r>
            <a:r>
              <a:rPr lang="en-US" dirty="0" err="1"/>
              <a:t>izgradjena</a:t>
            </a:r>
            <a:r>
              <a:rPr lang="en-US" dirty="0"/>
              <a:t> </a:t>
            </a:r>
            <a:r>
              <a:rPr lang="en-US" dirty="0" err="1"/>
              <a:t>na</a:t>
            </a:r>
            <a:r>
              <a:rPr lang="en-US" dirty="0"/>
              <a:t> </a:t>
            </a:r>
            <a:r>
              <a:rPr lang="en-US" dirty="0" err="1"/>
              <a:t>povrsini</a:t>
            </a:r>
            <a:r>
              <a:rPr lang="en-US" dirty="0"/>
              <a:t> </a:t>
            </a:r>
            <a:r>
              <a:rPr lang="en-US" dirty="0" err="1"/>
              <a:t>zemlje</a:t>
            </a:r>
            <a:r>
              <a:rPr lang="en-US" dirty="0"/>
              <a:t>. </a:t>
            </a:r>
            <a:r>
              <a:rPr lang="en-US" dirty="0" err="1"/>
              <a:t>Jedan</a:t>
            </a:r>
            <a:r>
              <a:rPr lang="en-US" dirty="0"/>
              <a:t> od </a:t>
            </a:r>
            <a:r>
              <a:rPr lang="en-US" dirty="0" err="1"/>
              <a:t>kriterijuma</a:t>
            </a:r>
            <a:r>
              <a:rPr lang="en-US" dirty="0"/>
              <a:t> za </a:t>
            </a:r>
            <a:r>
              <a:rPr lang="en-US" dirty="0" err="1"/>
              <a:t>izgradnju</a:t>
            </a:r>
            <a:r>
              <a:rPr lang="en-US" dirty="0"/>
              <a:t> </a:t>
            </a:r>
            <a:r>
              <a:rPr lang="en-US" dirty="0" err="1"/>
              <a:t>takvog</a:t>
            </a:r>
            <a:r>
              <a:rPr lang="en-US" dirty="0"/>
              <a:t> </a:t>
            </a:r>
            <a:r>
              <a:rPr lang="en-US" dirty="0" err="1"/>
              <a:t>skladista</a:t>
            </a:r>
            <a:r>
              <a:rPr lang="en-US" dirty="0"/>
              <a:t> </a:t>
            </a:r>
            <a:r>
              <a:rPr lang="en-US" dirty="0" err="1"/>
              <a:t>i</a:t>
            </a:r>
            <a:r>
              <a:rPr lang="en-US" dirty="0"/>
              <a:t> </a:t>
            </a:r>
            <a:r>
              <a:rPr lang="en-US" dirty="0" err="1"/>
              <a:t>pohranjenog</a:t>
            </a:r>
            <a:r>
              <a:rPr lang="en-US" dirty="0"/>
              <a:t> </a:t>
            </a:r>
            <a:r>
              <a:rPr lang="en-US" dirty="0" err="1"/>
              <a:t>otpada</a:t>
            </a:r>
            <a:r>
              <a:rPr lang="en-US" dirty="0"/>
              <a:t> u </a:t>
            </a:r>
            <a:r>
              <a:rPr lang="en-US" dirty="0" err="1"/>
              <a:t>njemu</a:t>
            </a:r>
            <a:r>
              <a:rPr lang="en-US" dirty="0"/>
              <a:t>  je da se </a:t>
            </a:r>
            <a:r>
              <a:rPr lang="en-US" dirty="0" err="1"/>
              <a:t>posle</a:t>
            </a:r>
            <a:r>
              <a:rPr lang="en-US" dirty="0"/>
              <a:t> 300 </a:t>
            </a:r>
            <a:r>
              <a:rPr lang="en-US" dirty="0" err="1"/>
              <a:t>godina</a:t>
            </a:r>
            <a:r>
              <a:rPr lang="en-US" dirty="0"/>
              <a:t> </a:t>
            </a:r>
            <a:r>
              <a:rPr lang="en-US" dirty="0" err="1"/>
              <a:t>moze</a:t>
            </a:r>
            <a:r>
              <a:rPr lang="en-US" dirty="0"/>
              <a:t> </a:t>
            </a:r>
            <a:r>
              <a:rPr lang="en-US" dirty="0" err="1"/>
              <a:t>ukloniti</a:t>
            </a:r>
            <a:r>
              <a:rPr lang="en-US" dirty="0"/>
              <a:t> </a:t>
            </a:r>
            <a:r>
              <a:rPr lang="en-US" dirty="0" err="1"/>
              <a:t>bilo</a:t>
            </a:r>
            <a:r>
              <a:rPr lang="en-US" dirty="0"/>
              <a:t> </a:t>
            </a:r>
            <a:r>
              <a:rPr lang="en-US" dirty="0" err="1"/>
              <a:t>kakva</a:t>
            </a:r>
            <a:r>
              <a:rPr lang="en-US" dirty="0"/>
              <a:t> </a:t>
            </a:r>
            <a:r>
              <a:rPr lang="en-US" dirty="0" err="1"/>
              <a:t>kontrola</a:t>
            </a:r>
            <a:r>
              <a:rPr lang="en-US" dirty="0"/>
              <a:t> od </a:t>
            </a:r>
            <a:r>
              <a:rPr lang="en-US" dirty="0" err="1"/>
              <a:t>strane</a:t>
            </a:r>
            <a:r>
              <a:rPr lang="en-US" dirty="0"/>
              <a:t> </a:t>
            </a:r>
            <a:r>
              <a:rPr lang="en-US" dirty="0" err="1"/>
              <a:t>nuklearnog</a:t>
            </a:r>
            <a:r>
              <a:rPr lang="en-US" dirty="0"/>
              <a:t> </a:t>
            </a:r>
            <a:r>
              <a:rPr lang="en-US" dirty="0" err="1"/>
              <a:t>regulatora</a:t>
            </a:r>
            <a:r>
              <a:rPr lang="en-US" dirty="0"/>
              <a:t>, </a:t>
            </a:r>
            <a:r>
              <a:rPr lang="en-US" dirty="0" err="1"/>
              <a:t>odnosno</a:t>
            </a:r>
            <a:r>
              <a:rPr lang="en-US" dirty="0"/>
              <a:t> da po </a:t>
            </a:r>
            <a:r>
              <a:rPr lang="en-US" dirty="0" err="1"/>
              <a:t>isteku</a:t>
            </a:r>
            <a:r>
              <a:rPr lang="en-US" dirty="0"/>
              <a:t> tog </a:t>
            </a:r>
            <a:r>
              <a:rPr lang="en-US" dirty="0" err="1"/>
              <a:t>vemena</a:t>
            </a:r>
            <a:r>
              <a:rPr lang="en-US" dirty="0"/>
              <a:t> </a:t>
            </a:r>
            <a:r>
              <a:rPr lang="en-US" dirty="0" err="1"/>
              <a:t>nema</a:t>
            </a:r>
            <a:r>
              <a:rPr lang="en-US" dirty="0"/>
              <a:t> vise </a:t>
            </a:r>
            <a:r>
              <a:rPr lang="en-US" dirty="0" err="1"/>
              <a:t>radijacione</a:t>
            </a:r>
            <a:r>
              <a:rPr lang="en-US" dirty="0"/>
              <a:t> </a:t>
            </a:r>
            <a:r>
              <a:rPr lang="en-US" dirty="0" err="1"/>
              <a:t>opasnosti</a:t>
            </a:r>
            <a:r>
              <a:rPr lang="en-US" dirty="0"/>
              <a:t> za </a:t>
            </a:r>
            <a:r>
              <a:rPr lang="en-US" dirty="0" err="1"/>
              <a:t>ljude</a:t>
            </a:r>
            <a:r>
              <a:rPr lang="en-US" dirty="0"/>
              <a:t> </a:t>
            </a:r>
            <a:r>
              <a:rPr lang="en-US" dirty="0" err="1"/>
              <a:t>i</a:t>
            </a:r>
            <a:r>
              <a:rPr lang="en-US" dirty="0"/>
              <a:t> </a:t>
            </a:r>
            <a:r>
              <a:rPr lang="en-US" dirty="0" err="1"/>
              <a:t>okolinu</a:t>
            </a:r>
            <a:r>
              <a:rPr lang="en-US" dirty="0"/>
              <a:t>. </a:t>
            </a:r>
            <a:r>
              <a:rPr lang="en-US" dirty="0" err="1"/>
              <a:t>Nisko</a:t>
            </a:r>
            <a:r>
              <a:rPr lang="en-US" dirty="0"/>
              <a:t> </a:t>
            </a:r>
            <a:r>
              <a:rPr lang="en-US" dirty="0" err="1"/>
              <a:t>aktivni</a:t>
            </a:r>
            <a:r>
              <a:rPr lang="en-US" dirty="0"/>
              <a:t> </a:t>
            </a:r>
            <a:r>
              <a:rPr lang="en-US" dirty="0" err="1"/>
              <a:t>otpad</a:t>
            </a:r>
            <a:r>
              <a:rPr lang="en-US" dirty="0"/>
              <a:t> </a:t>
            </a:r>
            <a:r>
              <a:rPr lang="en-US" dirty="0" err="1"/>
              <a:t>prestavlja</a:t>
            </a:r>
            <a:r>
              <a:rPr lang="en-US" dirty="0"/>
              <a:t> po </a:t>
            </a:r>
            <a:r>
              <a:rPr lang="en-US" dirty="0" err="1"/>
              <a:t>volumenu</a:t>
            </a:r>
            <a:r>
              <a:rPr lang="en-US" dirty="0"/>
              <a:t>  90% </a:t>
            </a:r>
            <a:r>
              <a:rPr lang="en-US" dirty="0" err="1"/>
              <a:t>svog</a:t>
            </a:r>
            <a:r>
              <a:rPr lang="en-US" dirty="0"/>
              <a:t> </a:t>
            </a:r>
            <a:r>
              <a:rPr lang="en-US" dirty="0" err="1"/>
              <a:t>otpada</a:t>
            </a:r>
            <a:r>
              <a:rPr lang="en-US" dirty="0"/>
              <a:t> </a:t>
            </a:r>
            <a:r>
              <a:rPr lang="en-US" dirty="0" err="1"/>
              <a:t>iz</a:t>
            </a:r>
            <a:r>
              <a:rPr lang="en-US" dirty="0"/>
              <a:t> </a:t>
            </a:r>
            <a:r>
              <a:rPr lang="en-US" dirty="0" err="1"/>
              <a:t>nuklearnih</a:t>
            </a:r>
            <a:r>
              <a:rPr lang="en-US" dirty="0"/>
              <a:t> </a:t>
            </a:r>
            <a:r>
              <a:rPr lang="en-US" dirty="0" err="1"/>
              <a:t>elektrana</a:t>
            </a:r>
            <a:r>
              <a:rPr lang="en-US" dirty="0"/>
              <a:t> a </a:t>
            </a:r>
            <a:r>
              <a:rPr lang="en-US" dirty="0" err="1"/>
              <a:t>sadrzi</a:t>
            </a:r>
            <a:r>
              <a:rPr lang="en-US" dirty="0"/>
              <a:t> </a:t>
            </a:r>
            <a:r>
              <a:rPr lang="en-US" dirty="0" err="1"/>
              <a:t>oko</a:t>
            </a:r>
            <a:r>
              <a:rPr lang="en-US" dirty="0"/>
              <a:t> 1% </a:t>
            </a:r>
            <a:r>
              <a:rPr lang="en-US" dirty="0" err="1"/>
              <a:t>ukupne</a:t>
            </a:r>
            <a:r>
              <a:rPr lang="en-US" dirty="0"/>
              <a:t> </a:t>
            </a:r>
            <a:r>
              <a:rPr lang="en-US" dirty="0" err="1"/>
              <a:t>radioktivnosti</a:t>
            </a:r>
            <a:r>
              <a:rPr lang="en-US" dirty="0"/>
              <a:t>. </a:t>
            </a:r>
            <a:r>
              <a:rPr lang="en-US" dirty="0" err="1"/>
              <a:t>Srednje</a:t>
            </a:r>
            <a:r>
              <a:rPr lang="en-US" dirty="0"/>
              <a:t> </a:t>
            </a:r>
            <a:r>
              <a:rPr lang="en-US" dirty="0" err="1"/>
              <a:t>aktivan</a:t>
            </a:r>
            <a:r>
              <a:rPr lang="en-US" dirty="0"/>
              <a:t> </a:t>
            </a:r>
            <a:r>
              <a:rPr lang="en-US" dirty="0" err="1"/>
              <a:t>otpad</a:t>
            </a:r>
            <a:r>
              <a:rPr lang="en-US" dirty="0"/>
              <a:t> je </a:t>
            </a:r>
            <a:r>
              <a:rPr lang="en-US" dirty="0" err="1"/>
              <a:t>oko</a:t>
            </a:r>
            <a:r>
              <a:rPr lang="en-US" dirty="0"/>
              <a:t> 7% </a:t>
            </a:r>
            <a:r>
              <a:rPr lang="en-US" dirty="0" err="1"/>
              <a:t>volumena</a:t>
            </a:r>
            <a:r>
              <a:rPr lang="en-US" dirty="0"/>
              <a:t> a </a:t>
            </a:r>
            <a:r>
              <a:rPr lang="en-US" dirty="0" err="1"/>
              <a:t>sadrzi</a:t>
            </a:r>
            <a:r>
              <a:rPr lang="en-US" dirty="0"/>
              <a:t> 4% </a:t>
            </a:r>
            <a:r>
              <a:rPr lang="en-US" dirty="0" err="1"/>
              <a:t>ukupne</a:t>
            </a:r>
            <a:r>
              <a:rPr lang="en-US" dirty="0"/>
              <a:t> </a:t>
            </a:r>
            <a:r>
              <a:rPr lang="en-US" dirty="0" err="1"/>
              <a:t>radioaktivnosti</a:t>
            </a:r>
            <a:r>
              <a:rPr lang="en-US" dirty="0"/>
              <a:t>. </a:t>
            </a:r>
            <a:r>
              <a:rPr lang="en-US" dirty="0" err="1"/>
              <a:t>Visoko</a:t>
            </a:r>
            <a:r>
              <a:rPr lang="en-US" dirty="0"/>
              <a:t> </a:t>
            </a:r>
            <a:r>
              <a:rPr lang="en-US" dirty="0" err="1"/>
              <a:t>aktivan</a:t>
            </a:r>
            <a:r>
              <a:rPr lang="en-US" dirty="0"/>
              <a:t> </a:t>
            </a:r>
            <a:r>
              <a:rPr lang="en-US" dirty="0" err="1"/>
              <a:t>otpad</a:t>
            </a:r>
            <a:r>
              <a:rPr lang="en-US" dirty="0"/>
              <a:t> </a:t>
            </a:r>
            <a:r>
              <a:rPr lang="en-US" dirty="0" err="1"/>
              <a:t>uglavnom</a:t>
            </a:r>
            <a:r>
              <a:rPr lang="en-US" dirty="0"/>
              <a:t> </a:t>
            </a:r>
            <a:r>
              <a:rPr lang="en-US" dirty="0" err="1"/>
              <a:t>istroseno</a:t>
            </a:r>
            <a:r>
              <a:rPr lang="en-US" dirty="0"/>
              <a:t> </a:t>
            </a:r>
            <a:r>
              <a:rPr lang="en-US" dirty="0" err="1"/>
              <a:t>gorivo</a:t>
            </a:r>
            <a:r>
              <a:rPr lang="en-US" dirty="0"/>
              <a:t> je </a:t>
            </a:r>
            <a:r>
              <a:rPr lang="en-US" dirty="0" err="1"/>
              <a:t>svega</a:t>
            </a:r>
            <a:r>
              <a:rPr lang="en-US" dirty="0"/>
              <a:t> 3% </a:t>
            </a:r>
            <a:r>
              <a:rPr lang="en-US" dirty="0" err="1"/>
              <a:t>volumena</a:t>
            </a:r>
            <a:r>
              <a:rPr lang="en-US" dirty="0"/>
              <a:t> </a:t>
            </a:r>
            <a:r>
              <a:rPr lang="en-US" dirty="0" err="1"/>
              <a:t>ali</a:t>
            </a:r>
            <a:r>
              <a:rPr lang="en-US" dirty="0"/>
              <a:t> </a:t>
            </a:r>
            <a:r>
              <a:rPr lang="en-US" dirty="0" err="1"/>
              <a:t>sadrzi</a:t>
            </a:r>
            <a:r>
              <a:rPr lang="en-US" dirty="0"/>
              <a:t> 95% </a:t>
            </a:r>
            <a:r>
              <a:rPr lang="en-US" dirty="0" err="1"/>
              <a:t>ukupne</a:t>
            </a:r>
            <a:r>
              <a:rPr lang="en-US" dirty="0"/>
              <a:t> </a:t>
            </a:r>
            <a:r>
              <a:rPr lang="en-US" dirty="0" err="1"/>
              <a:t>radioaktivnosti</a:t>
            </a:r>
            <a:endParaRPr lang="en-US" dirty="0"/>
          </a:p>
          <a:p>
            <a:endParaRPr lang="en-US" dirty="0"/>
          </a:p>
          <a:p>
            <a:endParaRPr lang="en-US" dirty="0"/>
          </a:p>
        </p:txBody>
      </p:sp>
    </p:spTree>
    <p:extLst>
      <p:ext uri="{BB962C8B-B14F-4D97-AF65-F5344CB8AC3E}">
        <p14:creationId xmlns:p14="http://schemas.microsoft.com/office/powerpoint/2010/main" val="40021377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425E7F8-367B-8473-F5BB-A6612A1C52BC}"/>
              </a:ext>
            </a:extLst>
          </p:cNvPr>
          <p:cNvSpPr txBox="1"/>
          <p:nvPr/>
        </p:nvSpPr>
        <p:spPr>
          <a:xfrm>
            <a:off x="162910" y="861058"/>
            <a:ext cx="12055366" cy="368755"/>
          </a:xfrm>
          <a:prstGeom prst="rect">
            <a:avLst/>
          </a:prstGeom>
          <a:noFill/>
        </p:spPr>
        <p:txBody>
          <a:bodyPr wrap="square">
            <a:spAutoFit/>
          </a:bodyPr>
          <a:lstStyle/>
          <a:p>
            <a:pPr marL="228600" marR="0" algn="just">
              <a:lnSpc>
                <a:spcPct val="107000"/>
              </a:lnSpc>
              <a:spcBef>
                <a:spcPts val="0"/>
              </a:spcBef>
              <a:spcAft>
                <a:spcPts val="600"/>
              </a:spcAft>
            </a:pPr>
            <a:endParaRPr lang="en-US" sz="1800" dirty="0">
              <a:effectLst/>
              <a:latin typeface="Times New Roman" panose="02020603050405020304" pitchFamily="18" charset="0"/>
              <a:ea typeface="Calibri" panose="020F0502020204030204" pitchFamily="34" charset="0"/>
            </a:endParaRPr>
          </a:p>
        </p:txBody>
      </p:sp>
      <p:sp>
        <p:nvSpPr>
          <p:cNvPr id="5" name="TextBox 4">
            <a:extLst>
              <a:ext uri="{FF2B5EF4-FFF2-40B4-BE49-F238E27FC236}">
                <a16:creationId xmlns:a16="http://schemas.microsoft.com/office/drawing/2014/main" id="{A086B72C-CD0A-0AE5-1F65-7E1DD1197404}"/>
              </a:ext>
            </a:extLst>
          </p:cNvPr>
          <p:cNvSpPr txBox="1"/>
          <p:nvPr/>
        </p:nvSpPr>
        <p:spPr>
          <a:xfrm>
            <a:off x="557048" y="399393"/>
            <a:ext cx="11330152" cy="523220"/>
          </a:xfrm>
          <a:prstGeom prst="rect">
            <a:avLst/>
          </a:prstGeom>
          <a:noFill/>
        </p:spPr>
        <p:txBody>
          <a:bodyPr wrap="square" rtlCol="0">
            <a:spAutoFit/>
          </a:bodyPr>
          <a:lstStyle/>
          <a:p>
            <a:r>
              <a:rPr lang="en-US" sz="2800" b="0" i="1" u="none" strike="noStrike" baseline="0" dirty="0">
                <a:latin typeface="TimesNewRomanPS-ItalicMT"/>
              </a:rPr>
              <a:t>Back-end </a:t>
            </a:r>
            <a:r>
              <a:rPr lang="bs-Latn-BA" sz="2800" b="0" i="0" u="none" strike="noStrike" baseline="0" dirty="0">
                <a:latin typeface="TimesNewRomanPSMT"/>
              </a:rPr>
              <a:t> nuklearnog gorivnog ciklusa</a:t>
            </a:r>
            <a:endParaRPr lang="en-US" sz="2800" dirty="0"/>
          </a:p>
        </p:txBody>
      </p:sp>
      <p:sp>
        <p:nvSpPr>
          <p:cNvPr id="3" name="TextBox 2">
            <a:extLst>
              <a:ext uri="{FF2B5EF4-FFF2-40B4-BE49-F238E27FC236}">
                <a16:creationId xmlns:a16="http://schemas.microsoft.com/office/drawing/2014/main" id="{CB5A0399-67CF-8AFB-EEA8-757DFE609F9E}"/>
              </a:ext>
            </a:extLst>
          </p:cNvPr>
          <p:cNvSpPr txBox="1"/>
          <p:nvPr/>
        </p:nvSpPr>
        <p:spPr>
          <a:xfrm>
            <a:off x="872358" y="1229812"/>
            <a:ext cx="10541875" cy="5671040"/>
          </a:xfrm>
          <a:prstGeom prst="rect">
            <a:avLst/>
          </a:prstGeom>
          <a:noFill/>
        </p:spPr>
        <p:txBody>
          <a:bodyPr wrap="square">
            <a:spAutoFit/>
          </a:bodyPr>
          <a:lstStyle/>
          <a:p>
            <a:pPr marL="285750" indent="-285750" algn="l">
              <a:buFontTx/>
              <a:buChar char="-"/>
            </a:pPr>
            <a:r>
              <a:rPr lang="en-US" sz="1800" dirty="0" err="1">
                <a:solidFill>
                  <a:srgbClr val="0D0D0D"/>
                </a:solidFill>
                <a:effectLst/>
                <a:latin typeface="Calibri" panose="020F0502020204030204" pitchFamily="34" charset="0"/>
                <a:ea typeface="Times New Roman" panose="02020603050405020304" pitchFamily="18" charset="0"/>
              </a:rPr>
              <a:t>Istroseno</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nuklearno</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gorivo</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odnosno</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nuklearni</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otpad</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visoke</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aktivnosti</a:t>
            </a:r>
            <a:r>
              <a:rPr lang="en-US" sz="1800" dirty="0">
                <a:solidFill>
                  <a:srgbClr val="0D0D0D"/>
                </a:solidFill>
                <a:effectLst/>
                <a:latin typeface="Calibri" panose="020F0502020204030204" pitchFamily="34" charset="0"/>
                <a:ea typeface="Times New Roman" panose="02020603050405020304" pitchFamily="18" charset="0"/>
              </a:rPr>
              <a:t> se </a:t>
            </a:r>
            <a:r>
              <a:rPr lang="en-US" sz="1800" dirty="0" err="1">
                <a:solidFill>
                  <a:srgbClr val="0D0D0D"/>
                </a:solidFill>
                <a:effectLst/>
                <a:latin typeface="Calibri" panose="020F0502020204030204" pitchFamily="34" charset="0"/>
                <a:ea typeface="Times New Roman" panose="02020603050405020304" pitchFamily="18" charset="0"/>
              </a:rPr>
              <a:t>jos</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uvek</a:t>
            </a:r>
            <a:r>
              <a:rPr lang="en-US" sz="1800" dirty="0">
                <a:solidFill>
                  <a:srgbClr val="0D0D0D"/>
                </a:solidFill>
                <a:effectLst/>
                <a:latin typeface="Calibri" panose="020F0502020204030204" pitchFamily="34" charset="0"/>
                <a:ea typeface="Times New Roman" panose="02020603050405020304" pitchFamily="18" charset="0"/>
              </a:rPr>
              <a:t> ne </a:t>
            </a:r>
            <a:r>
              <a:rPr lang="en-US" sz="1800" dirty="0" err="1">
                <a:solidFill>
                  <a:srgbClr val="0D0D0D"/>
                </a:solidFill>
                <a:effectLst/>
                <a:latin typeface="Calibri" panose="020F0502020204030204" pitchFamily="34" charset="0"/>
                <a:ea typeface="Times New Roman" panose="02020603050405020304" pitchFamily="18" charset="0"/>
              </a:rPr>
              <a:t>odlaze</a:t>
            </a:r>
            <a:r>
              <a:rPr lang="en-US" sz="1800" dirty="0">
                <a:solidFill>
                  <a:srgbClr val="0D0D0D"/>
                </a:solidFill>
                <a:effectLst/>
                <a:latin typeface="Calibri" panose="020F0502020204030204" pitchFamily="34" charset="0"/>
                <a:ea typeface="Times New Roman" panose="02020603050405020304" pitchFamily="18" charset="0"/>
              </a:rPr>
              <a:t> u </a:t>
            </a:r>
            <a:r>
              <a:rPr lang="en-US" sz="1800" dirty="0" err="1">
                <a:solidFill>
                  <a:srgbClr val="0D0D0D"/>
                </a:solidFill>
                <a:effectLst/>
                <a:latin typeface="Calibri" panose="020F0502020204030204" pitchFamily="34" charset="0"/>
                <a:ea typeface="Times New Roman" panose="02020603050405020304" pitchFamily="18" charset="0"/>
              </a:rPr>
              <a:t>adekvatna</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odlagalista</a:t>
            </a:r>
            <a:r>
              <a:rPr lang="en-US" sz="1800" dirty="0">
                <a:solidFill>
                  <a:srgbClr val="0D0D0D"/>
                </a:solidFill>
                <a:effectLst/>
                <a:latin typeface="Calibri" panose="020F0502020204030204" pitchFamily="34" charset="0"/>
                <a:ea typeface="Times New Roman" panose="02020603050405020304" pitchFamily="18" charset="0"/>
              </a:rPr>
              <a:t> u </a:t>
            </a:r>
            <a:r>
              <a:rPr lang="en-US" sz="1800" dirty="0" err="1">
                <a:solidFill>
                  <a:srgbClr val="0D0D0D"/>
                </a:solidFill>
                <a:effectLst/>
                <a:latin typeface="Calibri" panose="020F0502020204030204" pitchFamily="34" charset="0"/>
                <a:ea typeface="Times New Roman" panose="02020603050405020304" pitchFamily="18" charset="0"/>
              </a:rPr>
              <a:t>dubokim</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geoloskim</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formacijama</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prvo</a:t>
            </a:r>
            <a:r>
              <a:rPr lang="en-US" sz="1800" dirty="0">
                <a:solidFill>
                  <a:srgbClr val="0D0D0D"/>
                </a:solidFill>
                <a:effectLst/>
                <a:latin typeface="Calibri" panose="020F0502020204030204" pitchFamily="34" charset="0"/>
                <a:ea typeface="Times New Roman" panose="02020603050405020304" pitchFamily="18" charset="0"/>
              </a:rPr>
              <a:t> je </a:t>
            </a:r>
            <a:r>
              <a:rPr lang="en-US" sz="1800" dirty="0" err="1">
                <a:solidFill>
                  <a:srgbClr val="0D0D0D"/>
                </a:solidFill>
                <a:effectLst/>
                <a:latin typeface="Calibri" panose="020F0502020204030204" pitchFamily="34" charset="0"/>
                <a:ea typeface="Times New Roman" panose="02020603050405020304" pitchFamily="18" charset="0"/>
              </a:rPr>
              <a:t>dobilo</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upotrebnu</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dozvolu</a:t>
            </a:r>
            <a:r>
              <a:rPr lang="en-US" sz="1800" dirty="0">
                <a:solidFill>
                  <a:srgbClr val="0D0D0D"/>
                </a:solidFill>
                <a:effectLst/>
                <a:latin typeface="Calibri" panose="020F0502020204030204" pitchFamily="34" charset="0"/>
                <a:ea typeface="Times New Roman" panose="02020603050405020304" pitchFamily="18" charset="0"/>
              </a:rPr>
              <a:t> u </a:t>
            </a:r>
            <a:r>
              <a:rPr lang="en-US" sz="1800" dirty="0" err="1">
                <a:solidFill>
                  <a:srgbClr val="0D0D0D"/>
                </a:solidFill>
                <a:effectLst/>
                <a:latin typeface="Calibri" panose="020F0502020204030204" pitchFamily="34" charset="0"/>
                <a:ea typeface="Times New Roman" panose="02020603050405020304" pitchFamily="18" charset="0"/>
              </a:rPr>
              <a:t>Finskoj</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vec</a:t>
            </a:r>
            <a:r>
              <a:rPr lang="en-US" sz="1800" dirty="0">
                <a:solidFill>
                  <a:srgbClr val="0D0D0D"/>
                </a:solidFill>
                <a:effectLst/>
                <a:latin typeface="Calibri" panose="020F0502020204030204" pitchFamily="34" charset="0"/>
                <a:ea typeface="Times New Roman" panose="02020603050405020304" pitchFamily="18" charset="0"/>
              </a:rPr>
              <a:t> se </a:t>
            </a:r>
            <a:r>
              <a:rPr lang="en-US" sz="1800" dirty="0" err="1">
                <a:solidFill>
                  <a:srgbClr val="0D0D0D"/>
                </a:solidFill>
                <a:effectLst/>
                <a:latin typeface="Calibri" panose="020F0502020204030204" pitchFamily="34" charset="0"/>
                <a:ea typeface="Times New Roman" panose="02020603050405020304" pitchFamily="18" charset="0"/>
              </a:rPr>
              <a:t>drzi</a:t>
            </a:r>
            <a:r>
              <a:rPr lang="en-US" sz="1800" dirty="0">
                <a:solidFill>
                  <a:srgbClr val="0D0D0D"/>
                </a:solidFill>
                <a:effectLst/>
                <a:latin typeface="Calibri" panose="020F0502020204030204" pitchFamily="34" charset="0"/>
                <a:ea typeface="Times New Roman" panose="02020603050405020304" pitchFamily="18" charset="0"/>
              </a:rPr>
              <a:t> u </a:t>
            </a:r>
            <a:r>
              <a:rPr lang="en-US" sz="1800" dirty="0" err="1">
                <a:solidFill>
                  <a:srgbClr val="0D0D0D"/>
                </a:solidFill>
                <a:effectLst/>
                <a:latin typeface="Calibri" panose="020F0502020204030204" pitchFamily="34" charset="0"/>
                <a:ea typeface="Times New Roman" panose="02020603050405020304" pitchFamily="18" charset="0"/>
              </a:rPr>
              <a:t>dugorocnim</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skladistima</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bazenskog</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ili</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suvog</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tipa</a:t>
            </a:r>
            <a:r>
              <a:rPr lang="en-US" sz="1800" dirty="0">
                <a:solidFill>
                  <a:srgbClr val="0D0D0D"/>
                </a:solidFill>
                <a:effectLst/>
                <a:latin typeface="Calibri" panose="020F0502020204030204" pitchFamily="34" charset="0"/>
                <a:ea typeface="Times New Roman" panose="02020603050405020304" pitchFamily="18" charset="0"/>
              </a:rPr>
              <a:t>. </a:t>
            </a:r>
            <a:endParaRPr lang="bs-Latn-BA" sz="1800" dirty="0">
              <a:solidFill>
                <a:srgbClr val="0D0D0D"/>
              </a:solidFill>
              <a:effectLst/>
              <a:latin typeface="Calibri" panose="020F0502020204030204" pitchFamily="34" charset="0"/>
              <a:ea typeface="Times New Roman" panose="02020603050405020304" pitchFamily="18" charset="0"/>
            </a:endParaRPr>
          </a:p>
          <a:p>
            <a:pPr marL="285750" indent="-285750" algn="l">
              <a:buFontTx/>
              <a:buChar char="-"/>
            </a:pPr>
            <a:r>
              <a:rPr lang="en-US" sz="1800" dirty="0" err="1">
                <a:solidFill>
                  <a:srgbClr val="0D0D0D"/>
                </a:solidFill>
                <a:effectLst/>
                <a:latin typeface="Calibri" panose="020F0502020204030204" pitchFamily="34" charset="0"/>
                <a:ea typeface="Times New Roman" panose="02020603050405020304" pitchFamily="18" charset="0"/>
              </a:rPr>
              <a:t>Prvi</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razlog</a:t>
            </a:r>
            <a:r>
              <a:rPr lang="en-US" sz="1800" dirty="0">
                <a:solidFill>
                  <a:srgbClr val="0D0D0D"/>
                </a:solidFill>
                <a:effectLst/>
                <a:latin typeface="Calibri" panose="020F0502020204030204" pitchFamily="34" charset="0"/>
                <a:ea typeface="Times New Roman" panose="02020603050405020304" pitchFamily="18" charset="0"/>
              </a:rPr>
              <a:t> je </a:t>
            </a:r>
            <a:r>
              <a:rPr lang="en-US" sz="1800" dirty="0" err="1">
                <a:solidFill>
                  <a:srgbClr val="0D0D0D"/>
                </a:solidFill>
                <a:effectLst/>
                <a:latin typeface="Calibri" panose="020F0502020204030204" pitchFamily="34" charset="0"/>
                <a:ea typeface="Times New Roman" panose="02020603050405020304" pitchFamily="18" charset="0"/>
              </a:rPr>
              <a:t>sto</a:t>
            </a:r>
            <a:r>
              <a:rPr lang="en-US" sz="1800" dirty="0">
                <a:solidFill>
                  <a:srgbClr val="0D0D0D"/>
                </a:solidFill>
                <a:effectLst/>
                <a:latin typeface="Calibri" panose="020F0502020204030204" pitchFamily="34" charset="0"/>
                <a:ea typeface="Times New Roman" panose="02020603050405020304" pitchFamily="18" charset="0"/>
              </a:rPr>
              <a:t> se to </a:t>
            </a:r>
            <a:r>
              <a:rPr lang="en-US" sz="1800" dirty="0" err="1">
                <a:solidFill>
                  <a:srgbClr val="0D0D0D"/>
                </a:solidFill>
                <a:effectLst/>
                <a:latin typeface="Calibri" panose="020F0502020204030204" pitchFamily="34" charset="0"/>
                <a:ea typeface="Times New Roman" panose="02020603050405020304" pitchFamily="18" charset="0"/>
              </a:rPr>
              <a:t>gorivo</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moze</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preradjivati</a:t>
            </a:r>
            <a:r>
              <a:rPr lang="en-US" sz="1800" dirty="0">
                <a:solidFill>
                  <a:srgbClr val="0D0D0D"/>
                </a:solidFill>
                <a:effectLst/>
                <a:latin typeface="Calibri" panose="020F0502020204030204" pitchFamily="34" charset="0"/>
                <a:ea typeface="Times New Roman" panose="02020603050405020304" pitchFamily="18" charset="0"/>
              </a:rPr>
              <a:t> da se  </a:t>
            </a:r>
            <a:r>
              <a:rPr lang="en-US" sz="1800" dirty="0" err="1">
                <a:solidFill>
                  <a:srgbClr val="0D0D0D"/>
                </a:solidFill>
                <a:effectLst/>
                <a:latin typeface="Calibri" panose="020F0502020204030204" pitchFamily="34" charset="0"/>
                <a:ea typeface="Times New Roman" panose="02020603050405020304" pitchFamily="18" charset="0"/>
              </a:rPr>
              <a:t>iskoristi</a:t>
            </a:r>
            <a:r>
              <a:rPr lang="en-US" sz="1800" dirty="0">
                <a:solidFill>
                  <a:srgbClr val="0D0D0D"/>
                </a:solidFill>
                <a:effectLst/>
                <a:latin typeface="Calibri" panose="020F0502020204030204" pitchFamily="34" charset="0"/>
                <a:ea typeface="Times New Roman" panose="02020603050405020304" pitchFamily="18" charset="0"/>
              </a:rPr>
              <a:t> sav </a:t>
            </a:r>
            <a:r>
              <a:rPr lang="en-US" sz="1800" dirty="0" err="1">
                <a:solidFill>
                  <a:srgbClr val="0D0D0D"/>
                </a:solidFill>
                <a:effectLst/>
                <a:latin typeface="Calibri" panose="020F0502020204030204" pitchFamily="34" charset="0"/>
                <a:ea typeface="Times New Roman" panose="02020603050405020304" pitchFamily="18" charset="0"/>
              </a:rPr>
              <a:t>energetski</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potencijal</a:t>
            </a:r>
            <a:r>
              <a:rPr lang="en-US" sz="1800" dirty="0">
                <a:solidFill>
                  <a:srgbClr val="0D0D0D"/>
                </a:solidFill>
                <a:effectLst/>
                <a:latin typeface="Calibri" panose="020F0502020204030204" pitchFamily="34" charset="0"/>
                <a:ea typeface="Times New Roman" panose="02020603050405020304" pitchFamily="18" charset="0"/>
              </a:rPr>
              <a:t> (70 puta vise u </a:t>
            </a:r>
            <a:r>
              <a:rPr lang="en-US" sz="1800" dirty="0" err="1">
                <a:solidFill>
                  <a:srgbClr val="0D0D0D"/>
                </a:solidFill>
                <a:effectLst/>
                <a:latin typeface="Calibri" panose="020F0502020204030204" pitchFamily="34" charset="0"/>
                <a:ea typeface="Times New Roman" panose="02020603050405020304" pitchFamily="18" charset="0"/>
              </a:rPr>
              <a:t>slucaju</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visestruke</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prerade</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i</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sagorevanja</a:t>
            </a:r>
            <a:r>
              <a:rPr lang="en-US" sz="1800" dirty="0">
                <a:solidFill>
                  <a:srgbClr val="0D0D0D"/>
                </a:solidFill>
                <a:effectLst/>
                <a:latin typeface="Calibri" panose="020F0502020204030204" pitchFamily="34" charset="0"/>
                <a:ea typeface="Times New Roman" panose="02020603050405020304" pitchFamily="18" charset="0"/>
              </a:rPr>
              <a:t> u </a:t>
            </a:r>
            <a:r>
              <a:rPr lang="en-US" sz="1800" dirty="0" err="1">
                <a:solidFill>
                  <a:srgbClr val="0D0D0D"/>
                </a:solidFill>
                <a:effectLst/>
                <a:latin typeface="Calibri" panose="020F0502020204030204" pitchFamily="34" charset="0"/>
                <a:ea typeface="Times New Roman" panose="02020603050405020304" pitchFamily="18" charset="0"/>
              </a:rPr>
              <a:t>brzim</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reaktorima</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odnosno</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moze</a:t>
            </a:r>
            <a:r>
              <a:rPr lang="en-US" sz="1800" dirty="0">
                <a:solidFill>
                  <a:srgbClr val="0D0D0D"/>
                </a:solidFill>
                <a:effectLst/>
                <a:latin typeface="Calibri" panose="020F0502020204030204" pitchFamily="34" charset="0"/>
                <a:ea typeface="Times New Roman" panose="02020603050405020304" pitchFamily="18" charset="0"/>
              </a:rPr>
              <a:t> se </a:t>
            </a:r>
            <a:r>
              <a:rPr lang="en-US" sz="1800" dirty="0" err="1">
                <a:solidFill>
                  <a:srgbClr val="0D0D0D"/>
                </a:solidFill>
                <a:effectLst/>
                <a:latin typeface="Calibri" panose="020F0502020204030204" pitchFamily="34" charset="0"/>
                <a:ea typeface="Times New Roman" panose="02020603050405020304" pitchFamily="18" charset="0"/>
              </a:rPr>
              <a:t>smatrati</a:t>
            </a:r>
            <a:r>
              <a:rPr lang="en-US" sz="1800" dirty="0">
                <a:solidFill>
                  <a:srgbClr val="0D0D0D"/>
                </a:solidFill>
                <a:effectLst/>
                <a:latin typeface="Calibri" panose="020F0502020204030204" pitchFamily="34" charset="0"/>
                <a:ea typeface="Times New Roman" panose="02020603050405020304" pitchFamily="18" charset="0"/>
              </a:rPr>
              <a:t> da to </a:t>
            </a:r>
            <a:r>
              <a:rPr lang="en-US" sz="1800" dirty="0" err="1">
                <a:solidFill>
                  <a:srgbClr val="0D0D0D"/>
                </a:solidFill>
                <a:effectLst/>
                <a:latin typeface="Calibri" panose="020F0502020204030204" pitchFamily="34" charset="0"/>
                <a:ea typeface="Times New Roman" panose="02020603050405020304" pitchFamily="18" charset="0"/>
              </a:rPr>
              <a:t>uopste</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nije</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otpad</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vec</a:t>
            </a:r>
            <a:r>
              <a:rPr lang="en-US" sz="1800" dirty="0">
                <a:solidFill>
                  <a:srgbClr val="0D0D0D"/>
                </a:solidFill>
                <a:effectLst/>
                <a:latin typeface="Calibri" panose="020F0502020204030204" pitchFamily="34" charset="0"/>
                <a:ea typeface="Times New Roman" panose="02020603050405020304" pitchFamily="18" charset="0"/>
              </a:rPr>
              <a:t> je </a:t>
            </a:r>
            <a:r>
              <a:rPr lang="en-US" sz="1800" dirty="0" err="1">
                <a:solidFill>
                  <a:srgbClr val="0D0D0D"/>
                </a:solidFill>
                <a:effectLst/>
                <a:latin typeface="Calibri" panose="020F0502020204030204" pitchFamily="34" charset="0"/>
                <a:ea typeface="Times New Roman" panose="02020603050405020304" pitchFamily="18" charset="0"/>
              </a:rPr>
              <a:t>energetski</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izvor</a:t>
            </a:r>
            <a:r>
              <a:rPr lang="en-US" sz="1800" dirty="0">
                <a:solidFill>
                  <a:srgbClr val="0D0D0D"/>
                </a:solidFill>
                <a:effectLst/>
                <a:latin typeface="Calibri" panose="020F0502020204030204" pitchFamily="34" charset="0"/>
                <a:ea typeface="Times New Roman" panose="02020603050405020304" pitchFamily="18" charset="0"/>
              </a:rPr>
              <a:t>. </a:t>
            </a:r>
            <a:endParaRPr lang="bs-Latn-BA" sz="1800" dirty="0">
              <a:solidFill>
                <a:srgbClr val="0D0D0D"/>
              </a:solidFill>
              <a:effectLst/>
              <a:latin typeface="Calibri" panose="020F0502020204030204" pitchFamily="34" charset="0"/>
              <a:ea typeface="Times New Roman" panose="02020603050405020304" pitchFamily="18" charset="0"/>
            </a:endParaRPr>
          </a:p>
          <a:p>
            <a:pPr marL="285750" indent="-285750" algn="l">
              <a:buFontTx/>
              <a:buChar char="-"/>
            </a:pPr>
            <a:r>
              <a:rPr lang="en-US" sz="1800" dirty="0" err="1">
                <a:solidFill>
                  <a:srgbClr val="0D0D0D"/>
                </a:solidFill>
                <a:effectLst/>
                <a:latin typeface="Calibri" panose="020F0502020204030204" pitchFamily="34" charset="0"/>
                <a:ea typeface="Times New Roman" panose="02020603050405020304" pitchFamily="18" charset="0"/>
              </a:rPr>
              <a:t>Drugi</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razlog</a:t>
            </a:r>
            <a:r>
              <a:rPr lang="en-US" sz="1800" dirty="0">
                <a:solidFill>
                  <a:srgbClr val="0D0D0D"/>
                </a:solidFill>
                <a:effectLst/>
                <a:latin typeface="Calibri" panose="020F0502020204030204" pitchFamily="34" charset="0"/>
                <a:ea typeface="Times New Roman" panose="02020603050405020304" pitchFamily="18" charset="0"/>
              </a:rPr>
              <a:t> je da </a:t>
            </a:r>
            <a:r>
              <a:rPr lang="en-US" sz="1800" dirty="0" err="1">
                <a:solidFill>
                  <a:srgbClr val="0D0D0D"/>
                </a:solidFill>
                <a:effectLst/>
                <a:latin typeface="Calibri" panose="020F0502020204030204" pitchFamily="34" charset="0"/>
                <a:ea typeface="Times New Roman" panose="02020603050405020304" pitchFamily="18" charset="0"/>
              </a:rPr>
              <a:t>zbog</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relativno</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malog</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volumena</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istrosenog</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goriva</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skladistenje</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na</a:t>
            </a:r>
            <a:r>
              <a:rPr lang="en-US" sz="1800" dirty="0">
                <a:solidFill>
                  <a:srgbClr val="0D0D0D"/>
                </a:solidFill>
                <a:effectLst/>
                <a:latin typeface="Calibri" panose="020F0502020204030204" pitchFamily="34" charset="0"/>
                <a:ea typeface="Times New Roman" panose="02020603050405020304" pitchFamily="18" charset="0"/>
              </a:rPr>
              <a:t> 100 </a:t>
            </a:r>
            <a:r>
              <a:rPr lang="en-US" sz="1800" dirty="0" err="1">
                <a:solidFill>
                  <a:srgbClr val="0D0D0D"/>
                </a:solidFill>
                <a:effectLst/>
                <a:latin typeface="Calibri" panose="020F0502020204030204" pitchFamily="34" charset="0"/>
                <a:ea typeface="Times New Roman" panose="02020603050405020304" pitchFamily="18" charset="0"/>
              </a:rPr>
              <a:t>godina</a:t>
            </a:r>
            <a:r>
              <a:rPr lang="en-US" sz="1800" dirty="0">
                <a:solidFill>
                  <a:srgbClr val="0D0D0D"/>
                </a:solidFill>
                <a:effectLst/>
                <a:latin typeface="Calibri" panose="020F0502020204030204" pitchFamily="34" charset="0"/>
                <a:ea typeface="Times New Roman" panose="02020603050405020304" pitchFamily="18" charset="0"/>
              </a:rPr>
              <a:t> I </a:t>
            </a:r>
            <a:r>
              <a:rPr lang="en-US" sz="1800" dirty="0" err="1">
                <a:solidFill>
                  <a:srgbClr val="0D0D0D"/>
                </a:solidFill>
                <a:effectLst/>
                <a:latin typeface="Calibri" panose="020F0502020204030204" pitchFamily="34" charset="0"/>
                <a:ea typeface="Times New Roman" panose="02020603050405020304" pitchFamily="18" charset="0"/>
              </a:rPr>
              <a:t>duze</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ima</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smisla</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sve</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dok</a:t>
            </a:r>
            <a:r>
              <a:rPr lang="en-US" sz="1800" dirty="0">
                <a:solidFill>
                  <a:srgbClr val="0D0D0D"/>
                </a:solidFill>
                <a:effectLst/>
                <a:latin typeface="Calibri" panose="020F0502020204030204" pitchFamily="34" charset="0"/>
                <a:ea typeface="Times New Roman" panose="02020603050405020304" pitchFamily="18" charset="0"/>
              </a:rPr>
              <a:t> se ne </a:t>
            </a:r>
            <a:r>
              <a:rPr lang="en-US" sz="1800" dirty="0" err="1">
                <a:solidFill>
                  <a:srgbClr val="0D0D0D"/>
                </a:solidFill>
                <a:effectLst/>
                <a:latin typeface="Calibri" panose="020F0502020204030204" pitchFamily="34" charset="0"/>
                <a:ea typeface="Times New Roman" panose="02020603050405020304" pitchFamily="18" charset="0"/>
              </a:rPr>
              <a:t>sagleda</a:t>
            </a:r>
            <a:r>
              <a:rPr lang="en-US" sz="1800" dirty="0">
                <a:solidFill>
                  <a:srgbClr val="0D0D0D"/>
                </a:solidFill>
                <a:effectLst/>
                <a:latin typeface="Calibri" panose="020F0502020204030204" pitchFamily="34" charset="0"/>
                <a:ea typeface="Times New Roman" panose="02020603050405020304" pitchFamily="18" charset="0"/>
              </a:rPr>
              <a:t> da li </a:t>
            </a:r>
            <a:r>
              <a:rPr lang="en-US" sz="1800" dirty="0" err="1">
                <a:solidFill>
                  <a:srgbClr val="0D0D0D"/>
                </a:solidFill>
                <a:effectLst/>
                <a:latin typeface="Calibri" panose="020F0502020204030204" pitchFamily="34" charset="0"/>
                <a:ea typeface="Times New Roman" panose="02020603050405020304" pitchFamily="18" charset="0"/>
              </a:rPr>
              <a:t>ce</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razvoj</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ici</a:t>
            </a:r>
            <a:r>
              <a:rPr lang="en-US" sz="1800" dirty="0">
                <a:solidFill>
                  <a:srgbClr val="0D0D0D"/>
                </a:solidFill>
                <a:effectLst/>
                <a:latin typeface="Calibri" panose="020F0502020204030204" pitchFamily="34" charset="0"/>
                <a:ea typeface="Times New Roman" panose="02020603050405020304" pitchFamily="18" charset="0"/>
              </a:rPr>
              <a:t> ka </a:t>
            </a:r>
            <a:r>
              <a:rPr lang="en-US" sz="1800" dirty="0" err="1">
                <a:solidFill>
                  <a:srgbClr val="0D0D0D"/>
                </a:solidFill>
                <a:effectLst/>
                <a:latin typeface="Calibri" panose="020F0502020204030204" pitchFamily="34" charset="0"/>
                <a:ea typeface="Times New Roman" panose="02020603050405020304" pitchFamily="18" charset="0"/>
              </a:rPr>
              <a:t>primeni</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brzih</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reaktora</a:t>
            </a:r>
            <a:r>
              <a:rPr lang="en-US" sz="1800" dirty="0">
                <a:solidFill>
                  <a:srgbClr val="0D0D0D"/>
                </a:solidFill>
                <a:effectLst/>
                <a:latin typeface="Calibri" panose="020F0502020204030204" pitchFamily="34" charset="0"/>
                <a:ea typeface="Times New Roman" panose="02020603050405020304" pitchFamily="18" charset="0"/>
              </a:rPr>
              <a:t> IV </a:t>
            </a:r>
            <a:r>
              <a:rPr lang="en-US" sz="1800" dirty="0" err="1">
                <a:solidFill>
                  <a:srgbClr val="0D0D0D"/>
                </a:solidFill>
                <a:effectLst/>
                <a:latin typeface="Calibri" panose="020F0502020204030204" pitchFamily="34" charset="0"/>
                <a:ea typeface="Times New Roman" panose="02020603050405020304" pitchFamily="18" charset="0"/>
              </a:rPr>
              <a:t>generacije</a:t>
            </a:r>
            <a:r>
              <a:rPr lang="en-US" sz="1800" dirty="0">
                <a:solidFill>
                  <a:srgbClr val="0D0D0D"/>
                </a:solidFill>
                <a:effectLst/>
                <a:latin typeface="Calibri" panose="020F0502020204030204" pitchFamily="34" charset="0"/>
                <a:ea typeface="Times New Roman" panose="02020603050405020304" pitchFamily="18" charset="0"/>
              </a:rPr>
              <a:t>. </a:t>
            </a:r>
            <a:endParaRPr lang="bs-Latn-BA" sz="1800" dirty="0">
              <a:solidFill>
                <a:srgbClr val="0D0D0D"/>
              </a:solidFill>
              <a:effectLst/>
              <a:latin typeface="Calibri" panose="020F0502020204030204" pitchFamily="34" charset="0"/>
              <a:ea typeface="Times New Roman" panose="02020603050405020304" pitchFamily="18" charset="0"/>
            </a:endParaRPr>
          </a:p>
          <a:p>
            <a:pPr marL="285750" indent="-285750" algn="l">
              <a:buFontTx/>
              <a:buChar char="-"/>
            </a:pPr>
            <a:r>
              <a:rPr lang="en-US" sz="1800" dirty="0" err="1">
                <a:solidFill>
                  <a:srgbClr val="0D0D0D"/>
                </a:solidFill>
                <a:effectLst/>
                <a:latin typeface="Calibri" panose="020F0502020204030204" pitchFamily="34" charset="0"/>
                <a:ea typeface="Times New Roman" panose="02020603050405020304" pitchFamily="18" charset="0"/>
              </a:rPr>
              <a:t>Treci</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razlog</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su</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visoki</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troskovi</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vezani</a:t>
            </a:r>
            <a:r>
              <a:rPr lang="en-US" sz="1800" dirty="0">
                <a:solidFill>
                  <a:srgbClr val="0D0D0D"/>
                </a:solidFill>
                <a:effectLst/>
                <a:latin typeface="Calibri" panose="020F0502020204030204" pitchFamily="34" charset="0"/>
                <a:ea typeface="Times New Roman" panose="02020603050405020304" pitchFamily="18" charset="0"/>
              </a:rPr>
              <a:t> za </a:t>
            </a:r>
            <a:r>
              <a:rPr lang="en-US" sz="1800" dirty="0" err="1">
                <a:solidFill>
                  <a:srgbClr val="0D0D0D"/>
                </a:solidFill>
                <a:effectLst/>
                <a:latin typeface="Calibri" panose="020F0502020204030204" pitchFamily="34" charset="0"/>
                <a:ea typeface="Times New Roman" panose="02020603050405020304" pitchFamily="18" charset="0"/>
              </a:rPr>
              <a:t>izgradnju</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trajnog</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odlagalista</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pogotovo</a:t>
            </a:r>
            <a:r>
              <a:rPr lang="en-US" sz="1800" dirty="0">
                <a:solidFill>
                  <a:srgbClr val="0D0D0D"/>
                </a:solidFill>
                <a:effectLst/>
                <a:latin typeface="Calibri" panose="020F0502020204030204" pitchFamily="34" charset="0"/>
                <a:ea typeface="Times New Roman" panose="02020603050405020304" pitchFamily="18" charset="0"/>
              </a:rPr>
              <a:t> u </a:t>
            </a:r>
            <a:r>
              <a:rPr lang="en-US" sz="1800" dirty="0" err="1">
                <a:solidFill>
                  <a:srgbClr val="0D0D0D"/>
                </a:solidFill>
                <a:effectLst/>
                <a:latin typeface="Calibri" panose="020F0502020204030204" pitchFamily="34" charset="0"/>
                <a:ea typeface="Times New Roman" panose="02020603050405020304" pitchFamily="18" charset="0"/>
              </a:rPr>
              <a:t>slucaju</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zemalja</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sa</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relativno</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malim</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nuklearno</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energetskim</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programima</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manje</a:t>
            </a:r>
            <a:r>
              <a:rPr lang="en-US" sz="1800" dirty="0">
                <a:solidFill>
                  <a:srgbClr val="0D0D0D"/>
                </a:solidFill>
                <a:effectLst/>
                <a:latin typeface="Calibri" panose="020F0502020204030204" pitchFamily="34" charset="0"/>
                <a:ea typeface="Times New Roman" panose="02020603050405020304" pitchFamily="18" charset="0"/>
              </a:rPr>
              <a:t> od 10 </a:t>
            </a:r>
            <a:r>
              <a:rPr lang="en-US" sz="1800" dirty="0" err="1">
                <a:solidFill>
                  <a:srgbClr val="0D0D0D"/>
                </a:solidFill>
                <a:effectLst/>
                <a:latin typeface="Calibri" panose="020F0502020204030204" pitchFamily="34" charset="0"/>
                <a:ea typeface="Times New Roman" panose="02020603050405020304" pitchFamily="18" charset="0"/>
              </a:rPr>
              <a:t>nuklearnih</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elektrana</a:t>
            </a:r>
            <a:r>
              <a:rPr lang="en-US" sz="1800" dirty="0">
                <a:solidFill>
                  <a:srgbClr val="0D0D0D"/>
                </a:solidFill>
                <a:effectLst/>
                <a:latin typeface="Calibri" panose="020F0502020204030204" pitchFamily="34" charset="0"/>
                <a:ea typeface="Times New Roman" panose="02020603050405020304" pitchFamily="18" charset="0"/>
              </a:rPr>
              <a:t>). </a:t>
            </a:r>
            <a:endParaRPr lang="bs-Latn-BA" sz="1800" dirty="0">
              <a:solidFill>
                <a:srgbClr val="0D0D0D"/>
              </a:solidFill>
              <a:effectLst/>
              <a:latin typeface="Calibri" panose="020F0502020204030204" pitchFamily="34" charset="0"/>
              <a:ea typeface="Times New Roman" panose="02020603050405020304" pitchFamily="18" charset="0"/>
            </a:endParaRPr>
          </a:p>
          <a:p>
            <a:pPr marL="285750" indent="-285750" algn="l">
              <a:buFontTx/>
              <a:buChar char="-"/>
            </a:pPr>
            <a:r>
              <a:rPr lang="en-US" sz="1800" dirty="0" err="1">
                <a:solidFill>
                  <a:srgbClr val="0D0D0D"/>
                </a:solidFill>
                <a:effectLst/>
                <a:latin typeface="Calibri" panose="020F0502020204030204" pitchFamily="34" charset="0"/>
                <a:ea typeface="Times New Roman" panose="02020603050405020304" pitchFamily="18" charset="0"/>
              </a:rPr>
              <a:t>Cetvrti</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razlog</a:t>
            </a:r>
            <a:r>
              <a:rPr lang="en-US" sz="1800" dirty="0">
                <a:solidFill>
                  <a:srgbClr val="0D0D0D"/>
                </a:solidFill>
                <a:effectLst/>
                <a:latin typeface="Calibri" panose="020F0502020204030204" pitchFamily="34" charset="0"/>
                <a:ea typeface="Times New Roman" panose="02020603050405020304" pitchFamily="18" charset="0"/>
              </a:rPr>
              <a:t> je </a:t>
            </a:r>
            <a:r>
              <a:rPr lang="en-US" sz="1800" dirty="0" err="1">
                <a:solidFill>
                  <a:srgbClr val="0D0D0D"/>
                </a:solidFill>
                <a:effectLst/>
                <a:latin typeface="Calibri" panose="020F0502020204030204" pitchFamily="34" charset="0"/>
                <a:ea typeface="Times New Roman" panose="02020603050405020304" pitchFamily="18" charset="0"/>
              </a:rPr>
              <a:t>vezan</a:t>
            </a:r>
            <a:r>
              <a:rPr lang="en-US" sz="1800" dirty="0">
                <a:solidFill>
                  <a:srgbClr val="0D0D0D"/>
                </a:solidFill>
                <a:effectLst/>
                <a:latin typeface="Calibri" panose="020F0502020204030204" pitchFamily="34" charset="0"/>
                <a:ea typeface="Times New Roman" panose="02020603050405020304" pitchFamily="18" charset="0"/>
              </a:rPr>
              <a:t> za </a:t>
            </a:r>
            <a:r>
              <a:rPr lang="en-US" sz="1800" dirty="0" err="1">
                <a:solidFill>
                  <a:srgbClr val="0D0D0D"/>
                </a:solidFill>
                <a:effectLst/>
                <a:latin typeface="Calibri" panose="020F0502020204030204" pitchFamily="34" charset="0"/>
                <a:ea typeface="Times New Roman" panose="02020603050405020304" pitchFamily="18" charset="0"/>
              </a:rPr>
              <a:t>otpor</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stanovnistva</a:t>
            </a:r>
            <a:r>
              <a:rPr lang="en-US" sz="1800" dirty="0">
                <a:solidFill>
                  <a:srgbClr val="0D0D0D"/>
                </a:solidFill>
                <a:effectLst/>
                <a:latin typeface="Calibri" panose="020F0502020204030204" pitchFamily="34" charset="0"/>
                <a:ea typeface="Times New Roman" panose="02020603050405020304" pitchFamily="18" charset="0"/>
              </a:rPr>
              <a:t> za </a:t>
            </a:r>
            <a:r>
              <a:rPr lang="en-US" sz="1800" dirty="0" err="1">
                <a:solidFill>
                  <a:srgbClr val="0D0D0D"/>
                </a:solidFill>
                <a:effectLst/>
                <a:latin typeface="Calibri" panose="020F0502020204030204" pitchFamily="34" charset="0"/>
                <a:ea typeface="Times New Roman" panose="02020603050405020304" pitchFamily="18" charset="0"/>
              </a:rPr>
              <a:t>lokaciju</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odlagalista</a:t>
            </a:r>
            <a:r>
              <a:rPr lang="en-US" sz="1800" dirty="0">
                <a:solidFill>
                  <a:srgbClr val="0D0D0D"/>
                </a:solidFill>
                <a:effectLst/>
                <a:latin typeface="Calibri" panose="020F0502020204030204" pitchFamily="34" charset="0"/>
                <a:ea typeface="Times New Roman" panose="02020603050405020304" pitchFamily="18" charset="0"/>
              </a:rPr>
              <a:t> za </a:t>
            </a:r>
            <a:r>
              <a:rPr lang="en-US" sz="1800" dirty="0" err="1">
                <a:solidFill>
                  <a:srgbClr val="0D0D0D"/>
                </a:solidFill>
                <a:effectLst/>
                <a:latin typeface="Calibri" panose="020F0502020204030204" pitchFamily="34" charset="0"/>
                <a:ea typeface="Times New Roman" panose="02020603050405020304" pitchFamily="18" charset="0"/>
              </a:rPr>
              <a:t>visoko</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aktivan</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otpad</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bezobzira</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na</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postojeca</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adekvatna</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tehnicka</a:t>
            </a:r>
            <a:r>
              <a:rPr lang="en-US" sz="1800" dirty="0">
                <a:solidFill>
                  <a:srgbClr val="0D0D0D"/>
                </a:solidFill>
                <a:effectLst/>
                <a:latin typeface="Calibri" panose="020F0502020204030204" pitchFamily="34" charset="0"/>
                <a:ea typeface="Times New Roman" panose="02020603050405020304" pitchFamily="18" charset="0"/>
              </a:rPr>
              <a:t> </a:t>
            </a:r>
            <a:r>
              <a:rPr lang="en-US" sz="1800" dirty="0" err="1">
                <a:solidFill>
                  <a:srgbClr val="0D0D0D"/>
                </a:solidFill>
                <a:effectLst/>
                <a:latin typeface="Calibri" panose="020F0502020204030204" pitchFamily="34" charset="0"/>
                <a:ea typeface="Times New Roman" panose="02020603050405020304" pitchFamily="18" charset="0"/>
              </a:rPr>
              <a:t>resenja</a:t>
            </a:r>
            <a:r>
              <a:rPr lang="en-US" sz="1800" dirty="0">
                <a:solidFill>
                  <a:srgbClr val="0D0D0D"/>
                </a:solidFill>
                <a:effectLst/>
                <a:latin typeface="Calibri" panose="020F0502020204030204" pitchFamily="34" charset="0"/>
                <a:ea typeface="Times New Roman" panose="02020603050405020304" pitchFamily="18" charset="0"/>
              </a:rPr>
              <a:t>.</a:t>
            </a:r>
            <a:endParaRPr lang="bs-Latn-BA" sz="1800" dirty="0">
              <a:solidFill>
                <a:srgbClr val="0D0D0D"/>
              </a:solidFill>
              <a:effectLst/>
              <a:latin typeface="Calibri" panose="020F0502020204030204" pitchFamily="34" charset="0"/>
              <a:ea typeface="Times New Roman" panose="02020603050405020304" pitchFamily="18" charset="0"/>
            </a:endParaRPr>
          </a:p>
          <a:p>
            <a:pPr marL="285750" indent="-285750" algn="l">
              <a:buFontTx/>
              <a:buChar char="-"/>
            </a:pPr>
            <a:endParaRPr lang="bs-Latn-BA" b="0" i="0" u="none" strike="noStrike" baseline="0" dirty="0">
              <a:solidFill>
                <a:srgbClr val="0D0D0D"/>
              </a:solidFill>
              <a:latin typeface="Calibri" panose="020F0502020204030204" pitchFamily="34" charset="0"/>
            </a:endParaRPr>
          </a:p>
          <a:p>
            <a:pPr algn="l"/>
            <a:r>
              <a:rPr lang="bs-Latn-BA" sz="1800" dirty="0">
                <a:solidFill>
                  <a:srgbClr val="0D0D0D"/>
                </a:solidFill>
                <a:latin typeface="Calibri" panose="020F0502020204030204" pitchFamily="34" charset="0"/>
              </a:rPr>
              <a:t>Istroseno gorivo je ne samo toksičan materijal već izuzetno bogat resors ne samo nuklearnih sirovina U i Pu nego i aktinida </a:t>
            </a:r>
            <a:r>
              <a:rPr lang="en-US" sz="1800" dirty="0">
                <a:effectLst/>
                <a:latin typeface="Calibri" panose="020F0502020204030204" pitchFamily="34" charset="0"/>
                <a:ea typeface="Calibri" panose="020F0502020204030204" pitchFamily="34" charset="0"/>
                <a:cs typeface="Arial" panose="020B0604020202020204" pitchFamily="34" charset="0"/>
              </a:rPr>
              <a:t>Np, Am, Cm</a:t>
            </a:r>
            <a:r>
              <a:rPr lang="bs-Latn-BA" sz="1800" dirty="0">
                <a:effectLst/>
                <a:latin typeface="Calibri" panose="020F0502020204030204" pitchFamily="34" charset="0"/>
                <a:ea typeface="Calibri" panose="020F0502020204030204" pitchFamily="34" charset="0"/>
                <a:cs typeface="Arial" panose="020B0604020202020204" pitchFamily="34" charset="0"/>
              </a:rPr>
              <a:t>, materijala platinum grupe </a:t>
            </a:r>
            <a:r>
              <a:rPr lang="en-US" sz="1800" dirty="0">
                <a:effectLst/>
                <a:latin typeface="Calibri" panose="020F0502020204030204" pitchFamily="34" charset="0"/>
                <a:ea typeface="Calibri" panose="020F0502020204030204" pitchFamily="34" charset="0"/>
                <a:cs typeface="Arial" panose="020B0604020202020204" pitchFamily="34" charset="0"/>
              </a:rPr>
              <a:t> Ru, Rh, Pd, and Ag</a:t>
            </a:r>
            <a:r>
              <a:rPr lang="bs-Latn-BA" sz="1800" dirty="0">
                <a:effectLst/>
                <a:latin typeface="Calibri" panose="020F0502020204030204" pitchFamily="34" charset="0"/>
                <a:ea typeface="Calibri" panose="020F0502020204030204" pitchFamily="34" charset="0"/>
                <a:cs typeface="Arial" panose="020B0604020202020204" pitchFamily="34" charset="0"/>
              </a:rPr>
              <a:t>, retkih zemalja </a:t>
            </a:r>
            <a:r>
              <a:rPr lang="en-US" sz="1800" dirty="0">
                <a:effectLst/>
                <a:latin typeface="Calibri" panose="020F0502020204030204" pitchFamily="34" charset="0"/>
                <a:ea typeface="Calibri" panose="020F0502020204030204" pitchFamily="34" charset="0"/>
                <a:cs typeface="Arial" panose="020B0604020202020204" pitchFamily="34" charset="0"/>
              </a:rPr>
              <a:t>Y, La-Tb</a:t>
            </a:r>
            <a:r>
              <a:rPr lang="bs-Latn-BA" sz="1800" dirty="0">
                <a:effectLst/>
                <a:latin typeface="Calibri" panose="020F0502020204030204" pitchFamily="34" charset="0"/>
                <a:ea typeface="Calibri" panose="020F0502020204030204" pitchFamily="34" charset="0"/>
                <a:cs typeface="Arial" panose="020B0604020202020204" pitchFamily="34" charset="0"/>
              </a:rPr>
              <a:t>, plemenitih gasova </a:t>
            </a:r>
            <a:r>
              <a:rPr lang="en-US" sz="1800" dirty="0">
                <a:effectLst/>
                <a:latin typeface="Calibri" panose="020F0502020204030204" pitchFamily="34" charset="0"/>
                <a:ea typeface="Calibri" panose="020F0502020204030204" pitchFamily="34" charset="0"/>
                <a:cs typeface="Arial" panose="020B0604020202020204" pitchFamily="34" charset="0"/>
              </a:rPr>
              <a:t>He, Kr, and Xe</a:t>
            </a:r>
            <a:r>
              <a:rPr lang="bs-Latn-BA" sz="1800" dirty="0">
                <a:effectLst/>
                <a:latin typeface="Calibri" panose="020F0502020204030204" pitchFamily="34" charset="0"/>
                <a:ea typeface="Calibri" panose="020F0502020204030204" pitchFamily="34" charset="0"/>
                <a:cs typeface="Arial" panose="020B0604020202020204" pitchFamily="34" charset="0"/>
              </a:rPr>
              <a:t> i radioi</a:t>
            </a:r>
            <a:r>
              <a:rPr lang="en-US" sz="1800" dirty="0">
                <a:effectLst/>
                <a:latin typeface="Calibri" panose="020F0502020204030204" pitchFamily="34" charset="0"/>
                <a:ea typeface="Calibri" panose="020F0502020204030204" pitchFamily="34" charset="0"/>
                <a:cs typeface="Arial" panose="020B0604020202020204" pitchFamily="34" charset="0"/>
              </a:rPr>
              <a:t>z</a:t>
            </a:r>
            <a:r>
              <a:rPr lang="bs-Latn-BA" sz="1800" dirty="0">
                <a:effectLst/>
                <a:latin typeface="Calibri" panose="020F0502020204030204" pitchFamily="34" charset="0"/>
                <a:ea typeface="Calibri" panose="020F0502020204030204" pitchFamily="34" charset="0"/>
                <a:cs typeface="Arial" panose="020B0604020202020204" pitchFamily="34" charset="0"/>
              </a:rPr>
              <a:t>otopa </a:t>
            </a:r>
            <a:r>
              <a:rPr lang="en-US" sz="1800" dirty="0">
                <a:effectLst/>
                <a:latin typeface="Calibri" panose="020F0502020204030204" pitchFamily="34" charset="0"/>
                <a:ea typeface="Calibri" panose="020F0502020204030204" pitchFamily="34" charset="0"/>
                <a:cs typeface="Arial" panose="020B0604020202020204" pitchFamily="34" charset="0"/>
              </a:rPr>
              <a:t>Cs, Sr</a:t>
            </a:r>
            <a:r>
              <a:rPr lang="en-US" dirty="0">
                <a:latin typeface="Calibri" panose="020F0502020204030204" pitchFamily="34" charset="0"/>
                <a:ea typeface="Calibri" panose="020F0502020204030204" pitchFamily="34" charset="0"/>
                <a:cs typeface="Arial" panose="020B0604020202020204" pitchFamily="34" charset="0"/>
              </a:rPr>
              <a:t> za </a:t>
            </a:r>
            <a:r>
              <a:rPr lang="en-US" dirty="0" err="1">
                <a:latin typeface="Calibri" panose="020F0502020204030204" pitchFamily="34" charset="0"/>
                <a:ea typeface="Calibri" panose="020F0502020204030204" pitchFamily="34" charset="0"/>
                <a:cs typeface="Arial" panose="020B0604020202020204" pitchFamily="34" charset="0"/>
              </a:rPr>
              <a:t>razli</a:t>
            </a:r>
            <a:r>
              <a:rPr lang="bs-Latn-BA" dirty="0">
                <a:latin typeface="Calibri" panose="020F0502020204030204" pitchFamily="34" charset="0"/>
                <a:ea typeface="Calibri" panose="020F0502020204030204" pitchFamily="34" charset="0"/>
                <a:cs typeface="Arial" panose="020B0604020202020204" pitchFamily="34" charset="0"/>
              </a:rPr>
              <a:t>č</a:t>
            </a:r>
            <a:r>
              <a:rPr lang="en-US" dirty="0" err="1">
                <a:latin typeface="Calibri" panose="020F0502020204030204" pitchFamily="34" charset="0"/>
                <a:ea typeface="Calibri" panose="020F0502020204030204" pitchFamily="34" charset="0"/>
                <a:cs typeface="Arial" panose="020B0604020202020204" pitchFamily="34" charset="0"/>
              </a:rPr>
              <a:t>ite</a:t>
            </a:r>
            <a:r>
              <a:rPr lang="en-US" dirty="0">
                <a:latin typeface="Calibri" panose="020F0502020204030204" pitchFamily="34" charset="0"/>
                <a:ea typeface="Calibri" panose="020F0502020204030204" pitchFamily="34" charset="0"/>
                <a:cs typeface="Arial" panose="020B0604020202020204" pitchFamily="34" charset="0"/>
              </a:rPr>
              <a:t> </a:t>
            </a:r>
            <a:r>
              <a:rPr lang="en-US" dirty="0" err="1">
                <a:latin typeface="Calibri" panose="020F0502020204030204" pitchFamily="34" charset="0"/>
                <a:ea typeface="Calibri" panose="020F0502020204030204" pitchFamily="34" charset="0"/>
                <a:cs typeface="Arial" panose="020B0604020202020204" pitchFamily="34" charset="0"/>
              </a:rPr>
              <a:t>aplikacije</a:t>
            </a:r>
            <a:r>
              <a:rPr lang="bs-Latn-BA" dirty="0">
                <a:latin typeface="Calibri" panose="020F0502020204030204" pitchFamily="34" charset="0"/>
                <a:ea typeface="Calibri" panose="020F0502020204030204" pitchFamily="34" charset="0"/>
                <a:cs typeface="Arial" panose="020B0604020202020204" pitchFamily="34" charset="0"/>
              </a:rPr>
              <a:t>. </a:t>
            </a:r>
          </a:p>
          <a:p>
            <a:pPr algn="l"/>
            <a:endParaRPr lang="bs-Latn-BA" sz="1800" b="0" i="0" u="none" strike="noStrike" baseline="0" dirty="0">
              <a:latin typeface="Calibri" panose="020F0502020204030204" pitchFamily="34" charset="0"/>
              <a:cs typeface="Arial" panose="020B0604020202020204" pitchFamily="34" charset="0"/>
            </a:endParaRPr>
          </a:p>
          <a:p>
            <a:pPr marL="0" marR="0">
              <a:lnSpc>
                <a:spcPct val="107000"/>
              </a:lnSpc>
              <a:spcBef>
                <a:spcPts val="0"/>
              </a:spcBef>
              <a:spcAft>
                <a:spcPts val="0"/>
              </a:spcAft>
            </a:pPr>
            <a:r>
              <a:rPr lang="bs-Latn-BA" sz="1800" dirty="0">
                <a:effectLst/>
                <a:ea typeface="Calibri" panose="020F0502020204030204" pitchFamily="34" charset="0"/>
                <a:cs typeface="TimesNewRomanPSMT"/>
              </a:rPr>
              <a:t>Studijski rad na nuklearni otpadu iz naprednih reaktora i inovativnih gorivnih ciklusa nije do sada identifikovao problematican otpad koji ni yahtevao rayvoj potpuno novih tehnoloskih resenja za preradu i trajno odlaganje.</a:t>
            </a:r>
            <a:r>
              <a:rPr lang="bs-Latn-BA" dirty="0">
                <a:cs typeface="Arial" panose="020B0604020202020204" pitchFamily="34" charset="0"/>
              </a:rPr>
              <a:t> </a:t>
            </a:r>
            <a:endParaRPr lang="ru-RU" sz="1800" b="0" i="0" u="none" strike="noStrike" baseline="0" dirty="0"/>
          </a:p>
          <a:p>
            <a:pPr algn="l"/>
            <a:endParaRPr lang="en-US" dirty="0"/>
          </a:p>
        </p:txBody>
      </p:sp>
    </p:spTree>
    <p:extLst>
      <p:ext uri="{BB962C8B-B14F-4D97-AF65-F5344CB8AC3E}">
        <p14:creationId xmlns:p14="http://schemas.microsoft.com/office/powerpoint/2010/main" val="719594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425E7F8-367B-8473-F5BB-A6612A1C52BC}"/>
              </a:ext>
            </a:extLst>
          </p:cNvPr>
          <p:cNvSpPr txBox="1"/>
          <p:nvPr/>
        </p:nvSpPr>
        <p:spPr>
          <a:xfrm>
            <a:off x="162910" y="861058"/>
            <a:ext cx="12055366" cy="368755"/>
          </a:xfrm>
          <a:prstGeom prst="rect">
            <a:avLst/>
          </a:prstGeom>
          <a:noFill/>
        </p:spPr>
        <p:txBody>
          <a:bodyPr wrap="square">
            <a:spAutoFit/>
          </a:bodyPr>
          <a:lstStyle/>
          <a:p>
            <a:pPr marL="228600" marR="0" algn="just">
              <a:lnSpc>
                <a:spcPct val="107000"/>
              </a:lnSpc>
              <a:spcBef>
                <a:spcPts val="0"/>
              </a:spcBef>
              <a:spcAft>
                <a:spcPts val="600"/>
              </a:spcAft>
            </a:pPr>
            <a:endParaRPr lang="en-US" sz="1800" dirty="0">
              <a:effectLst/>
              <a:latin typeface="Times New Roman" panose="02020603050405020304" pitchFamily="18" charset="0"/>
              <a:ea typeface="Calibri" panose="020F0502020204030204" pitchFamily="34" charset="0"/>
            </a:endParaRPr>
          </a:p>
        </p:txBody>
      </p:sp>
      <p:sp>
        <p:nvSpPr>
          <p:cNvPr id="5" name="TextBox 4">
            <a:extLst>
              <a:ext uri="{FF2B5EF4-FFF2-40B4-BE49-F238E27FC236}">
                <a16:creationId xmlns:a16="http://schemas.microsoft.com/office/drawing/2014/main" id="{A086B72C-CD0A-0AE5-1F65-7E1DD1197404}"/>
              </a:ext>
            </a:extLst>
          </p:cNvPr>
          <p:cNvSpPr txBox="1"/>
          <p:nvPr/>
        </p:nvSpPr>
        <p:spPr>
          <a:xfrm>
            <a:off x="557048" y="399393"/>
            <a:ext cx="11330152" cy="523220"/>
          </a:xfrm>
          <a:prstGeom prst="rect">
            <a:avLst/>
          </a:prstGeom>
          <a:noFill/>
        </p:spPr>
        <p:txBody>
          <a:bodyPr wrap="square" rtlCol="0">
            <a:spAutoFit/>
          </a:bodyPr>
          <a:lstStyle/>
          <a:p>
            <a:r>
              <a:rPr lang="bs-Latn-BA" sz="2800" b="0" i="0" u="none" strike="noStrike" baseline="0" dirty="0">
                <a:latin typeface="TimesNewRomanPSMT"/>
              </a:rPr>
              <a:t>Nuklearni gorivni ciklus</a:t>
            </a:r>
            <a:endParaRPr lang="en-US" sz="2800" dirty="0"/>
          </a:p>
        </p:txBody>
      </p:sp>
      <p:sp>
        <p:nvSpPr>
          <p:cNvPr id="3" name="TextBox 2">
            <a:extLst>
              <a:ext uri="{FF2B5EF4-FFF2-40B4-BE49-F238E27FC236}">
                <a16:creationId xmlns:a16="http://schemas.microsoft.com/office/drawing/2014/main" id="{CB5A0399-67CF-8AFB-EEA8-757DFE609F9E}"/>
              </a:ext>
            </a:extLst>
          </p:cNvPr>
          <p:cNvSpPr txBox="1"/>
          <p:nvPr/>
        </p:nvSpPr>
        <p:spPr>
          <a:xfrm>
            <a:off x="872358" y="1229812"/>
            <a:ext cx="10541875" cy="5050357"/>
          </a:xfrm>
          <a:prstGeom prst="rect">
            <a:avLst/>
          </a:prstGeom>
          <a:noFill/>
        </p:spPr>
        <p:txBody>
          <a:bodyPr wrap="square">
            <a:spAutoFit/>
          </a:bodyPr>
          <a:lstStyle/>
          <a:p>
            <a:pPr marL="457200" marR="0" algn="just">
              <a:lnSpc>
                <a:spcPct val="107000"/>
              </a:lnSpc>
              <a:spcBef>
                <a:spcPts val="0"/>
              </a:spcBef>
              <a:spcAft>
                <a:spcPts val="600"/>
              </a:spcAft>
            </a:pPr>
            <a:r>
              <a:rPr lang="en-US" sz="1800" dirty="0" err="1">
                <a:effectLst/>
                <a:latin typeface="Calibri" panose="020F0502020204030204" pitchFamily="34" charset="0"/>
                <a:ea typeface="Calibri" panose="020F0502020204030204" pitchFamily="34" charset="0"/>
              </a:rPr>
              <a:t>Sirovinska</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baza</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uran</a:t>
            </a:r>
            <a:r>
              <a:rPr lang="en-US" sz="1800" dirty="0">
                <a:effectLst/>
                <a:latin typeface="Calibri" panose="020F0502020204030204" pitchFamily="34" charset="0"/>
                <a:ea typeface="Calibri" panose="020F0502020204030204" pitchFamily="34" charset="0"/>
              </a:rPr>
              <a:t>) za </a:t>
            </a:r>
            <a:r>
              <a:rPr lang="en-US" sz="1800" dirty="0" err="1">
                <a:effectLst/>
                <a:latin typeface="Calibri" panose="020F0502020204030204" pitchFamily="34" charset="0"/>
                <a:ea typeface="Calibri" panose="020F0502020204030204" pitchFamily="34" charset="0"/>
              </a:rPr>
              <a:t>nesmetanu</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izgradnju</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nuklearno</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energetskih</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potrojenja</a:t>
            </a:r>
            <a:r>
              <a:rPr lang="en-US" sz="1800" dirty="0">
                <a:effectLst/>
                <a:latin typeface="Calibri" panose="020F0502020204030204" pitchFamily="34" charset="0"/>
                <a:ea typeface="Calibri" panose="020F0502020204030204" pitchFamily="34" charset="0"/>
              </a:rPr>
              <a:t> je u </a:t>
            </a:r>
            <a:r>
              <a:rPr lang="en-US" sz="1800" dirty="0" err="1">
                <a:effectLst/>
                <a:latin typeface="Calibri" panose="020F0502020204030204" pitchFamily="34" charset="0"/>
                <a:ea typeface="Calibri" panose="020F0502020204030204" pitchFamily="34" charset="0"/>
              </a:rPr>
              <a:t>potpunosti</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dostupna</a:t>
            </a:r>
            <a:r>
              <a:rPr lang="en-US" sz="1800" dirty="0">
                <a:effectLst/>
                <a:latin typeface="Calibri" panose="020F0502020204030204" pitchFamily="34" charset="0"/>
                <a:ea typeface="Calibri" panose="020F0502020204030204" pitchFamily="34" charset="0"/>
              </a:rPr>
              <a:t> I </a:t>
            </a:r>
            <a:r>
              <a:rPr lang="en-US" sz="1800" dirty="0" err="1">
                <a:effectLst/>
                <a:latin typeface="Calibri" panose="020F0502020204030204" pitchFamily="34" charset="0"/>
                <a:ea typeface="Calibri" panose="020F0502020204030204" pitchFamily="34" charset="0"/>
              </a:rPr>
              <a:t>trzno</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regulsana</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uz</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adekvatnu</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kontrolu</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nabavki</a:t>
            </a:r>
            <a:r>
              <a:rPr lang="en-US" sz="1800" dirty="0">
                <a:effectLst/>
                <a:latin typeface="Calibri" panose="020F0502020204030204" pitchFamily="34" charset="0"/>
                <a:ea typeface="Calibri" panose="020F0502020204030204" pitchFamily="34" charset="0"/>
              </a:rPr>
              <a:t> u </a:t>
            </a:r>
            <a:r>
              <a:rPr lang="en-US" sz="1800" dirty="0" err="1">
                <a:effectLst/>
                <a:latin typeface="Calibri" panose="020F0502020204030204" pitchFamily="34" charset="0"/>
                <a:ea typeface="Calibri" panose="020F0502020204030204" pitchFamily="34" charset="0"/>
              </a:rPr>
              <a:t>skladu</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sa</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svetkim</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konvencijama</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oko</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proliferacije</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nuklernih</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materijala</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i</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ugovorima</a:t>
            </a:r>
            <a:r>
              <a:rPr lang="en-US" sz="1800" dirty="0">
                <a:effectLst/>
                <a:latin typeface="Calibri" panose="020F0502020204030204" pitchFamily="34" charset="0"/>
                <a:ea typeface="Calibri" panose="020F0502020204030204" pitchFamily="34" charset="0"/>
              </a:rPr>
              <a:t> za </a:t>
            </a:r>
            <a:r>
              <a:rPr lang="en-US" sz="1800" dirty="0" err="1">
                <a:effectLst/>
                <a:latin typeface="Calibri" panose="020F0502020204030204" pitchFamily="34" charset="0"/>
                <a:ea typeface="Calibri" panose="020F0502020204030204" pitchFamily="34" charset="0"/>
              </a:rPr>
              <a:t>nesirenje</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nuklearnog</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oruzja</a:t>
            </a:r>
            <a:r>
              <a:rPr lang="en-US" sz="1800" dirty="0">
                <a:effectLst/>
                <a:latin typeface="Calibri" panose="020F0502020204030204" pitchFamily="34" charset="0"/>
                <a:ea typeface="Calibri" panose="020F0502020204030204" pitchFamily="34" charset="0"/>
              </a:rPr>
              <a:t>. </a:t>
            </a:r>
            <a:endParaRPr lang="sr-Cyrl-RS" sz="1800" dirty="0">
              <a:effectLst/>
              <a:latin typeface="Calibri" panose="020F0502020204030204" pitchFamily="34" charset="0"/>
              <a:ea typeface="Calibri" panose="020F0502020204030204" pitchFamily="34" charset="0"/>
            </a:endParaRPr>
          </a:p>
          <a:p>
            <a:pPr marL="457200" marR="0" algn="just">
              <a:lnSpc>
                <a:spcPct val="107000"/>
              </a:lnSpc>
              <a:spcBef>
                <a:spcPts val="0"/>
              </a:spcBef>
              <a:spcAft>
                <a:spcPts val="600"/>
              </a:spcAft>
            </a:pPr>
            <a:r>
              <a:rPr lang="en-US" sz="1800" dirty="0" err="1">
                <a:effectLst/>
                <a:latin typeface="Calibri" panose="020F0502020204030204" pitchFamily="34" charset="0"/>
                <a:ea typeface="Calibri" panose="020F0502020204030204" pitchFamily="34" charset="0"/>
              </a:rPr>
              <a:t>Prednji</a:t>
            </a:r>
            <a:r>
              <a:rPr lang="en-US" sz="1800" dirty="0">
                <a:effectLst/>
                <a:latin typeface="Calibri" panose="020F0502020204030204" pitchFamily="34" charset="0"/>
                <a:ea typeface="Calibri" panose="020F0502020204030204" pitchFamily="34" charset="0"/>
              </a:rPr>
              <a:t> deo </a:t>
            </a:r>
            <a:r>
              <a:rPr lang="en-US" sz="1800" dirty="0" err="1">
                <a:effectLst/>
                <a:latin typeface="Calibri" panose="020F0502020204030204" pitchFamily="34" charset="0"/>
                <a:ea typeface="Calibri" panose="020F0502020204030204" pitchFamily="34" charset="0"/>
              </a:rPr>
              <a:t>nuklearnog</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gorivnog</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ciklusa</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nabavka</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urana</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usluge</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konverzije</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obogacivanje</a:t>
            </a:r>
            <a:r>
              <a:rPr lang="en-US" sz="1800" dirty="0">
                <a:effectLst/>
                <a:latin typeface="Calibri" panose="020F0502020204030204" pitchFamily="34" charset="0"/>
                <a:ea typeface="Calibri" panose="020F0502020204030204" pitchFamily="34" charset="0"/>
              </a:rPr>
              <a:t> I </a:t>
            </a:r>
            <a:r>
              <a:rPr lang="en-US" sz="1800" dirty="0" err="1">
                <a:effectLst/>
                <a:latin typeface="Calibri" panose="020F0502020204030204" pitchFamily="34" charset="0"/>
                <a:ea typeface="Calibri" panose="020F0502020204030204" pitchFamily="34" charset="0"/>
              </a:rPr>
              <a:t>proizvodnja</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gorivnih</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elementaa</a:t>
            </a:r>
            <a:r>
              <a:rPr lang="en-US" sz="1800" dirty="0">
                <a:effectLst/>
                <a:latin typeface="Calibri" panose="020F0502020204030204" pitchFamily="34" charset="0"/>
                <a:ea typeface="Calibri" panose="020F0502020204030204" pitchFamily="34" charset="0"/>
              </a:rPr>
              <a:t>) je </a:t>
            </a:r>
            <a:r>
              <a:rPr lang="en-US" sz="1800" dirty="0" err="1">
                <a:effectLst/>
                <a:latin typeface="Calibri" panose="020F0502020204030204" pitchFamily="34" charset="0"/>
                <a:ea typeface="Calibri" panose="020F0502020204030204" pitchFamily="34" charset="0"/>
              </a:rPr>
              <a:t>takoreci</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potpuno</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otvoren</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uz</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adekvatne</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bilatralne</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ili</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multilateralne</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aranzmane</a:t>
            </a:r>
            <a:r>
              <a:rPr lang="en-US" sz="1800" dirty="0">
                <a:effectLst/>
                <a:latin typeface="Calibri" panose="020F0502020204030204" pitchFamily="34" charset="0"/>
                <a:ea typeface="Calibri" panose="020F0502020204030204" pitchFamily="34" charset="0"/>
              </a:rPr>
              <a:t> “nuclear trade”. </a:t>
            </a:r>
            <a:endParaRPr lang="bs-Latn-BA" sz="1800" dirty="0">
              <a:effectLst/>
              <a:latin typeface="Calibri" panose="020F0502020204030204" pitchFamily="34" charset="0"/>
              <a:ea typeface="Calibri" panose="020F0502020204030204" pitchFamily="34" charset="0"/>
            </a:endParaRPr>
          </a:p>
          <a:p>
            <a:pPr marL="457200" marR="0" algn="just">
              <a:lnSpc>
                <a:spcPct val="107000"/>
              </a:lnSpc>
              <a:spcBef>
                <a:spcPts val="0"/>
              </a:spcBef>
              <a:spcAft>
                <a:spcPts val="600"/>
              </a:spcAft>
            </a:pP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Zadnji</a:t>
            </a:r>
            <a:r>
              <a:rPr lang="en-US" sz="1800" dirty="0">
                <a:effectLst/>
                <a:latin typeface="Calibri" panose="020F0502020204030204" pitchFamily="34" charset="0"/>
                <a:ea typeface="Calibri" panose="020F0502020204030204" pitchFamily="34" charset="0"/>
              </a:rPr>
              <a:t> deo </a:t>
            </a:r>
            <a:r>
              <a:rPr lang="en-US" sz="1800" dirty="0" err="1">
                <a:effectLst/>
                <a:latin typeface="Calibri" panose="020F0502020204030204" pitchFamily="34" charset="0"/>
                <a:ea typeface="Calibri" panose="020F0502020204030204" pitchFamily="34" charset="0"/>
              </a:rPr>
              <a:t>nuklearnog</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gorivnog</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ciklusa</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vezan</a:t>
            </a:r>
            <a:r>
              <a:rPr lang="en-US" sz="1800" dirty="0">
                <a:effectLst/>
                <a:latin typeface="Calibri" panose="020F0502020204030204" pitchFamily="34" charset="0"/>
                <a:ea typeface="Calibri" panose="020F0502020204030204" pitchFamily="34" charset="0"/>
              </a:rPr>
              <a:t> za </a:t>
            </a:r>
            <a:r>
              <a:rPr lang="en-US" sz="1800" dirty="0" err="1">
                <a:effectLst/>
                <a:latin typeface="Calibri" panose="020F0502020204030204" pitchFamily="34" charset="0"/>
                <a:ea typeface="Calibri" panose="020F0502020204030204" pitchFamily="34" charset="0"/>
              </a:rPr>
              <a:t>preradu</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istrosenog</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nuklearnog</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goriva</a:t>
            </a:r>
            <a:r>
              <a:rPr lang="en-US" sz="1800" dirty="0">
                <a:effectLst/>
                <a:latin typeface="Calibri" panose="020F0502020204030204" pitchFamily="34" charset="0"/>
                <a:ea typeface="Calibri" panose="020F0502020204030204" pitchFamily="34" charset="0"/>
              </a:rPr>
              <a:t> je </a:t>
            </a:r>
            <a:r>
              <a:rPr lang="en-US" sz="1800" dirty="0" err="1">
                <a:effectLst/>
                <a:latin typeface="Calibri" panose="020F0502020204030204" pitchFamily="34" charset="0"/>
                <a:ea typeface="Calibri" panose="020F0502020204030204" pitchFamily="34" charset="0"/>
              </a:rPr>
              <a:t>mnogo</a:t>
            </a:r>
            <a:r>
              <a:rPr lang="en-US" sz="1800" dirty="0">
                <a:effectLst/>
                <a:latin typeface="Calibri" panose="020F0502020204030204" pitchFamily="34" charset="0"/>
                <a:ea typeface="Calibri" panose="020F0502020204030204" pitchFamily="34" charset="0"/>
              </a:rPr>
              <a:t> vise </a:t>
            </a:r>
            <a:r>
              <a:rPr lang="en-US" sz="1800" dirty="0" err="1">
                <a:effectLst/>
                <a:latin typeface="Calibri" panose="020F0502020204030204" pitchFamily="34" charset="0"/>
                <a:ea typeface="Calibri" panose="020F0502020204030204" pitchFamily="34" charset="0"/>
              </a:rPr>
              <a:t>zavistan</a:t>
            </a:r>
            <a:r>
              <a:rPr lang="en-US" sz="1800" dirty="0">
                <a:effectLst/>
                <a:latin typeface="Calibri" panose="020F0502020204030204" pitchFamily="34" charset="0"/>
                <a:ea typeface="Calibri" panose="020F0502020204030204" pitchFamily="34" charset="0"/>
              </a:rPr>
              <a:t> od </a:t>
            </a:r>
            <a:r>
              <a:rPr lang="en-US" sz="1800" dirty="0" err="1">
                <a:effectLst/>
                <a:latin typeface="Calibri" panose="020F0502020204030204" pitchFamily="34" charset="0"/>
                <a:ea typeface="Calibri" panose="020F0502020204030204" pitchFamily="34" charset="0"/>
              </a:rPr>
              <a:t>politickih</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restrikcija</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moze</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zahtevati</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dugoricnu</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saradnju</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sa</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isporuciocem</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tih</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usluga</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odnosno</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zemlje</a:t>
            </a:r>
            <a:r>
              <a:rPr lang="en-US" sz="1800" dirty="0">
                <a:effectLst/>
                <a:latin typeface="Calibri" panose="020F0502020204030204" pitchFamily="34" charset="0"/>
                <a:ea typeface="Calibri" panose="020F0502020204030204" pitchFamily="34" charset="0"/>
              </a:rPr>
              <a:t> od </a:t>
            </a:r>
            <a:r>
              <a:rPr lang="en-US" sz="1800" dirty="0" err="1">
                <a:effectLst/>
                <a:latin typeface="Calibri" panose="020F0502020204030204" pitchFamily="34" charset="0"/>
                <a:ea typeface="Calibri" panose="020F0502020204030204" pitchFamily="34" charset="0"/>
              </a:rPr>
              <a:t>koje</a:t>
            </a:r>
            <a:r>
              <a:rPr lang="en-US" sz="1800" dirty="0">
                <a:effectLst/>
                <a:latin typeface="Calibri" panose="020F0502020204030204" pitchFamily="34" charset="0"/>
                <a:ea typeface="Calibri" panose="020F0502020204030204" pitchFamily="34" charset="0"/>
              </a:rPr>
              <a:t> je </a:t>
            </a:r>
            <a:r>
              <a:rPr lang="en-US" sz="1800" dirty="0" err="1">
                <a:effectLst/>
                <a:latin typeface="Calibri" panose="020F0502020204030204" pitchFamily="34" charset="0"/>
                <a:ea typeface="Calibri" panose="020F0502020204030204" pitchFamily="34" charset="0"/>
              </a:rPr>
              <a:t>kupljeno</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nuklearno</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energetsko</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postrojenje</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Komercijalna</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usluga</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prerade</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istrosenog</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goriva</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postoji</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ali</a:t>
            </a:r>
            <a:r>
              <a:rPr lang="en-US" sz="1800" dirty="0">
                <a:effectLst/>
                <a:latin typeface="Calibri" panose="020F0502020204030204" pitchFamily="34" charset="0"/>
                <a:ea typeface="Calibri" panose="020F0502020204030204" pitchFamily="34" charset="0"/>
              </a:rPr>
              <a:t> je </a:t>
            </a:r>
            <a:r>
              <a:rPr lang="en-US" sz="1800" dirty="0" err="1">
                <a:effectLst/>
                <a:latin typeface="Calibri" panose="020F0502020204030204" pitchFamily="34" charset="0"/>
                <a:ea typeface="Calibri" panose="020F0502020204030204" pitchFamily="34" charset="0"/>
              </a:rPr>
              <a:t>mnogo</a:t>
            </a:r>
            <a:r>
              <a:rPr lang="en-US" sz="1800" dirty="0">
                <a:effectLst/>
                <a:latin typeface="Calibri" panose="020F0502020204030204" pitchFamily="34" charset="0"/>
                <a:ea typeface="Calibri" panose="020F0502020204030204" pitchFamily="34" charset="0"/>
              </a:rPr>
              <a:t> vise </a:t>
            </a:r>
            <a:r>
              <a:rPr lang="en-US" sz="1800" dirty="0" err="1">
                <a:effectLst/>
                <a:latin typeface="Calibri" panose="020F0502020204030204" pitchFamily="34" charset="0"/>
                <a:ea typeface="Calibri" panose="020F0502020204030204" pitchFamily="34" charset="0"/>
              </a:rPr>
              <a:t>podlozna</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politickim</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odnosima</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i</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kontoli</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vezanoj</a:t>
            </a:r>
            <a:r>
              <a:rPr lang="en-US" sz="1800" dirty="0">
                <a:effectLst/>
                <a:latin typeface="Calibri" panose="020F0502020204030204" pitchFamily="34" charset="0"/>
                <a:ea typeface="Calibri" panose="020F0502020204030204" pitchFamily="34" charset="0"/>
              </a:rPr>
              <a:t> za </a:t>
            </a:r>
            <a:r>
              <a:rPr lang="en-US" sz="1800" dirty="0" err="1">
                <a:effectLst/>
                <a:latin typeface="Calibri" panose="020F0502020204030204" pitchFamily="34" charset="0"/>
                <a:ea typeface="Calibri" panose="020F0502020204030204" pitchFamily="34" charset="0"/>
              </a:rPr>
              <a:t>proliferaciju</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Takodje</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mogucnost</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uslovno</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receno</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leasinga</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nuklearnog</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goriva</a:t>
            </a:r>
            <a:r>
              <a:rPr lang="en-US" sz="1800" dirty="0">
                <a:effectLst/>
                <a:latin typeface="Calibri" panose="020F0502020204030204" pitchFamily="34" charset="0"/>
                <a:ea typeface="Calibri" panose="020F0502020204030204" pitchFamily="34" charset="0"/>
              </a:rPr>
              <a:t> (take back), </a:t>
            </a:r>
            <a:r>
              <a:rPr lang="en-US" sz="1800" dirty="0" err="1">
                <a:effectLst/>
                <a:latin typeface="Calibri" panose="020F0502020204030204" pitchFamily="34" charset="0"/>
                <a:ea typeface="Calibri" panose="020F0502020204030204" pitchFamily="34" charset="0"/>
              </a:rPr>
              <a:t>koje</a:t>
            </a:r>
            <a:r>
              <a:rPr lang="en-US" sz="1800" dirty="0">
                <a:effectLst/>
                <a:latin typeface="Calibri" panose="020F0502020204030204" pitchFamily="34" charset="0"/>
                <a:ea typeface="Calibri" panose="020F0502020204030204" pitchFamily="34" charset="0"/>
              </a:rPr>
              <a:t> u </a:t>
            </a:r>
            <a:r>
              <a:rPr lang="en-US" sz="1800" dirty="0" err="1">
                <a:effectLst/>
                <a:latin typeface="Calibri" panose="020F0502020204030204" pitchFamily="34" charset="0"/>
                <a:ea typeface="Calibri" panose="020F0502020204030204" pitchFamily="34" charset="0"/>
              </a:rPr>
              <a:t>dobroj</a:t>
            </a:r>
            <a:r>
              <a:rPr lang="en-US" sz="1800" dirty="0">
                <a:effectLst/>
                <a:latin typeface="Calibri" panose="020F0502020204030204" pitchFamily="34" charset="0"/>
                <a:ea typeface="Calibri" panose="020F0502020204030204" pitchFamily="34" charset="0"/>
              </a:rPr>
              <a:t> meri </a:t>
            </a:r>
            <a:r>
              <a:rPr lang="en-US" sz="1800" dirty="0" err="1">
                <a:effectLst/>
                <a:latin typeface="Calibri" panose="020F0502020204030204" pitchFamily="34" charset="0"/>
                <a:ea typeface="Calibri" panose="020F0502020204030204" pitchFamily="34" charset="0"/>
              </a:rPr>
              <a:t>olaksava</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implementaciju</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nuklerano</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enrgetskog</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psotrojenja</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jer</a:t>
            </a:r>
            <a:r>
              <a:rPr lang="en-US" sz="1800" dirty="0">
                <a:effectLst/>
                <a:latin typeface="Calibri" panose="020F0502020204030204" pitchFamily="34" charset="0"/>
                <a:ea typeface="Calibri" panose="020F0502020204030204" pitchFamily="34" charset="0"/>
              </a:rPr>
              <a:t> se </a:t>
            </a:r>
            <a:r>
              <a:rPr lang="en-US" sz="1800" dirty="0" err="1">
                <a:effectLst/>
                <a:latin typeface="Calibri" panose="020F0502020204030204" pitchFamily="34" charset="0"/>
                <a:ea typeface="Calibri" panose="020F0502020204030204" pitchFamily="34" charset="0"/>
              </a:rPr>
              <a:t>tako</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resava</a:t>
            </a:r>
            <a:r>
              <a:rPr lang="en-US" sz="1800" dirty="0">
                <a:effectLst/>
                <a:latin typeface="Calibri" panose="020F0502020204030204" pitchFamily="34" charset="0"/>
                <a:ea typeface="Calibri" panose="020F0502020204030204" pitchFamily="34" charset="0"/>
              </a:rPr>
              <a:t> problem </a:t>
            </a:r>
            <a:r>
              <a:rPr lang="en-US" sz="1800" dirty="0" err="1">
                <a:effectLst/>
                <a:latin typeface="Calibri" panose="020F0502020204030204" pitchFamily="34" charset="0"/>
                <a:ea typeface="Calibri" panose="020F0502020204030204" pitchFamily="34" charset="0"/>
              </a:rPr>
              <a:t>trajnog</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odlaganja</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istrosenog</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goriva</a:t>
            </a:r>
            <a:r>
              <a:rPr lang="en-US" sz="1800" dirty="0">
                <a:effectLst/>
                <a:latin typeface="Calibri" panose="020F0502020204030204" pitchFamily="34" charset="0"/>
                <a:ea typeface="Calibri" panose="020F0502020204030204" pitchFamily="34" charset="0"/>
              </a:rPr>
              <a:t> I </a:t>
            </a:r>
            <a:r>
              <a:rPr lang="en-US" sz="1800" dirty="0" err="1">
                <a:effectLst/>
                <a:latin typeface="Calibri" panose="020F0502020204030204" pitchFamily="34" charset="0"/>
                <a:ea typeface="Calibri" panose="020F0502020204030204" pitchFamily="34" charset="0"/>
              </a:rPr>
              <a:t>izgradnje</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skupog</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odlagalista</a:t>
            </a:r>
            <a:r>
              <a:rPr lang="en-US" sz="1800" dirty="0">
                <a:effectLst/>
                <a:latin typeface="Calibri" panose="020F0502020204030204" pitchFamily="34" charset="0"/>
                <a:ea typeface="Calibri" panose="020F0502020204030204" pitchFamily="34" charset="0"/>
              </a:rPr>
              <a:t> je u </a:t>
            </a:r>
            <a:r>
              <a:rPr lang="en-US" sz="1800" dirty="0" err="1">
                <a:effectLst/>
                <a:latin typeface="Calibri" panose="020F0502020204030204" pitchFamily="34" charset="0"/>
                <a:ea typeface="Calibri" panose="020F0502020204030204" pitchFamily="34" charset="0"/>
              </a:rPr>
              <a:t>potpunosti</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zavistan</a:t>
            </a:r>
            <a:r>
              <a:rPr lang="en-US" sz="1800" dirty="0">
                <a:effectLst/>
                <a:latin typeface="Calibri" panose="020F0502020204030204" pitchFamily="34" charset="0"/>
                <a:ea typeface="Calibri" panose="020F0502020204030204" pitchFamily="34" charset="0"/>
              </a:rPr>
              <a:t> od </a:t>
            </a:r>
            <a:r>
              <a:rPr lang="en-US" sz="1800" dirty="0" err="1">
                <a:effectLst/>
                <a:latin typeface="Calibri" panose="020F0502020204030204" pitchFamily="34" charset="0"/>
                <a:ea typeface="Calibri" panose="020F0502020204030204" pitchFamily="34" charset="0"/>
              </a:rPr>
              <a:t>izbora</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strateskog</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partnera</a:t>
            </a:r>
            <a:r>
              <a:rPr lang="en-US" sz="1800" dirty="0">
                <a:effectLst/>
                <a:latin typeface="Calibri" panose="020F0502020204030204" pitchFamily="34" charset="0"/>
                <a:ea typeface="Calibri" panose="020F0502020204030204" pitchFamily="34" charset="0"/>
              </a:rPr>
              <a:t>. </a:t>
            </a:r>
            <a:endParaRPr lang="bs-Latn-BA" sz="1800" dirty="0">
              <a:effectLst/>
              <a:latin typeface="Calibri" panose="020F0502020204030204" pitchFamily="34" charset="0"/>
              <a:ea typeface="Calibri" panose="020F0502020204030204" pitchFamily="34" charset="0"/>
            </a:endParaRPr>
          </a:p>
          <a:p>
            <a:pPr marL="457200" marR="0" algn="just">
              <a:lnSpc>
                <a:spcPct val="107000"/>
              </a:lnSpc>
              <a:spcBef>
                <a:spcPts val="0"/>
              </a:spcBef>
              <a:spcAft>
                <a:spcPts val="600"/>
              </a:spcAft>
            </a:pPr>
            <a:r>
              <a:rPr lang="en-US" sz="1800" dirty="0" err="1">
                <a:effectLst/>
                <a:latin typeface="Calibri" panose="020F0502020204030204" pitchFamily="34" charset="0"/>
                <a:ea typeface="Calibri" panose="020F0502020204030204" pitchFamily="34" charset="0"/>
              </a:rPr>
              <a:t>Postoje</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ozbiljni</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napori</a:t>
            </a:r>
            <a:r>
              <a:rPr lang="en-US" sz="1800" dirty="0">
                <a:effectLst/>
                <a:latin typeface="Calibri" panose="020F0502020204030204" pitchFamily="34" charset="0"/>
                <a:ea typeface="Calibri" panose="020F0502020204030204" pitchFamily="34" charset="0"/>
              </a:rPr>
              <a:t> da se problem </a:t>
            </a:r>
            <a:r>
              <a:rPr lang="en-US" sz="1800" dirty="0" err="1">
                <a:effectLst/>
                <a:latin typeface="Calibri" panose="020F0502020204030204" pitchFamily="34" charset="0"/>
                <a:ea typeface="Calibri" panose="020F0502020204030204" pitchFamily="34" charset="0"/>
              </a:rPr>
              <a:t>trajnog</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odlaganja</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istrosenog</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goriva</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ili</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ostakljenog</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otpada</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iz</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prerade</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resavaju</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preko</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multilaterlnih</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postrojenja</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na</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komerijalnoj</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bazi</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ali</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ce</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takvo</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resenje</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zahtevati</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mnogo</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dodatnog</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rada</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na</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prevazilazenju</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postojecih</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restrikcija</a:t>
            </a:r>
            <a:r>
              <a:rPr lang="en-US" sz="1800" dirty="0">
                <a:effectLst/>
                <a:latin typeface="Calibri" panose="020F0502020204030204" pitchFamily="34" charset="0"/>
                <a:ea typeface="Calibri" panose="020F0502020204030204" pitchFamily="34" charset="0"/>
              </a:rPr>
              <a:t> I </a:t>
            </a:r>
            <a:r>
              <a:rPr lang="en-US" sz="1800" dirty="0" err="1">
                <a:effectLst/>
                <a:latin typeface="Calibri" panose="020F0502020204030204" pitchFamily="34" charset="0"/>
                <a:ea typeface="Calibri" panose="020F0502020204030204" pitchFamily="34" charset="0"/>
              </a:rPr>
              <a:t>medjunarodnih</a:t>
            </a:r>
            <a:r>
              <a:rPr lang="en-US" sz="1800" dirty="0">
                <a:effectLst/>
                <a:latin typeface="Calibri" panose="020F0502020204030204" pitchFamily="34" charset="0"/>
                <a:ea typeface="Calibri" panose="020F0502020204030204" pitchFamily="34" charset="0"/>
              </a:rPr>
              <a:t> </a:t>
            </a:r>
            <a:r>
              <a:rPr lang="en-US" sz="1800" dirty="0" err="1">
                <a:effectLst/>
                <a:latin typeface="Calibri" panose="020F0502020204030204" pitchFamily="34" charset="0"/>
                <a:ea typeface="Calibri" panose="020F0502020204030204" pitchFamily="34" charset="0"/>
              </a:rPr>
              <a:t>konvencija</a:t>
            </a:r>
            <a:r>
              <a:rPr lang="en-US" sz="1800" dirty="0">
                <a:effectLst/>
                <a:latin typeface="Calibri" panose="020F0502020204030204" pitchFamily="34" charset="0"/>
                <a:ea typeface="Calibri" panose="020F0502020204030204" pitchFamily="34" charset="0"/>
              </a:rPr>
              <a:t>.</a:t>
            </a:r>
            <a:endParaRPr lang="en-US" sz="1800" dirty="0">
              <a:effectLst/>
              <a:latin typeface="Times New Roman" panose="02020603050405020304" pitchFamily="18" charset="0"/>
              <a:ea typeface="Calibri" panose="020F0502020204030204" pitchFamily="34" charset="0"/>
            </a:endParaRPr>
          </a:p>
        </p:txBody>
      </p:sp>
    </p:spTree>
    <p:extLst>
      <p:ext uri="{BB962C8B-B14F-4D97-AF65-F5344CB8AC3E}">
        <p14:creationId xmlns:p14="http://schemas.microsoft.com/office/powerpoint/2010/main" val="11721502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8F82F721-4EDF-4E33-9ED6-D3E4EB8FDB6C}"/>
              </a:ext>
            </a:extLst>
          </p:cNvPr>
          <p:cNvSpPr>
            <a:spLocks noGrp="1"/>
          </p:cNvSpPr>
          <p:nvPr>
            <p:ph type="sldNum" sz="quarter" idx="12"/>
          </p:nvPr>
        </p:nvSpPr>
        <p:spPr/>
        <p:txBody>
          <a:bodyPr/>
          <a:lstStyle/>
          <a:p>
            <a:fld id="{23A0628E-C12F-4F8C-9895-BCD5E30100D3}" type="slidenum">
              <a:rPr lang="en-US" smtClean="0"/>
              <a:pPr/>
              <a:t>9</a:t>
            </a:fld>
            <a:endParaRPr lang="en-US" dirty="0"/>
          </a:p>
        </p:txBody>
      </p:sp>
      <p:grpSp>
        <p:nvGrpSpPr>
          <p:cNvPr id="7" name="Group 51326">
            <a:extLst>
              <a:ext uri="{FF2B5EF4-FFF2-40B4-BE49-F238E27FC236}">
                <a16:creationId xmlns:a16="http://schemas.microsoft.com/office/drawing/2014/main" id="{032D1697-A39C-48BE-8CE8-2EC099AC23D6}"/>
              </a:ext>
            </a:extLst>
          </p:cNvPr>
          <p:cNvGrpSpPr>
            <a:grpSpLocks/>
          </p:cNvGrpSpPr>
          <p:nvPr/>
        </p:nvGrpSpPr>
        <p:grpSpPr bwMode="auto">
          <a:xfrm>
            <a:off x="2097171" y="1705997"/>
            <a:ext cx="7704856" cy="1262063"/>
            <a:chOff x="0" y="0"/>
            <a:chExt cx="56699" cy="13818"/>
          </a:xfrm>
        </p:grpSpPr>
        <p:sp>
          <p:nvSpPr>
            <p:cNvPr id="8" name="Down Arrow 51327">
              <a:extLst>
                <a:ext uri="{FF2B5EF4-FFF2-40B4-BE49-F238E27FC236}">
                  <a16:creationId xmlns:a16="http://schemas.microsoft.com/office/drawing/2014/main" id="{F0E78CAC-A406-4717-80FA-69B702B7F6CF}"/>
                </a:ext>
              </a:extLst>
            </p:cNvPr>
            <p:cNvSpPr>
              <a:spLocks noChangeArrowheads="1"/>
            </p:cNvSpPr>
            <p:nvPr/>
          </p:nvSpPr>
          <p:spPr bwMode="auto">
            <a:xfrm>
              <a:off x="12765" y="8372"/>
              <a:ext cx="889" cy="1124"/>
            </a:xfrm>
            <a:prstGeom prst="downArrow">
              <a:avLst>
                <a:gd name="adj1" fmla="val 50000"/>
                <a:gd name="adj2" fmla="val 50000"/>
              </a:avLst>
            </a:prstGeom>
            <a:solidFill>
              <a:srgbClr val="5B9BD5"/>
            </a:solidFill>
            <a:ln w="12700">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sp>
          <p:nvSpPr>
            <p:cNvPr id="9" name="Flowchart: Process 2432">
              <a:extLst>
                <a:ext uri="{FF2B5EF4-FFF2-40B4-BE49-F238E27FC236}">
                  <a16:creationId xmlns:a16="http://schemas.microsoft.com/office/drawing/2014/main" id="{7A3A952A-4D9A-4F33-B108-ABFD7DCC62FF}"/>
                </a:ext>
              </a:extLst>
            </p:cNvPr>
            <p:cNvSpPr>
              <a:spLocks noChangeArrowheads="1"/>
            </p:cNvSpPr>
            <p:nvPr/>
          </p:nvSpPr>
          <p:spPr bwMode="auto">
            <a:xfrm>
              <a:off x="11103" y="8999"/>
              <a:ext cx="4204" cy="3969"/>
            </a:xfrm>
            <a:prstGeom prst="flowChartProcess">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eaLnBrk="0" fontAlgn="base" hangingPunct="0">
                <a:spcBef>
                  <a:spcPct val="0"/>
                </a:spcBef>
                <a:spcAft>
                  <a:spcPct val="0"/>
                </a:spcAft>
              </a:pPr>
              <a:r>
                <a:rPr lang="en-CA" altLang="en-US" sz="700">
                  <a:solidFill>
                    <a:srgbClr val="000000"/>
                  </a:solidFill>
                  <a:latin typeface="Calibri" panose="020F0502020204030204" pitchFamily="34" charset="0"/>
                  <a:ea typeface="Calibri" panose="020F0502020204030204" pitchFamily="34" charset="0"/>
                  <a:cs typeface="Times New Roman" panose="02020603050405020304" pitchFamily="18" charset="0"/>
                </a:rPr>
                <a:t>Tailings</a:t>
              </a:r>
              <a:endParaRPr lang="en-CA" altLang="en-US">
                <a:latin typeface="Arial" panose="020B0604020202020204" pitchFamily="34" charset="0"/>
              </a:endParaRPr>
            </a:p>
          </p:txBody>
        </p:sp>
        <p:sp>
          <p:nvSpPr>
            <p:cNvPr id="10" name="AutoShape 127">
              <a:extLst>
                <a:ext uri="{FF2B5EF4-FFF2-40B4-BE49-F238E27FC236}">
                  <a16:creationId xmlns:a16="http://schemas.microsoft.com/office/drawing/2014/main" id="{D26317BD-04D8-4AB7-A400-EE63CC60F1BF}"/>
                </a:ext>
              </a:extLst>
            </p:cNvPr>
            <p:cNvSpPr>
              <a:spLocks noChangeArrowheads="1"/>
            </p:cNvSpPr>
            <p:nvPr/>
          </p:nvSpPr>
          <p:spPr bwMode="auto">
            <a:xfrm>
              <a:off x="20959" y="8892"/>
              <a:ext cx="4204" cy="3969"/>
            </a:xfrm>
            <a:prstGeom prst="flowChartProcess">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eaLnBrk="0" fontAlgn="base" hangingPunct="0">
                <a:spcBef>
                  <a:spcPct val="0"/>
                </a:spcBef>
                <a:spcAft>
                  <a:spcPct val="0"/>
                </a:spcAft>
              </a:pPr>
              <a:r>
                <a:rPr lang="en-CA" altLang="en-US" sz="700">
                  <a:solidFill>
                    <a:srgbClr val="000000"/>
                  </a:solidFill>
                  <a:latin typeface="Calibri" panose="020F0502020204030204" pitchFamily="34" charset="0"/>
                  <a:ea typeface="Calibri" panose="020F0502020204030204" pitchFamily="34" charset="0"/>
                  <a:cs typeface="Times New Roman" panose="02020603050405020304" pitchFamily="18" charset="0"/>
                </a:rPr>
                <a:t>Waste</a:t>
              </a:r>
              <a:endParaRPr lang="en-CA" altLang="en-US">
                <a:latin typeface="Arial" panose="020B0604020202020204" pitchFamily="34" charset="0"/>
              </a:endParaRPr>
            </a:p>
          </p:txBody>
        </p:sp>
        <p:sp>
          <p:nvSpPr>
            <p:cNvPr id="11" name="Down Arrow 2434">
              <a:extLst>
                <a:ext uri="{FF2B5EF4-FFF2-40B4-BE49-F238E27FC236}">
                  <a16:creationId xmlns:a16="http://schemas.microsoft.com/office/drawing/2014/main" id="{F02607AF-B25D-4BAF-B43E-C8B44CC09077}"/>
                </a:ext>
              </a:extLst>
            </p:cNvPr>
            <p:cNvSpPr>
              <a:spLocks noChangeArrowheads="1"/>
            </p:cNvSpPr>
            <p:nvPr/>
          </p:nvSpPr>
          <p:spPr bwMode="auto">
            <a:xfrm>
              <a:off x="22681" y="8372"/>
              <a:ext cx="889" cy="1124"/>
            </a:xfrm>
            <a:prstGeom prst="downArrow">
              <a:avLst>
                <a:gd name="adj1" fmla="val 50000"/>
                <a:gd name="adj2" fmla="val 50000"/>
              </a:avLst>
            </a:prstGeom>
            <a:solidFill>
              <a:srgbClr val="5B9BD5"/>
            </a:solidFill>
            <a:ln w="12700">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sp>
          <p:nvSpPr>
            <p:cNvPr id="12" name="AutoShape 125">
              <a:extLst>
                <a:ext uri="{FF2B5EF4-FFF2-40B4-BE49-F238E27FC236}">
                  <a16:creationId xmlns:a16="http://schemas.microsoft.com/office/drawing/2014/main" id="{69F072AA-321A-473B-BD05-B4A4383D9D88}"/>
                </a:ext>
              </a:extLst>
            </p:cNvPr>
            <p:cNvSpPr>
              <a:spLocks noChangeArrowheads="1"/>
            </p:cNvSpPr>
            <p:nvPr/>
          </p:nvSpPr>
          <p:spPr bwMode="auto">
            <a:xfrm>
              <a:off x="31266" y="8822"/>
              <a:ext cx="889" cy="1124"/>
            </a:xfrm>
            <a:prstGeom prst="downArrow">
              <a:avLst>
                <a:gd name="adj1" fmla="val 50000"/>
                <a:gd name="adj2" fmla="val 50000"/>
              </a:avLst>
            </a:prstGeom>
            <a:solidFill>
              <a:srgbClr val="5B9BD5"/>
            </a:solidFill>
            <a:ln w="12700">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sp>
          <p:nvSpPr>
            <p:cNvPr id="13" name="Down Arrow 2436">
              <a:extLst>
                <a:ext uri="{FF2B5EF4-FFF2-40B4-BE49-F238E27FC236}">
                  <a16:creationId xmlns:a16="http://schemas.microsoft.com/office/drawing/2014/main" id="{FB091536-B5EE-4FCC-B1BC-6F600E6BF738}"/>
                </a:ext>
              </a:extLst>
            </p:cNvPr>
            <p:cNvSpPr>
              <a:spLocks noChangeArrowheads="1"/>
            </p:cNvSpPr>
            <p:nvPr/>
          </p:nvSpPr>
          <p:spPr bwMode="auto">
            <a:xfrm>
              <a:off x="44176" y="8490"/>
              <a:ext cx="889" cy="1124"/>
            </a:xfrm>
            <a:prstGeom prst="downArrow">
              <a:avLst>
                <a:gd name="adj1" fmla="val 50000"/>
                <a:gd name="adj2" fmla="val 50000"/>
              </a:avLst>
            </a:prstGeom>
            <a:solidFill>
              <a:srgbClr val="5B9BD5"/>
            </a:solidFill>
            <a:ln w="12700">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sp>
          <p:nvSpPr>
            <p:cNvPr id="14" name="Flowchart: Process 2437">
              <a:extLst>
                <a:ext uri="{FF2B5EF4-FFF2-40B4-BE49-F238E27FC236}">
                  <a16:creationId xmlns:a16="http://schemas.microsoft.com/office/drawing/2014/main" id="{8DDB9686-A4AE-4B21-A33A-4AF8CCA85BD7}"/>
                </a:ext>
              </a:extLst>
            </p:cNvPr>
            <p:cNvSpPr>
              <a:spLocks noChangeArrowheads="1"/>
            </p:cNvSpPr>
            <p:nvPr/>
          </p:nvSpPr>
          <p:spPr bwMode="auto">
            <a:xfrm>
              <a:off x="29663" y="8999"/>
              <a:ext cx="4204" cy="4819"/>
            </a:xfrm>
            <a:prstGeom prst="flowChartProcess">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eaLnBrk="0" fontAlgn="base" hangingPunct="0">
                <a:spcBef>
                  <a:spcPct val="0"/>
                </a:spcBef>
                <a:spcAft>
                  <a:spcPct val="0"/>
                </a:spcAft>
              </a:pPr>
              <a:r>
                <a:rPr lang="en-CA" altLang="en-US" sz="700">
                  <a:solidFill>
                    <a:srgbClr val="000000"/>
                  </a:solidFill>
                  <a:latin typeface="Calibri" panose="020F0502020204030204" pitchFamily="34" charset="0"/>
                  <a:ea typeface="Calibri" panose="020F0502020204030204" pitchFamily="34" charset="0"/>
                  <a:cs typeface="Times New Roman" panose="02020603050405020304" pitchFamily="18" charset="0"/>
                </a:rPr>
                <a:t>Depleted uranium</a:t>
              </a:r>
              <a:endParaRPr lang="en-CA" altLang="en-US">
                <a:latin typeface="Arial" panose="020B0604020202020204" pitchFamily="34" charset="0"/>
              </a:endParaRPr>
            </a:p>
          </p:txBody>
        </p:sp>
        <p:sp>
          <p:nvSpPr>
            <p:cNvPr id="15" name="Flowchart: Process 2438">
              <a:extLst>
                <a:ext uri="{FF2B5EF4-FFF2-40B4-BE49-F238E27FC236}">
                  <a16:creationId xmlns:a16="http://schemas.microsoft.com/office/drawing/2014/main" id="{DAFE2A4A-97E1-443D-81A1-55BBDFC6CF8B}"/>
                </a:ext>
              </a:extLst>
            </p:cNvPr>
            <p:cNvSpPr>
              <a:spLocks noChangeArrowheads="1"/>
            </p:cNvSpPr>
            <p:nvPr/>
          </p:nvSpPr>
          <p:spPr bwMode="auto">
            <a:xfrm>
              <a:off x="42632" y="8999"/>
              <a:ext cx="4204" cy="3969"/>
            </a:xfrm>
            <a:prstGeom prst="flowChartProcess">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eaLnBrk="0" fontAlgn="base" hangingPunct="0">
                <a:spcBef>
                  <a:spcPct val="0"/>
                </a:spcBef>
                <a:spcAft>
                  <a:spcPct val="0"/>
                </a:spcAft>
              </a:pPr>
              <a:r>
                <a:rPr lang="en-CA" altLang="en-US" sz="700">
                  <a:solidFill>
                    <a:srgbClr val="000000"/>
                  </a:solidFill>
                  <a:latin typeface="Calibri" panose="020F0502020204030204" pitchFamily="34" charset="0"/>
                  <a:ea typeface="Calibri" panose="020F0502020204030204" pitchFamily="34" charset="0"/>
                  <a:cs typeface="Times New Roman" panose="02020603050405020304" pitchFamily="18" charset="0"/>
                </a:rPr>
                <a:t>Waste</a:t>
              </a:r>
              <a:endParaRPr lang="en-CA" altLang="en-US">
                <a:latin typeface="Arial" panose="020B0604020202020204" pitchFamily="34" charset="0"/>
              </a:endParaRPr>
            </a:p>
          </p:txBody>
        </p:sp>
        <p:grpSp>
          <p:nvGrpSpPr>
            <p:cNvPr id="16" name="Group 2439">
              <a:extLst>
                <a:ext uri="{FF2B5EF4-FFF2-40B4-BE49-F238E27FC236}">
                  <a16:creationId xmlns:a16="http://schemas.microsoft.com/office/drawing/2014/main" id="{B51A472C-52B6-45EE-9DAB-3462DA22ECA0}"/>
                </a:ext>
              </a:extLst>
            </p:cNvPr>
            <p:cNvGrpSpPr>
              <a:grpSpLocks/>
            </p:cNvGrpSpPr>
            <p:nvPr/>
          </p:nvGrpSpPr>
          <p:grpSpPr bwMode="auto">
            <a:xfrm>
              <a:off x="0" y="0"/>
              <a:ext cx="56699" cy="8394"/>
              <a:chOff x="0" y="0"/>
              <a:chExt cx="56701" cy="8395"/>
            </a:xfrm>
          </p:grpSpPr>
          <p:sp>
            <p:nvSpPr>
              <p:cNvPr id="17" name="Flowchart: Process 2440">
                <a:extLst>
                  <a:ext uri="{FF2B5EF4-FFF2-40B4-BE49-F238E27FC236}">
                    <a16:creationId xmlns:a16="http://schemas.microsoft.com/office/drawing/2014/main" id="{604C1C96-C9E9-43F5-B0F0-9C87319FF8CE}"/>
                  </a:ext>
                </a:extLst>
              </p:cNvPr>
              <p:cNvSpPr>
                <a:spLocks noChangeArrowheads="1"/>
              </p:cNvSpPr>
              <p:nvPr/>
            </p:nvSpPr>
            <p:spPr bwMode="auto">
              <a:xfrm>
                <a:off x="5700" y="1484"/>
                <a:ext cx="4210" cy="3975"/>
              </a:xfrm>
              <a:prstGeom prst="flowChartProcess">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eaLnBrk="0" fontAlgn="base" hangingPunct="0">
                  <a:spcBef>
                    <a:spcPct val="0"/>
                  </a:spcBef>
                  <a:spcAft>
                    <a:spcPct val="0"/>
                  </a:spcAft>
                </a:pPr>
                <a:r>
                  <a:rPr lang="en-CA" altLang="en-US" sz="700" b="1">
                    <a:solidFill>
                      <a:srgbClr val="000000"/>
                    </a:solidFill>
                    <a:latin typeface="Calibri" panose="020F0502020204030204" pitchFamily="34" charset="0"/>
                    <a:ea typeface="Calibri" panose="020F0502020204030204" pitchFamily="34" charset="0"/>
                    <a:cs typeface="Times New Roman" panose="02020603050405020304" pitchFamily="18" charset="0"/>
                  </a:rPr>
                  <a:t>Uranium ore</a:t>
                </a:r>
                <a:endParaRPr lang="en-CA" altLang="en-US">
                  <a:latin typeface="Arial" panose="020B0604020202020204" pitchFamily="34" charset="0"/>
                </a:endParaRPr>
              </a:p>
            </p:txBody>
          </p:sp>
          <p:sp>
            <p:nvSpPr>
              <p:cNvPr id="18" name="Flowchart: Process 2441">
                <a:extLst>
                  <a:ext uri="{FF2B5EF4-FFF2-40B4-BE49-F238E27FC236}">
                    <a16:creationId xmlns:a16="http://schemas.microsoft.com/office/drawing/2014/main" id="{FFD9E88A-C080-4396-8B3F-CAEA2385E0F4}"/>
                  </a:ext>
                </a:extLst>
              </p:cNvPr>
              <p:cNvSpPr>
                <a:spLocks noChangeArrowheads="1"/>
              </p:cNvSpPr>
              <p:nvPr/>
            </p:nvSpPr>
            <p:spPr bwMode="auto">
              <a:xfrm>
                <a:off x="37169" y="1425"/>
                <a:ext cx="3855" cy="5651"/>
              </a:xfrm>
              <a:prstGeom prst="flowChartProcess">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eaLnBrk="0" fontAlgn="base" hangingPunct="0">
                  <a:spcBef>
                    <a:spcPct val="0"/>
                  </a:spcBef>
                  <a:spcAft>
                    <a:spcPct val="0"/>
                  </a:spcAft>
                </a:pPr>
                <a:r>
                  <a:rPr lang="en-CA" altLang="en-US" sz="700" b="1">
                    <a:solidFill>
                      <a:srgbClr val="000000"/>
                    </a:solidFill>
                    <a:latin typeface="Calibri" panose="020F0502020204030204" pitchFamily="34" charset="0"/>
                    <a:ea typeface="Calibri" panose="020F0502020204030204" pitchFamily="34" charset="0"/>
                    <a:cs typeface="Times New Roman" panose="02020603050405020304" pitchFamily="18" charset="0"/>
                  </a:rPr>
                  <a:t>Enriched U (UF</a:t>
                </a:r>
                <a:r>
                  <a:rPr lang="en-CA" altLang="en-US" sz="700" b="1" baseline="-30000">
                    <a:solidFill>
                      <a:srgbClr val="000000"/>
                    </a:solidFill>
                    <a:latin typeface="Calibri" panose="020F0502020204030204" pitchFamily="34" charset="0"/>
                    <a:ea typeface="Calibri" panose="020F0502020204030204" pitchFamily="34" charset="0"/>
                    <a:cs typeface="Times New Roman" panose="02020603050405020304" pitchFamily="18" charset="0"/>
                  </a:rPr>
                  <a:t>6</a:t>
                </a:r>
                <a:r>
                  <a:rPr lang="en-CA" altLang="en-US" sz="700" b="1">
                    <a:solidFill>
                      <a:srgbClr val="000000"/>
                    </a:solidFill>
                    <a:latin typeface="Calibri" panose="020F0502020204030204" pitchFamily="34" charset="0"/>
                    <a:ea typeface="Calibri" panose="020F0502020204030204" pitchFamily="34" charset="0"/>
                    <a:cs typeface="Times New Roman" panose="02020603050405020304" pitchFamily="18" charset="0"/>
                  </a:rPr>
                  <a:t>)</a:t>
                </a:r>
                <a:endParaRPr lang="en-CA" altLang="en-US">
                  <a:latin typeface="Arial" panose="020B0604020202020204" pitchFamily="34" charset="0"/>
                </a:endParaRPr>
              </a:p>
            </p:txBody>
          </p:sp>
          <p:sp>
            <p:nvSpPr>
              <p:cNvPr id="19" name="Flowchart: Process 2442">
                <a:extLst>
                  <a:ext uri="{FF2B5EF4-FFF2-40B4-BE49-F238E27FC236}">
                    <a16:creationId xmlns:a16="http://schemas.microsoft.com/office/drawing/2014/main" id="{F2593D7B-4572-43FC-A219-4D4A2B34C2C7}"/>
                  </a:ext>
                </a:extLst>
              </p:cNvPr>
              <p:cNvSpPr>
                <a:spLocks noChangeArrowheads="1"/>
              </p:cNvSpPr>
              <p:nvPr/>
            </p:nvSpPr>
            <p:spPr bwMode="auto">
              <a:xfrm>
                <a:off x="26660" y="2256"/>
                <a:ext cx="2787" cy="3975"/>
              </a:xfrm>
              <a:prstGeom prst="flowChartProcess">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eaLnBrk="0" fontAlgn="base" hangingPunct="0">
                  <a:spcBef>
                    <a:spcPct val="0"/>
                  </a:spcBef>
                  <a:spcAft>
                    <a:spcPct val="0"/>
                  </a:spcAft>
                </a:pPr>
                <a:r>
                  <a:rPr lang="en-CA" altLang="en-US" sz="800" b="1">
                    <a:solidFill>
                      <a:srgbClr val="000000"/>
                    </a:solidFill>
                    <a:latin typeface="Calibri" panose="020F0502020204030204" pitchFamily="34" charset="0"/>
                    <a:ea typeface="Calibri" panose="020F0502020204030204" pitchFamily="34" charset="0"/>
                    <a:cs typeface="Times New Roman" panose="02020603050405020304" pitchFamily="18" charset="0"/>
                  </a:rPr>
                  <a:t>UF</a:t>
                </a:r>
                <a:r>
                  <a:rPr lang="en-CA" altLang="en-US" sz="800" b="1" baseline="-30000">
                    <a:solidFill>
                      <a:srgbClr val="000000"/>
                    </a:solidFill>
                    <a:latin typeface="Calibri" panose="020F0502020204030204" pitchFamily="34" charset="0"/>
                    <a:ea typeface="Calibri" panose="020F0502020204030204" pitchFamily="34" charset="0"/>
                    <a:cs typeface="Times New Roman" panose="02020603050405020304" pitchFamily="18" charset="0"/>
                  </a:rPr>
                  <a:t>6</a:t>
                </a:r>
                <a:endParaRPr lang="en-CA" altLang="en-US">
                  <a:latin typeface="Arial" panose="020B0604020202020204" pitchFamily="34" charset="0"/>
                </a:endParaRPr>
              </a:p>
            </p:txBody>
          </p:sp>
          <p:sp>
            <p:nvSpPr>
              <p:cNvPr id="20" name="Flowchart: Process 2443">
                <a:extLst>
                  <a:ext uri="{FF2B5EF4-FFF2-40B4-BE49-F238E27FC236}">
                    <a16:creationId xmlns:a16="http://schemas.microsoft.com/office/drawing/2014/main" id="{7B05FA15-C3C4-40E7-81D5-35363CA15582}"/>
                  </a:ext>
                </a:extLst>
              </p:cNvPr>
              <p:cNvSpPr>
                <a:spLocks noChangeArrowheads="1"/>
              </p:cNvSpPr>
              <p:nvPr/>
            </p:nvSpPr>
            <p:spPr bwMode="auto">
              <a:xfrm>
                <a:off x="16506" y="1840"/>
                <a:ext cx="2788" cy="3975"/>
              </a:xfrm>
              <a:prstGeom prst="flowChartProcess">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eaLnBrk="0" fontAlgn="base" hangingPunct="0">
                  <a:spcBef>
                    <a:spcPct val="0"/>
                  </a:spcBef>
                  <a:spcAft>
                    <a:spcPct val="0"/>
                  </a:spcAft>
                </a:pPr>
                <a:r>
                  <a:rPr lang="en-CA" altLang="en-US" sz="800" b="1" dirty="0">
                    <a:solidFill>
                      <a:srgbClr val="000000"/>
                    </a:solidFill>
                    <a:latin typeface="Calibri" panose="020F0502020204030204" pitchFamily="34" charset="0"/>
                    <a:ea typeface="Calibri" panose="020F0502020204030204" pitchFamily="34" charset="0"/>
                    <a:cs typeface="Times New Roman" panose="02020603050405020304" pitchFamily="18" charset="0"/>
                  </a:rPr>
                  <a:t>U</a:t>
                </a:r>
                <a:r>
                  <a:rPr lang="en-CA" altLang="en-US" sz="800" b="1" baseline="-30000" dirty="0">
                    <a:solidFill>
                      <a:srgbClr val="000000"/>
                    </a:solidFill>
                    <a:latin typeface="Calibri" panose="020F0502020204030204" pitchFamily="34" charset="0"/>
                    <a:ea typeface="Calibri" panose="020F0502020204030204" pitchFamily="34" charset="0"/>
                    <a:cs typeface="Times New Roman" panose="02020603050405020304" pitchFamily="18" charset="0"/>
                  </a:rPr>
                  <a:t>3</a:t>
                </a:r>
                <a:r>
                  <a:rPr lang="en-CA" altLang="en-US" sz="800" b="1" dirty="0">
                    <a:solidFill>
                      <a:srgbClr val="000000"/>
                    </a:solidFill>
                    <a:latin typeface="Calibri" panose="020F0502020204030204" pitchFamily="34" charset="0"/>
                    <a:ea typeface="Calibri" panose="020F0502020204030204" pitchFamily="34" charset="0"/>
                    <a:cs typeface="Times New Roman" panose="02020603050405020304" pitchFamily="18" charset="0"/>
                  </a:rPr>
                  <a:t>O</a:t>
                </a:r>
                <a:r>
                  <a:rPr lang="en-CA" altLang="en-US" sz="800" b="1" baseline="-30000" dirty="0">
                    <a:solidFill>
                      <a:srgbClr val="000000"/>
                    </a:solidFill>
                    <a:latin typeface="Calibri" panose="020F0502020204030204" pitchFamily="34" charset="0"/>
                    <a:ea typeface="Calibri" panose="020F0502020204030204" pitchFamily="34" charset="0"/>
                    <a:cs typeface="Times New Roman" panose="02020603050405020304" pitchFamily="18" charset="0"/>
                  </a:rPr>
                  <a:t>8</a:t>
                </a:r>
                <a:endParaRPr lang="en-CA" altLang="en-US" dirty="0">
                  <a:latin typeface="Arial" panose="020B0604020202020204" pitchFamily="34" charset="0"/>
                </a:endParaRPr>
              </a:p>
            </p:txBody>
          </p:sp>
          <p:grpSp>
            <p:nvGrpSpPr>
              <p:cNvPr id="21" name="Group 2444">
                <a:extLst>
                  <a:ext uri="{FF2B5EF4-FFF2-40B4-BE49-F238E27FC236}">
                    <a16:creationId xmlns:a16="http://schemas.microsoft.com/office/drawing/2014/main" id="{86BA9304-B6E8-45D4-8512-E698026AE059}"/>
                  </a:ext>
                </a:extLst>
              </p:cNvPr>
              <p:cNvGrpSpPr>
                <a:grpSpLocks/>
              </p:cNvGrpSpPr>
              <p:nvPr/>
            </p:nvGrpSpPr>
            <p:grpSpPr bwMode="auto">
              <a:xfrm>
                <a:off x="950" y="4393"/>
                <a:ext cx="2806" cy="2515"/>
                <a:chOff x="25" y="0"/>
                <a:chExt cx="6854" cy="4822"/>
              </a:xfrm>
            </p:grpSpPr>
            <p:grpSp>
              <p:nvGrpSpPr>
                <p:cNvPr id="118" name="Group 2445">
                  <a:extLst>
                    <a:ext uri="{FF2B5EF4-FFF2-40B4-BE49-F238E27FC236}">
                      <a16:creationId xmlns:a16="http://schemas.microsoft.com/office/drawing/2014/main" id="{C418259B-EA26-4330-9FC9-EA39092B3059}"/>
                    </a:ext>
                  </a:extLst>
                </p:cNvPr>
                <p:cNvGrpSpPr>
                  <a:grpSpLocks/>
                </p:cNvGrpSpPr>
                <p:nvPr/>
              </p:nvGrpSpPr>
              <p:grpSpPr bwMode="auto">
                <a:xfrm>
                  <a:off x="1149" y="0"/>
                  <a:ext cx="4973" cy="2786"/>
                  <a:chOff x="-481" y="0"/>
                  <a:chExt cx="24506" cy="12495"/>
                </a:xfrm>
              </p:grpSpPr>
              <p:sp>
                <p:nvSpPr>
                  <p:cNvPr id="127" name="Rounded Rectangle 2446">
                    <a:extLst>
                      <a:ext uri="{FF2B5EF4-FFF2-40B4-BE49-F238E27FC236}">
                        <a16:creationId xmlns:a16="http://schemas.microsoft.com/office/drawing/2014/main" id="{1B41D5ED-8931-43A6-913F-2C1B4C5A2D9F}"/>
                      </a:ext>
                    </a:extLst>
                  </p:cNvPr>
                  <p:cNvSpPr>
                    <a:spLocks noChangeArrowheads="1"/>
                  </p:cNvSpPr>
                  <p:nvPr/>
                </p:nvSpPr>
                <p:spPr bwMode="auto">
                  <a:xfrm>
                    <a:off x="13517" y="9368"/>
                    <a:ext cx="8529" cy="3127"/>
                  </a:xfrm>
                  <a:prstGeom prst="roundRect">
                    <a:avLst>
                      <a:gd name="adj" fmla="val 50000"/>
                    </a:avLst>
                  </a:prstGeom>
                  <a:solidFill>
                    <a:srgbClr val="5B9BD5"/>
                  </a:solidFill>
                  <a:ln w="12700">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sp>
                <p:nvSpPr>
                  <p:cNvPr id="128" name="Pie 2447">
                    <a:extLst>
                      <a:ext uri="{FF2B5EF4-FFF2-40B4-BE49-F238E27FC236}">
                        <a16:creationId xmlns:a16="http://schemas.microsoft.com/office/drawing/2014/main" id="{5C46F732-036F-4063-BCA4-D12AAE970889}"/>
                      </a:ext>
                    </a:extLst>
                  </p:cNvPr>
                  <p:cNvSpPr>
                    <a:spLocks/>
                  </p:cNvSpPr>
                  <p:nvPr/>
                </p:nvSpPr>
                <p:spPr bwMode="auto">
                  <a:xfrm>
                    <a:off x="-481" y="5541"/>
                    <a:ext cx="5996" cy="4928"/>
                  </a:xfrm>
                  <a:custGeom>
                    <a:avLst/>
                    <a:gdLst>
                      <a:gd name="T0" fmla="*/ 519817 w 599705"/>
                      <a:gd name="T1" fmla="*/ 413879 h 492828"/>
                      <a:gd name="T2" fmla="*/ 190587 w 599705"/>
                      <a:gd name="T3" fmla="*/ 475886 h 492828"/>
                      <a:gd name="T4" fmla="*/ 12276 w 599705"/>
                      <a:gd name="T5" fmla="*/ 176626 h 492828"/>
                      <a:gd name="T6" fmla="*/ 307678 w 599705"/>
                      <a:gd name="T7" fmla="*/ 84 h 492828"/>
                      <a:gd name="T8" fmla="*/ 299853 w 599705"/>
                      <a:gd name="T9" fmla="*/ 246414 h 492828"/>
                      <a:gd name="T10" fmla="*/ 519817 w 599705"/>
                      <a:gd name="T11" fmla="*/ 413879 h 49282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99705" h="492828">
                        <a:moveTo>
                          <a:pt x="519817" y="413879"/>
                        </a:moveTo>
                        <a:cubicBezTo>
                          <a:pt x="436024" y="488207"/>
                          <a:pt x="305406" y="512807"/>
                          <a:pt x="190587" y="475886"/>
                        </a:cubicBezTo>
                        <a:cubicBezTo>
                          <a:pt x="45648" y="429279"/>
                          <a:pt x="-31804" y="299291"/>
                          <a:pt x="12276" y="176626"/>
                        </a:cubicBezTo>
                        <a:cubicBezTo>
                          <a:pt x="50737" y="69598"/>
                          <a:pt x="171925" y="-2828"/>
                          <a:pt x="307678" y="84"/>
                        </a:cubicBezTo>
                        <a:lnTo>
                          <a:pt x="299853" y="246414"/>
                        </a:lnTo>
                        <a:lnTo>
                          <a:pt x="519817" y="413879"/>
                        </a:lnTo>
                        <a:close/>
                      </a:path>
                    </a:pathLst>
                  </a:custGeom>
                  <a:solidFill>
                    <a:srgbClr val="5B9BD5"/>
                  </a:solidFill>
                  <a:ln>
                    <a:noFill/>
                  </a:ln>
                  <a:extLs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endParaRPr lang="en-US"/>
                  </a:p>
                </p:txBody>
              </p:sp>
              <p:sp>
                <p:nvSpPr>
                  <p:cNvPr id="129" name="Snip Single Corner Rectangle 2448">
                    <a:extLst>
                      <a:ext uri="{FF2B5EF4-FFF2-40B4-BE49-F238E27FC236}">
                        <a16:creationId xmlns:a16="http://schemas.microsoft.com/office/drawing/2014/main" id="{B1B3C79D-34C2-493C-B4A6-529D138A9A59}"/>
                      </a:ext>
                    </a:extLst>
                  </p:cNvPr>
                  <p:cNvSpPr>
                    <a:spLocks/>
                  </p:cNvSpPr>
                  <p:nvPr/>
                </p:nvSpPr>
                <p:spPr bwMode="auto">
                  <a:xfrm>
                    <a:off x="12879" y="4487"/>
                    <a:ext cx="11145" cy="4572"/>
                  </a:xfrm>
                  <a:custGeom>
                    <a:avLst/>
                    <a:gdLst>
                      <a:gd name="T0" fmla="*/ 0 w 1114538"/>
                      <a:gd name="T1" fmla="*/ 0 h 457188"/>
                      <a:gd name="T2" fmla="*/ 885944 w 1114538"/>
                      <a:gd name="T3" fmla="*/ 0 h 457188"/>
                      <a:gd name="T4" fmla="*/ 1114538 w 1114538"/>
                      <a:gd name="T5" fmla="*/ 228594 h 457188"/>
                      <a:gd name="T6" fmla="*/ 1114538 w 1114538"/>
                      <a:gd name="T7" fmla="*/ 457188 h 457188"/>
                      <a:gd name="T8" fmla="*/ 0 w 1114538"/>
                      <a:gd name="T9" fmla="*/ 457188 h 457188"/>
                      <a:gd name="T10" fmla="*/ 0 w 1114538"/>
                      <a:gd name="T11" fmla="*/ 0 h 45718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14538" h="457188">
                        <a:moveTo>
                          <a:pt x="0" y="0"/>
                        </a:moveTo>
                        <a:lnTo>
                          <a:pt x="885944" y="0"/>
                        </a:lnTo>
                        <a:lnTo>
                          <a:pt x="1114538" y="228594"/>
                        </a:lnTo>
                        <a:lnTo>
                          <a:pt x="1114538" y="457188"/>
                        </a:lnTo>
                        <a:lnTo>
                          <a:pt x="0" y="457188"/>
                        </a:lnTo>
                        <a:lnTo>
                          <a:pt x="0" y="0"/>
                        </a:lnTo>
                        <a:close/>
                      </a:path>
                    </a:pathLst>
                  </a:custGeom>
                  <a:solidFill>
                    <a:srgbClr val="5B9BD5"/>
                  </a:solidFill>
                  <a:ln>
                    <a:noFill/>
                  </a:ln>
                  <a:extLs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endParaRPr lang="en-US"/>
                  </a:p>
                </p:txBody>
              </p:sp>
              <p:sp>
                <p:nvSpPr>
                  <p:cNvPr id="130" name="Rectangle 2451">
                    <a:extLst>
                      <a:ext uri="{FF2B5EF4-FFF2-40B4-BE49-F238E27FC236}">
                        <a16:creationId xmlns:a16="http://schemas.microsoft.com/office/drawing/2014/main" id="{D741219F-07EB-4769-9C9B-3ADCEF0F99E0}"/>
                      </a:ext>
                    </a:extLst>
                  </p:cNvPr>
                  <p:cNvSpPr>
                    <a:spLocks noChangeArrowheads="1"/>
                  </p:cNvSpPr>
                  <p:nvPr/>
                </p:nvSpPr>
                <p:spPr bwMode="auto">
                  <a:xfrm>
                    <a:off x="4631" y="2256"/>
                    <a:ext cx="10328" cy="1128"/>
                  </a:xfrm>
                  <a:prstGeom prst="rect">
                    <a:avLst/>
                  </a:prstGeom>
                  <a:solidFill>
                    <a:srgbClr val="5B9BD5"/>
                  </a:solidFill>
                  <a:ln>
                    <a:noFill/>
                  </a:ln>
                  <a:extLs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endParaRPr lang="en-US"/>
                  </a:p>
                </p:txBody>
              </p:sp>
              <p:sp>
                <p:nvSpPr>
                  <p:cNvPr id="131" name="Rectangle 2452">
                    <a:extLst>
                      <a:ext uri="{FF2B5EF4-FFF2-40B4-BE49-F238E27FC236}">
                        <a16:creationId xmlns:a16="http://schemas.microsoft.com/office/drawing/2014/main" id="{2EA1F89C-29E1-4318-83B0-18B47E6BB8A7}"/>
                      </a:ext>
                    </a:extLst>
                  </p:cNvPr>
                  <p:cNvSpPr>
                    <a:spLocks noChangeArrowheads="1"/>
                  </p:cNvSpPr>
                  <p:nvPr/>
                </p:nvSpPr>
                <p:spPr bwMode="auto">
                  <a:xfrm rot="679474">
                    <a:off x="1187" y="3384"/>
                    <a:ext cx="11868" cy="1124"/>
                  </a:xfrm>
                  <a:prstGeom prst="rect">
                    <a:avLst/>
                  </a:prstGeom>
                  <a:solidFill>
                    <a:srgbClr val="5B9BD5"/>
                  </a:solidFill>
                  <a:ln>
                    <a:noFill/>
                  </a:ln>
                  <a:extLs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endParaRPr lang="en-US"/>
                  </a:p>
                </p:txBody>
              </p:sp>
              <p:sp>
                <p:nvSpPr>
                  <p:cNvPr id="132" name="Straight Connector 2453">
                    <a:extLst>
                      <a:ext uri="{FF2B5EF4-FFF2-40B4-BE49-F238E27FC236}">
                        <a16:creationId xmlns:a16="http://schemas.microsoft.com/office/drawing/2014/main" id="{DDC826DC-413C-4B6F-9FC5-071124D89910}"/>
                      </a:ext>
                    </a:extLst>
                  </p:cNvPr>
                  <p:cNvSpPr>
                    <a:spLocks noChangeShapeType="1"/>
                  </p:cNvSpPr>
                  <p:nvPr/>
                </p:nvSpPr>
                <p:spPr bwMode="auto">
                  <a:xfrm flipH="1">
                    <a:off x="2507" y="0"/>
                    <a:ext cx="3449" cy="5533"/>
                  </a:xfrm>
                  <a:prstGeom prst="line">
                    <a:avLst/>
                  </a:prstGeom>
                  <a:noFill/>
                  <a:ln w="6350">
                    <a:solidFill>
                      <a:srgbClr val="5B9BD5"/>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3" name="Straight Connector 2454">
                    <a:extLst>
                      <a:ext uri="{FF2B5EF4-FFF2-40B4-BE49-F238E27FC236}">
                        <a16:creationId xmlns:a16="http://schemas.microsoft.com/office/drawing/2014/main" id="{1B37EFF6-FA7A-4D8E-A4D0-5D90D255B59A}"/>
                      </a:ext>
                    </a:extLst>
                  </p:cNvPr>
                  <p:cNvSpPr>
                    <a:spLocks noChangeShapeType="1"/>
                  </p:cNvSpPr>
                  <p:nvPr/>
                </p:nvSpPr>
                <p:spPr bwMode="auto">
                  <a:xfrm>
                    <a:off x="12220" y="1541"/>
                    <a:ext cx="6232" cy="2946"/>
                  </a:xfrm>
                  <a:prstGeom prst="line">
                    <a:avLst/>
                  </a:prstGeom>
                  <a:noFill/>
                  <a:ln w="6350">
                    <a:solidFill>
                      <a:srgbClr val="5B9BD5"/>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4" name="Oval 2455">
                    <a:extLst>
                      <a:ext uri="{FF2B5EF4-FFF2-40B4-BE49-F238E27FC236}">
                        <a16:creationId xmlns:a16="http://schemas.microsoft.com/office/drawing/2014/main" id="{3328073F-ED8E-4B85-8ACA-73B6DD2B942A}"/>
                      </a:ext>
                    </a:extLst>
                  </p:cNvPr>
                  <p:cNvSpPr>
                    <a:spLocks noChangeArrowheads="1"/>
                  </p:cNvSpPr>
                  <p:nvPr/>
                </p:nvSpPr>
                <p:spPr bwMode="auto">
                  <a:xfrm>
                    <a:off x="19416" y="10295"/>
                    <a:ext cx="1365" cy="1425"/>
                  </a:xfrm>
                  <a:prstGeom prst="ellipse">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endParaRPr lang="en-US"/>
                  </a:p>
                </p:txBody>
              </p:sp>
              <p:sp>
                <p:nvSpPr>
                  <p:cNvPr id="135" name="Oval 2456">
                    <a:extLst>
                      <a:ext uri="{FF2B5EF4-FFF2-40B4-BE49-F238E27FC236}">
                        <a16:creationId xmlns:a16="http://schemas.microsoft.com/office/drawing/2014/main" id="{5379442F-BDEB-4EE4-A3A0-772F9387D233}"/>
                      </a:ext>
                    </a:extLst>
                  </p:cNvPr>
                  <p:cNvSpPr>
                    <a:spLocks noChangeArrowheads="1"/>
                  </p:cNvSpPr>
                  <p:nvPr/>
                </p:nvSpPr>
                <p:spPr bwMode="auto">
                  <a:xfrm>
                    <a:off x="14500" y="10296"/>
                    <a:ext cx="1365" cy="1423"/>
                  </a:xfrm>
                  <a:prstGeom prst="ellipse">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endParaRPr lang="en-US"/>
                  </a:p>
                </p:txBody>
              </p:sp>
            </p:grpSp>
            <p:grpSp>
              <p:nvGrpSpPr>
                <p:cNvPr id="119" name="Group 2457">
                  <a:extLst>
                    <a:ext uri="{FF2B5EF4-FFF2-40B4-BE49-F238E27FC236}">
                      <a16:creationId xmlns:a16="http://schemas.microsoft.com/office/drawing/2014/main" id="{52870947-9436-48FF-9636-12137D3030B4}"/>
                    </a:ext>
                  </a:extLst>
                </p:cNvPr>
                <p:cNvGrpSpPr>
                  <a:grpSpLocks/>
                </p:cNvGrpSpPr>
                <p:nvPr/>
              </p:nvGrpSpPr>
              <p:grpSpPr bwMode="auto">
                <a:xfrm>
                  <a:off x="25" y="2587"/>
                  <a:ext cx="3387" cy="2235"/>
                  <a:chOff x="72" y="-59"/>
                  <a:chExt cx="9802" cy="5432"/>
                </a:xfrm>
              </p:grpSpPr>
              <p:sp>
                <p:nvSpPr>
                  <p:cNvPr id="121" name="Rectangle 2458">
                    <a:extLst>
                      <a:ext uri="{FF2B5EF4-FFF2-40B4-BE49-F238E27FC236}">
                        <a16:creationId xmlns:a16="http://schemas.microsoft.com/office/drawing/2014/main" id="{E899D6AA-6570-4DEA-B8AA-76C9AA97806E}"/>
                      </a:ext>
                    </a:extLst>
                  </p:cNvPr>
                  <p:cNvSpPr>
                    <a:spLocks noChangeArrowheads="1"/>
                  </p:cNvSpPr>
                  <p:nvPr/>
                </p:nvSpPr>
                <p:spPr bwMode="auto">
                  <a:xfrm>
                    <a:off x="2434" y="3325"/>
                    <a:ext cx="2845" cy="768"/>
                  </a:xfrm>
                  <a:prstGeom prst="rect">
                    <a:avLst/>
                  </a:prstGeom>
                  <a:solidFill>
                    <a:srgbClr val="5B9BD5"/>
                  </a:solidFill>
                  <a:ln>
                    <a:noFill/>
                  </a:ln>
                  <a:extLs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endParaRPr lang="en-US"/>
                  </a:p>
                </p:txBody>
              </p:sp>
              <p:sp>
                <p:nvSpPr>
                  <p:cNvPr id="122" name="Rectangle 2459">
                    <a:extLst>
                      <a:ext uri="{FF2B5EF4-FFF2-40B4-BE49-F238E27FC236}">
                        <a16:creationId xmlns:a16="http://schemas.microsoft.com/office/drawing/2014/main" id="{4F22904F-449A-4E10-94A2-1D0457F4B6AA}"/>
                      </a:ext>
                    </a:extLst>
                  </p:cNvPr>
                  <p:cNvSpPr>
                    <a:spLocks noChangeArrowheads="1"/>
                  </p:cNvSpPr>
                  <p:nvPr/>
                </p:nvSpPr>
                <p:spPr bwMode="auto">
                  <a:xfrm>
                    <a:off x="72" y="1662"/>
                    <a:ext cx="2850" cy="2435"/>
                  </a:xfrm>
                  <a:prstGeom prst="rect">
                    <a:avLst/>
                  </a:prstGeom>
                  <a:solidFill>
                    <a:srgbClr val="5B9BD5"/>
                  </a:solidFill>
                  <a:ln>
                    <a:noFill/>
                  </a:ln>
                  <a:extLs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endParaRPr lang="en-US"/>
                  </a:p>
                </p:txBody>
              </p:sp>
              <p:sp>
                <p:nvSpPr>
                  <p:cNvPr id="123" name="Oval 2460">
                    <a:extLst>
                      <a:ext uri="{FF2B5EF4-FFF2-40B4-BE49-F238E27FC236}">
                        <a16:creationId xmlns:a16="http://schemas.microsoft.com/office/drawing/2014/main" id="{ACD58111-53AE-4AC4-A838-D89059793292}"/>
                      </a:ext>
                    </a:extLst>
                  </p:cNvPr>
                  <p:cNvSpPr>
                    <a:spLocks noChangeArrowheads="1"/>
                  </p:cNvSpPr>
                  <p:nvPr/>
                </p:nvSpPr>
                <p:spPr bwMode="auto">
                  <a:xfrm>
                    <a:off x="4453" y="2850"/>
                    <a:ext cx="2790" cy="2522"/>
                  </a:xfrm>
                  <a:prstGeom prst="ellipse">
                    <a:avLst/>
                  </a:prstGeom>
                  <a:solidFill>
                    <a:srgbClr val="5B9BD5"/>
                  </a:solidFill>
                  <a:ln w="12700">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sp>
                <p:nvSpPr>
                  <p:cNvPr id="124" name="Oval 2461">
                    <a:extLst>
                      <a:ext uri="{FF2B5EF4-FFF2-40B4-BE49-F238E27FC236}">
                        <a16:creationId xmlns:a16="http://schemas.microsoft.com/office/drawing/2014/main" id="{9A11F699-C141-4264-98DE-B32729FCD9FC}"/>
                      </a:ext>
                    </a:extLst>
                  </p:cNvPr>
                  <p:cNvSpPr>
                    <a:spLocks noChangeArrowheads="1"/>
                  </p:cNvSpPr>
                  <p:nvPr/>
                </p:nvSpPr>
                <p:spPr bwMode="auto">
                  <a:xfrm>
                    <a:off x="534" y="2850"/>
                    <a:ext cx="2791" cy="2522"/>
                  </a:xfrm>
                  <a:prstGeom prst="ellipse">
                    <a:avLst/>
                  </a:prstGeom>
                  <a:solidFill>
                    <a:srgbClr val="5B9BD5"/>
                  </a:solidFill>
                  <a:ln w="12700">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sp>
                <p:nvSpPr>
                  <p:cNvPr id="125" name="Snip Single Corner Rectangle 2462">
                    <a:extLst>
                      <a:ext uri="{FF2B5EF4-FFF2-40B4-BE49-F238E27FC236}">
                        <a16:creationId xmlns:a16="http://schemas.microsoft.com/office/drawing/2014/main" id="{D70E38D6-EB06-40A6-B688-1DEDFD1B25C4}"/>
                      </a:ext>
                    </a:extLst>
                  </p:cNvPr>
                  <p:cNvSpPr>
                    <a:spLocks/>
                  </p:cNvSpPr>
                  <p:nvPr/>
                </p:nvSpPr>
                <p:spPr bwMode="auto">
                  <a:xfrm rot="10800000">
                    <a:off x="2844" y="-17"/>
                    <a:ext cx="7031" cy="2845"/>
                  </a:xfrm>
                  <a:custGeom>
                    <a:avLst/>
                    <a:gdLst>
                      <a:gd name="T0" fmla="*/ 0 w 703133"/>
                      <a:gd name="T1" fmla="*/ 0 h 284578"/>
                      <a:gd name="T2" fmla="*/ 560844 w 703133"/>
                      <a:gd name="T3" fmla="*/ 0 h 284578"/>
                      <a:gd name="T4" fmla="*/ 703133 w 703133"/>
                      <a:gd name="T5" fmla="*/ 142289 h 284578"/>
                      <a:gd name="T6" fmla="*/ 703133 w 703133"/>
                      <a:gd name="T7" fmla="*/ 284578 h 284578"/>
                      <a:gd name="T8" fmla="*/ 0 w 703133"/>
                      <a:gd name="T9" fmla="*/ 284578 h 284578"/>
                      <a:gd name="T10" fmla="*/ 0 w 703133"/>
                      <a:gd name="T11" fmla="*/ 0 h 28457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03133" h="284578">
                        <a:moveTo>
                          <a:pt x="0" y="0"/>
                        </a:moveTo>
                        <a:lnTo>
                          <a:pt x="560844" y="0"/>
                        </a:lnTo>
                        <a:lnTo>
                          <a:pt x="703133" y="142289"/>
                        </a:lnTo>
                        <a:lnTo>
                          <a:pt x="703133" y="284578"/>
                        </a:lnTo>
                        <a:lnTo>
                          <a:pt x="0" y="284578"/>
                        </a:lnTo>
                        <a:lnTo>
                          <a:pt x="0" y="0"/>
                        </a:lnTo>
                        <a:close/>
                      </a:path>
                    </a:pathLst>
                  </a:custGeom>
                  <a:solidFill>
                    <a:srgbClr val="5B9BD5"/>
                  </a:solidFill>
                  <a:ln>
                    <a:noFill/>
                  </a:ln>
                  <a:extLs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endParaRPr lang="en-US"/>
                  </a:p>
                </p:txBody>
              </p:sp>
              <p:sp>
                <p:nvSpPr>
                  <p:cNvPr id="126" name="Rectangle 2463">
                    <a:extLst>
                      <a:ext uri="{FF2B5EF4-FFF2-40B4-BE49-F238E27FC236}">
                        <a16:creationId xmlns:a16="http://schemas.microsoft.com/office/drawing/2014/main" id="{DEC549E8-FAD9-4C20-A29C-2C5758347796}"/>
                      </a:ext>
                    </a:extLst>
                  </p:cNvPr>
                  <p:cNvSpPr>
                    <a:spLocks noChangeArrowheads="1"/>
                  </p:cNvSpPr>
                  <p:nvPr/>
                </p:nvSpPr>
                <p:spPr bwMode="auto">
                  <a:xfrm>
                    <a:off x="72" y="-59"/>
                    <a:ext cx="2845" cy="824"/>
                  </a:xfrm>
                  <a:prstGeom prst="rect">
                    <a:avLst/>
                  </a:prstGeom>
                  <a:solidFill>
                    <a:srgbClr val="5B9BD5"/>
                  </a:solidFill>
                  <a:ln>
                    <a:noFill/>
                  </a:ln>
                  <a:extLs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endParaRPr lang="en-US"/>
                  </a:p>
                </p:txBody>
              </p:sp>
            </p:grpSp>
            <p:sp>
              <p:nvSpPr>
                <p:cNvPr id="120" name="Trapezoid 2688">
                  <a:extLst>
                    <a:ext uri="{FF2B5EF4-FFF2-40B4-BE49-F238E27FC236}">
                      <a16:creationId xmlns:a16="http://schemas.microsoft.com/office/drawing/2014/main" id="{AFDAE401-A665-43DB-AC95-297D5153AE3C}"/>
                    </a:ext>
                  </a:extLst>
                </p:cNvPr>
                <p:cNvSpPr>
                  <a:spLocks/>
                </p:cNvSpPr>
                <p:nvPr/>
              </p:nvSpPr>
              <p:spPr bwMode="auto">
                <a:xfrm>
                  <a:off x="3025" y="2948"/>
                  <a:ext cx="3854" cy="1627"/>
                </a:xfrm>
                <a:custGeom>
                  <a:avLst/>
                  <a:gdLst>
                    <a:gd name="T0" fmla="*/ 0 w 385444"/>
                    <a:gd name="T1" fmla="*/ 162700 h 162700"/>
                    <a:gd name="T2" fmla="*/ 73044 w 385444"/>
                    <a:gd name="T3" fmla="*/ 0 h 162700"/>
                    <a:gd name="T4" fmla="*/ 312400 w 385444"/>
                    <a:gd name="T5" fmla="*/ 0 h 162700"/>
                    <a:gd name="T6" fmla="*/ 385444 w 385444"/>
                    <a:gd name="T7" fmla="*/ 162700 h 162700"/>
                    <a:gd name="T8" fmla="*/ 0 w 385444"/>
                    <a:gd name="T9" fmla="*/ 162700 h 1627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5444" h="162700">
                      <a:moveTo>
                        <a:pt x="0" y="162700"/>
                      </a:moveTo>
                      <a:lnTo>
                        <a:pt x="73044" y="0"/>
                      </a:lnTo>
                      <a:lnTo>
                        <a:pt x="312400" y="0"/>
                      </a:lnTo>
                      <a:lnTo>
                        <a:pt x="385444" y="162700"/>
                      </a:lnTo>
                      <a:lnTo>
                        <a:pt x="0" y="162700"/>
                      </a:lnTo>
                      <a:close/>
                    </a:path>
                  </a:pathLst>
                </a:custGeom>
                <a:solidFill>
                  <a:srgbClr val="1F4E79"/>
                </a:solidFill>
                <a:ln>
                  <a:noFill/>
                </a:ln>
                <a:extLs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endParaRPr lang="en-US"/>
                </a:p>
              </p:txBody>
            </p:sp>
          </p:grpSp>
          <p:grpSp>
            <p:nvGrpSpPr>
              <p:cNvPr id="22" name="Group 2689">
                <a:extLst>
                  <a:ext uri="{FF2B5EF4-FFF2-40B4-BE49-F238E27FC236}">
                    <a16:creationId xmlns:a16="http://schemas.microsoft.com/office/drawing/2014/main" id="{9847B337-4D94-4E71-9ED8-E8C521E14E64}"/>
                  </a:ext>
                </a:extLst>
              </p:cNvPr>
              <p:cNvGrpSpPr>
                <a:grpSpLocks/>
              </p:cNvGrpSpPr>
              <p:nvPr/>
            </p:nvGrpSpPr>
            <p:grpSpPr bwMode="auto">
              <a:xfrm>
                <a:off x="11400" y="4037"/>
                <a:ext cx="3562" cy="2972"/>
                <a:chOff x="-252" y="0"/>
                <a:chExt cx="9167" cy="6724"/>
              </a:xfrm>
            </p:grpSpPr>
            <p:sp>
              <p:nvSpPr>
                <p:cNvPr id="100" name="Right Triangle 2690">
                  <a:extLst>
                    <a:ext uri="{FF2B5EF4-FFF2-40B4-BE49-F238E27FC236}">
                      <a16:creationId xmlns:a16="http://schemas.microsoft.com/office/drawing/2014/main" id="{86EDB0ED-7D91-4893-A610-623D3AF7C376}"/>
                    </a:ext>
                  </a:extLst>
                </p:cNvPr>
                <p:cNvSpPr>
                  <a:spLocks noChangeArrowheads="1"/>
                </p:cNvSpPr>
                <p:nvPr/>
              </p:nvSpPr>
              <p:spPr bwMode="auto">
                <a:xfrm>
                  <a:off x="-252" y="3854"/>
                  <a:ext cx="2480" cy="927"/>
                </a:xfrm>
                <a:prstGeom prst="rtTriangle">
                  <a:avLst/>
                </a:prstGeom>
                <a:solidFill>
                  <a:srgbClr val="5B9BD5"/>
                </a:solidFill>
                <a:ln>
                  <a:noFill/>
                </a:ln>
                <a:extLs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endParaRPr lang="en-US"/>
                </a:p>
              </p:txBody>
            </p:sp>
            <p:sp>
              <p:nvSpPr>
                <p:cNvPr id="101" name="Rectangle 2691">
                  <a:extLst>
                    <a:ext uri="{FF2B5EF4-FFF2-40B4-BE49-F238E27FC236}">
                      <a16:creationId xmlns:a16="http://schemas.microsoft.com/office/drawing/2014/main" id="{609DE0DB-3D4B-4133-A98F-EF3C627407E8}"/>
                    </a:ext>
                  </a:extLst>
                </p:cNvPr>
                <p:cNvSpPr>
                  <a:spLocks noChangeArrowheads="1"/>
                </p:cNvSpPr>
                <p:nvPr/>
              </p:nvSpPr>
              <p:spPr bwMode="auto">
                <a:xfrm>
                  <a:off x="0" y="4781"/>
                  <a:ext cx="2228" cy="1943"/>
                </a:xfrm>
                <a:prstGeom prst="rect">
                  <a:avLst/>
                </a:prstGeom>
                <a:solidFill>
                  <a:srgbClr val="5B9BD5"/>
                </a:solidFill>
                <a:ln>
                  <a:noFill/>
                </a:ln>
                <a:extLs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endParaRPr lang="en-US"/>
                </a:p>
              </p:txBody>
            </p:sp>
            <p:sp>
              <p:nvSpPr>
                <p:cNvPr id="102" name="Trapezoid 2692">
                  <a:extLst>
                    <a:ext uri="{FF2B5EF4-FFF2-40B4-BE49-F238E27FC236}">
                      <a16:creationId xmlns:a16="http://schemas.microsoft.com/office/drawing/2014/main" id="{61185290-B491-4C19-9606-51295F650EAC}"/>
                    </a:ext>
                  </a:extLst>
                </p:cNvPr>
                <p:cNvSpPr>
                  <a:spLocks/>
                </p:cNvSpPr>
                <p:nvPr/>
              </p:nvSpPr>
              <p:spPr bwMode="auto">
                <a:xfrm>
                  <a:off x="7353" y="0"/>
                  <a:ext cx="819" cy="5791"/>
                </a:xfrm>
                <a:custGeom>
                  <a:avLst/>
                  <a:gdLst>
                    <a:gd name="T0" fmla="*/ 0 w 81915"/>
                    <a:gd name="T1" fmla="*/ 579120 h 579120"/>
                    <a:gd name="T2" fmla="*/ 20479 w 81915"/>
                    <a:gd name="T3" fmla="*/ 0 h 579120"/>
                    <a:gd name="T4" fmla="*/ 61436 w 81915"/>
                    <a:gd name="T5" fmla="*/ 0 h 579120"/>
                    <a:gd name="T6" fmla="*/ 81915 w 81915"/>
                    <a:gd name="T7" fmla="*/ 579120 h 579120"/>
                    <a:gd name="T8" fmla="*/ 0 w 81915"/>
                    <a:gd name="T9" fmla="*/ 579120 h 5791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1915" h="579120">
                      <a:moveTo>
                        <a:pt x="0" y="579120"/>
                      </a:moveTo>
                      <a:lnTo>
                        <a:pt x="20479" y="0"/>
                      </a:lnTo>
                      <a:lnTo>
                        <a:pt x="61436" y="0"/>
                      </a:lnTo>
                      <a:lnTo>
                        <a:pt x="81915" y="579120"/>
                      </a:lnTo>
                      <a:lnTo>
                        <a:pt x="0" y="579120"/>
                      </a:lnTo>
                      <a:close/>
                    </a:path>
                  </a:pathLst>
                </a:custGeom>
                <a:solidFill>
                  <a:srgbClr val="5B9BD5"/>
                </a:solidFill>
                <a:ln>
                  <a:noFill/>
                </a:ln>
                <a:extLs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endParaRPr lang="en-US"/>
                </a:p>
              </p:txBody>
            </p:sp>
            <p:sp>
              <p:nvSpPr>
                <p:cNvPr id="103" name="Right Triangle 2693">
                  <a:extLst>
                    <a:ext uri="{FF2B5EF4-FFF2-40B4-BE49-F238E27FC236}">
                      <a16:creationId xmlns:a16="http://schemas.microsoft.com/office/drawing/2014/main" id="{E3534BA6-99DA-46C3-BF74-F7246506C9BE}"/>
                    </a:ext>
                  </a:extLst>
                </p:cNvPr>
                <p:cNvSpPr>
                  <a:spLocks noChangeArrowheads="1"/>
                </p:cNvSpPr>
                <p:nvPr/>
              </p:nvSpPr>
              <p:spPr bwMode="auto">
                <a:xfrm>
                  <a:off x="2018" y="3854"/>
                  <a:ext cx="2439" cy="927"/>
                </a:xfrm>
                <a:prstGeom prst="rtTriangle">
                  <a:avLst/>
                </a:prstGeom>
                <a:solidFill>
                  <a:srgbClr val="5B9BD5"/>
                </a:solidFill>
                <a:ln>
                  <a:noFill/>
                </a:ln>
                <a:extLs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endParaRPr lang="en-US"/>
                </a:p>
              </p:txBody>
            </p:sp>
            <p:sp>
              <p:nvSpPr>
                <p:cNvPr id="104" name="Rectangle 2694">
                  <a:extLst>
                    <a:ext uri="{FF2B5EF4-FFF2-40B4-BE49-F238E27FC236}">
                      <a16:creationId xmlns:a16="http://schemas.microsoft.com/office/drawing/2014/main" id="{FA4E63BD-48A7-4E90-A53E-868E6B692628}"/>
                    </a:ext>
                  </a:extLst>
                </p:cNvPr>
                <p:cNvSpPr>
                  <a:spLocks noChangeArrowheads="1"/>
                </p:cNvSpPr>
                <p:nvPr/>
              </p:nvSpPr>
              <p:spPr bwMode="auto">
                <a:xfrm>
                  <a:off x="2228" y="4781"/>
                  <a:ext cx="2229" cy="1943"/>
                </a:xfrm>
                <a:prstGeom prst="rect">
                  <a:avLst/>
                </a:prstGeom>
                <a:solidFill>
                  <a:srgbClr val="5B9BD5"/>
                </a:solidFill>
                <a:ln>
                  <a:noFill/>
                </a:ln>
                <a:extLs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endParaRPr lang="en-US"/>
                </a:p>
              </p:txBody>
            </p:sp>
            <p:sp>
              <p:nvSpPr>
                <p:cNvPr id="105" name="Right Triangle 2695">
                  <a:extLst>
                    <a:ext uri="{FF2B5EF4-FFF2-40B4-BE49-F238E27FC236}">
                      <a16:creationId xmlns:a16="http://schemas.microsoft.com/office/drawing/2014/main" id="{D23DFBE5-5EBB-4FCD-A853-6748B254C5AA}"/>
                    </a:ext>
                  </a:extLst>
                </p:cNvPr>
                <p:cNvSpPr>
                  <a:spLocks noChangeArrowheads="1"/>
                </p:cNvSpPr>
                <p:nvPr/>
              </p:nvSpPr>
              <p:spPr bwMode="auto">
                <a:xfrm>
                  <a:off x="4261" y="3854"/>
                  <a:ext cx="2425" cy="927"/>
                </a:xfrm>
                <a:prstGeom prst="rtTriangle">
                  <a:avLst/>
                </a:prstGeom>
                <a:solidFill>
                  <a:srgbClr val="5B9BD5"/>
                </a:solidFill>
                <a:ln>
                  <a:noFill/>
                </a:ln>
                <a:extLs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endParaRPr lang="en-US"/>
                </a:p>
              </p:txBody>
            </p:sp>
            <p:sp>
              <p:nvSpPr>
                <p:cNvPr id="106" name="Rectangle 2696">
                  <a:extLst>
                    <a:ext uri="{FF2B5EF4-FFF2-40B4-BE49-F238E27FC236}">
                      <a16:creationId xmlns:a16="http://schemas.microsoft.com/office/drawing/2014/main" id="{17636C75-0CE4-46A0-A276-7376F5609409}"/>
                    </a:ext>
                  </a:extLst>
                </p:cNvPr>
                <p:cNvSpPr>
                  <a:spLocks noChangeArrowheads="1"/>
                </p:cNvSpPr>
                <p:nvPr/>
              </p:nvSpPr>
              <p:spPr bwMode="auto">
                <a:xfrm>
                  <a:off x="4457" y="4781"/>
                  <a:ext cx="2229" cy="1943"/>
                </a:xfrm>
                <a:prstGeom prst="rect">
                  <a:avLst/>
                </a:prstGeom>
                <a:solidFill>
                  <a:srgbClr val="5B9BD5"/>
                </a:solidFill>
                <a:ln>
                  <a:noFill/>
                </a:ln>
                <a:extLs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endParaRPr lang="en-US"/>
                </a:p>
              </p:txBody>
            </p:sp>
            <p:sp>
              <p:nvSpPr>
                <p:cNvPr id="107" name="Rectangle 2697">
                  <a:extLst>
                    <a:ext uri="{FF2B5EF4-FFF2-40B4-BE49-F238E27FC236}">
                      <a16:creationId xmlns:a16="http://schemas.microsoft.com/office/drawing/2014/main" id="{60EB31F8-EED7-4470-9C88-8034D88949B9}"/>
                    </a:ext>
                  </a:extLst>
                </p:cNvPr>
                <p:cNvSpPr>
                  <a:spLocks noChangeArrowheads="1"/>
                </p:cNvSpPr>
                <p:nvPr/>
              </p:nvSpPr>
              <p:spPr bwMode="auto">
                <a:xfrm>
                  <a:off x="6686" y="5791"/>
                  <a:ext cx="2229" cy="933"/>
                </a:xfrm>
                <a:prstGeom prst="rect">
                  <a:avLst/>
                </a:prstGeom>
                <a:solidFill>
                  <a:srgbClr val="5B9BD5"/>
                </a:solidFill>
                <a:ln>
                  <a:noFill/>
                </a:ln>
                <a:extLs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endParaRPr lang="en-US"/>
                </a:p>
              </p:txBody>
            </p:sp>
            <p:sp>
              <p:nvSpPr>
                <p:cNvPr id="108" name="Rectangle 2698">
                  <a:extLst>
                    <a:ext uri="{FF2B5EF4-FFF2-40B4-BE49-F238E27FC236}">
                      <a16:creationId xmlns:a16="http://schemas.microsoft.com/office/drawing/2014/main" id="{6541971B-4662-49E0-92C5-56F696C9BB66}"/>
                    </a:ext>
                  </a:extLst>
                </p:cNvPr>
                <p:cNvSpPr>
                  <a:spLocks noChangeArrowheads="1"/>
                </p:cNvSpPr>
                <p:nvPr/>
              </p:nvSpPr>
              <p:spPr bwMode="auto">
                <a:xfrm>
                  <a:off x="419" y="5086"/>
                  <a:ext cx="450" cy="451"/>
                </a:xfrm>
                <a:prstGeom prst="rect">
                  <a:avLst/>
                </a:prstGeom>
                <a:solidFill>
                  <a:srgbClr val="FFFFFF"/>
                </a:solidFill>
                <a:ln w="3175">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sp>
              <p:nvSpPr>
                <p:cNvPr id="109" name="Rectangle 2699">
                  <a:extLst>
                    <a:ext uri="{FF2B5EF4-FFF2-40B4-BE49-F238E27FC236}">
                      <a16:creationId xmlns:a16="http://schemas.microsoft.com/office/drawing/2014/main" id="{4B71C484-C23E-4C3B-AA72-6965D97C11B7}"/>
                    </a:ext>
                  </a:extLst>
                </p:cNvPr>
                <p:cNvSpPr>
                  <a:spLocks noChangeArrowheads="1"/>
                </p:cNvSpPr>
                <p:nvPr/>
              </p:nvSpPr>
              <p:spPr bwMode="auto">
                <a:xfrm>
                  <a:off x="876" y="5086"/>
                  <a:ext cx="451" cy="451"/>
                </a:xfrm>
                <a:prstGeom prst="rect">
                  <a:avLst/>
                </a:prstGeom>
                <a:solidFill>
                  <a:srgbClr val="FFFFFF"/>
                </a:solidFill>
                <a:ln w="3175">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sp>
              <p:nvSpPr>
                <p:cNvPr id="110" name="Rectangle 2700">
                  <a:extLst>
                    <a:ext uri="{FF2B5EF4-FFF2-40B4-BE49-F238E27FC236}">
                      <a16:creationId xmlns:a16="http://schemas.microsoft.com/office/drawing/2014/main" id="{119E8117-3EE1-44F1-9FAB-CFB6570A280C}"/>
                    </a:ext>
                  </a:extLst>
                </p:cNvPr>
                <p:cNvSpPr>
                  <a:spLocks noChangeArrowheads="1"/>
                </p:cNvSpPr>
                <p:nvPr/>
              </p:nvSpPr>
              <p:spPr bwMode="auto">
                <a:xfrm>
                  <a:off x="1333" y="5086"/>
                  <a:ext cx="451" cy="451"/>
                </a:xfrm>
                <a:prstGeom prst="rect">
                  <a:avLst/>
                </a:prstGeom>
                <a:solidFill>
                  <a:srgbClr val="FFFFFF"/>
                </a:solidFill>
                <a:ln w="3175">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sp>
              <p:nvSpPr>
                <p:cNvPr id="111" name="Rectangle 2701">
                  <a:extLst>
                    <a:ext uri="{FF2B5EF4-FFF2-40B4-BE49-F238E27FC236}">
                      <a16:creationId xmlns:a16="http://schemas.microsoft.com/office/drawing/2014/main" id="{1889C6D4-D726-4044-8BF4-9F56F8510203}"/>
                    </a:ext>
                  </a:extLst>
                </p:cNvPr>
                <p:cNvSpPr>
                  <a:spLocks noChangeArrowheads="1"/>
                </p:cNvSpPr>
                <p:nvPr/>
              </p:nvSpPr>
              <p:spPr bwMode="auto">
                <a:xfrm>
                  <a:off x="2495" y="5086"/>
                  <a:ext cx="451" cy="451"/>
                </a:xfrm>
                <a:prstGeom prst="rect">
                  <a:avLst/>
                </a:prstGeom>
                <a:solidFill>
                  <a:srgbClr val="FFFFFF"/>
                </a:solidFill>
                <a:ln w="3175">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sp>
              <p:nvSpPr>
                <p:cNvPr id="112" name="Rectangle 2702">
                  <a:extLst>
                    <a:ext uri="{FF2B5EF4-FFF2-40B4-BE49-F238E27FC236}">
                      <a16:creationId xmlns:a16="http://schemas.microsoft.com/office/drawing/2014/main" id="{DC16D055-C606-46F9-A5BB-430B09CCB99B}"/>
                    </a:ext>
                  </a:extLst>
                </p:cNvPr>
                <p:cNvSpPr>
                  <a:spLocks noChangeArrowheads="1"/>
                </p:cNvSpPr>
                <p:nvPr/>
              </p:nvSpPr>
              <p:spPr bwMode="auto">
                <a:xfrm>
                  <a:off x="2952" y="5086"/>
                  <a:ext cx="451" cy="451"/>
                </a:xfrm>
                <a:prstGeom prst="rect">
                  <a:avLst/>
                </a:prstGeom>
                <a:solidFill>
                  <a:srgbClr val="FFFFFF"/>
                </a:solidFill>
                <a:ln w="3175">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sp>
              <p:nvSpPr>
                <p:cNvPr id="113" name="Rectangle 2703">
                  <a:extLst>
                    <a:ext uri="{FF2B5EF4-FFF2-40B4-BE49-F238E27FC236}">
                      <a16:creationId xmlns:a16="http://schemas.microsoft.com/office/drawing/2014/main" id="{D3D7641B-E247-4DC8-862C-3E4403AC1CB0}"/>
                    </a:ext>
                  </a:extLst>
                </p:cNvPr>
                <p:cNvSpPr>
                  <a:spLocks noChangeArrowheads="1"/>
                </p:cNvSpPr>
                <p:nvPr/>
              </p:nvSpPr>
              <p:spPr bwMode="auto">
                <a:xfrm>
                  <a:off x="3409" y="5086"/>
                  <a:ext cx="451" cy="451"/>
                </a:xfrm>
                <a:prstGeom prst="rect">
                  <a:avLst/>
                </a:prstGeom>
                <a:solidFill>
                  <a:srgbClr val="FFFFFF"/>
                </a:solidFill>
                <a:ln w="3175">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sp>
              <p:nvSpPr>
                <p:cNvPr id="114" name="Rectangle 2704">
                  <a:extLst>
                    <a:ext uri="{FF2B5EF4-FFF2-40B4-BE49-F238E27FC236}">
                      <a16:creationId xmlns:a16="http://schemas.microsoft.com/office/drawing/2014/main" id="{ADC7F4D5-7243-40B6-A5B9-EA20928CEEB9}"/>
                    </a:ext>
                  </a:extLst>
                </p:cNvPr>
                <p:cNvSpPr>
                  <a:spLocks noChangeArrowheads="1"/>
                </p:cNvSpPr>
                <p:nvPr/>
              </p:nvSpPr>
              <p:spPr bwMode="auto">
                <a:xfrm>
                  <a:off x="4648" y="5086"/>
                  <a:ext cx="451" cy="451"/>
                </a:xfrm>
                <a:prstGeom prst="rect">
                  <a:avLst/>
                </a:prstGeom>
                <a:solidFill>
                  <a:srgbClr val="FFFFFF"/>
                </a:solidFill>
                <a:ln w="3175">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sp>
              <p:nvSpPr>
                <p:cNvPr id="115" name="Rectangle 2705">
                  <a:extLst>
                    <a:ext uri="{FF2B5EF4-FFF2-40B4-BE49-F238E27FC236}">
                      <a16:creationId xmlns:a16="http://schemas.microsoft.com/office/drawing/2014/main" id="{7D5114B6-F232-480D-A1B3-F7992D586CDF}"/>
                    </a:ext>
                  </a:extLst>
                </p:cNvPr>
                <p:cNvSpPr>
                  <a:spLocks noChangeArrowheads="1"/>
                </p:cNvSpPr>
                <p:nvPr/>
              </p:nvSpPr>
              <p:spPr bwMode="auto">
                <a:xfrm>
                  <a:off x="5105" y="5086"/>
                  <a:ext cx="451" cy="451"/>
                </a:xfrm>
                <a:prstGeom prst="rect">
                  <a:avLst/>
                </a:prstGeom>
                <a:solidFill>
                  <a:srgbClr val="FFFFFF"/>
                </a:solidFill>
                <a:ln w="3175">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sp>
              <p:nvSpPr>
                <p:cNvPr id="116" name="Rectangle 2706">
                  <a:extLst>
                    <a:ext uri="{FF2B5EF4-FFF2-40B4-BE49-F238E27FC236}">
                      <a16:creationId xmlns:a16="http://schemas.microsoft.com/office/drawing/2014/main" id="{E38473A3-D4CB-4BB6-ABF5-5261D0668140}"/>
                    </a:ext>
                  </a:extLst>
                </p:cNvPr>
                <p:cNvSpPr>
                  <a:spLocks noChangeArrowheads="1"/>
                </p:cNvSpPr>
                <p:nvPr/>
              </p:nvSpPr>
              <p:spPr bwMode="auto">
                <a:xfrm>
                  <a:off x="5562" y="5086"/>
                  <a:ext cx="451" cy="451"/>
                </a:xfrm>
                <a:prstGeom prst="rect">
                  <a:avLst/>
                </a:prstGeom>
                <a:solidFill>
                  <a:srgbClr val="FFFFFF"/>
                </a:solidFill>
                <a:ln w="3175">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sp>
              <p:nvSpPr>
                <p:cNvPr id="117" name="Rectangle 2709">
                  <a:extLst>
                    <a:ext uri="{FF2B5EF4-FFF2-40B4-BE49-F238E27FC236}">
                      <a16:creationId xmlns:a16="http://schemas.microsoft.com/office/drawing/2014/main" id="{8509307B-345B-441A-882B-A4E1A0B436BC}"/>
                    </a:ext>
                  </a:extLst>
                </p:cNvPr>
                <p:cNvSpPr>
                  <a:spLocks noChangeArrowheads="1"/>
                </p:cNvSpPr>
                <p:nvPr/>
              </p:nvSpPr>
              <p:spPr bwMode="auto">
                <a:xfrm>
                  <a:off x="8324" y="6038"/>
                  <a:ext cx="451" cy="451"/>
                </a:xfrm>
                <a:prstGeom prst="rect">
                  <a:avLst/>
                </a:prstGeom>
                <a:solidFill>
                  <a:srgbClr val="FFFFFF"/>
                </a:solidFill>
                <a:ln w="3175">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grpSp>
          <p:grpSp>
            <p:nvGrpSpPr>
              <p:cNvPr id="23" name="Group 2710">
                <a:extLst>
                  <a:ext uri="{FF2B5EF4-FFF2-40B4-BE49-F238E27FC236}">
                    <a16:creationId xmlns:a16="http://schemas.microsoft.com/office/drawing/2014/main" id="{C3138AEC-FCA8-4ED1-ACA7-AFAD6B2A440E}"/>
                  </a:ext>
                </a:extLst>
              </p:cNvPr>
              <p:cNvGrpSpPr>
                <a:grpSpLocks/>
              </p:cNvGrpSpPr>
              <p:nvPr/>
            </p:nvGrpSpPr>
            <p:grpSpPr bwMode="auto">
              <a:xfrm>
                <a:off x="21434" y="4037"/>
                <a:ext cx="2960" cy="3315"/>
                <a:chOff x="-2223" y="77"/>
                <a:chExt cx="6681" cy="6647"/>
              </a:xfrm>
            </p:grpSpPr>
            <p:sp>
              <p:nvSpPr>
                <p:cNvPr id="86" name="Rectangle 2711">
                  <a:extLst>
                    <a:ext uri="{FF2B5EF4-FFF2-40B4-BE49-F238E27FC236}">
                      <a16:creationId xmlns:a16="http://schemas.microsoft.com/office/drawing/2014/main" id="{817A35A2-054E-40AD-91C3-7CDE18C61A43}"/>
                    </a:ext>
                  </a:extLst>
                </p:cNvPr>
                <p:cNvSpPr>
                  <a:spLocks noChangeArrowheads="1"/>
                </p:cNvSpPr>
                <p:nvPr/>
              </p:nvSpPr>
              <p:spPr bwMode="auto">
                <a:xfrm>
                  <a:off x="0" y="4781"/>
                  <a:ext cx="2228" cy="1943"/>
                </a:xfrm>
                <a:prstGeom prst="rect">
                  <a:avLst/>
                </a:prstGeom>
                <a:solidFill>
                  <a:srgbClr val="5B9BD5"/>
                </a:solidFill>
                <a:ln>
                  <a:noFill/>
                </a:ln>
                <a:extLs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endParaRPr lang="en-US"/>
                </a:p>
              </p:txBody>
            </p:sp>
            <p:sp>
              <p:nvSpPr>
                <p:cNvPr id="87" name="Trapezoid 2712">
                  <a:extLst>
                    <a:ext uri="{FF2B5EF4-FFF2-40B4-BE49-F238E27FC236}">
                      <a16:creationId xmlns:a16="http://schemas.microsoft.com/office/drawing/2014/main" id="{F7632F79-9D16-475B-BAD7-0512B720DB15}"/>
                    </a:ext>
                  </a:extLst>
                </p:cNvPr>
                <p:cNvSpPr>
                  <a:spLocks/>
                </p:cNvSpPr>
                <p:nvPr/>
              </p:nvSpPr>
              <p:spPr bwMode="auto">
                <a:xfrm>
                  <a:off x="-1688" y="77"/>
                  <a:ext cx="1200" cy="4706"/>
                </a:xfrm>
                <a:custGeom>
                  <a:avLst/>
                  <a:gdLst>
                    <a:gd name="T0" fmla="*/ 0 w 119951"/>
                    <a:gd name="T1" fmla="*/ 470581 h 470581"/>
                    <a:gd name="T2" fmla="*/ 29988 w 119951"/>
                    <a:gd name="T3" fmla="*/ 0 h 470581"/>
                    <a:gd name="T4" fmla="*/ 89963 w 119951"/>
                    <a:gd name="T5" fmla="*/ 0 h 470581"/>
                    <a:gd name="T6" fmla="*/ 119951 w 119951"/>
                    <a:gd name="T7" fmla="*/ 470581 h 470581"/>
                    <a:gd name="T8" fmla="*/ 0 w 119951"/>
                    <a:gd name="T9" fmla="*/ 470581 h 4705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9951" h="470581">
                      <a:moveTo>
                        <a:pt x="0" y="470581"/>
                      </a:moveTo>
                      <a:lnTo>
                        <a:pt x="29988" y="0"/>
                      </a:lnTo>
                      <a:lnTo>
                        <a:pt x="89963" y="0"/>
                      </a:lnTo>
                      <a:lnTo>
                        <a:pt x="119951" y="470581"/>
                      </a:lnTo>
                      <a:lnTo>
                        <a:pt x="0" y="470581"/>
                      </a:lnTo>
                      <a:close/>
                    </a:path>
                  </a:pathLst>
                </a:custGeom>
                <a:solidFill>
                  <a:srgbClr val="5B9BD5"/>
                </a:solidFill>
                <a:ln>
                  <a:noFill/>
                </a:ln>
                <a:extLs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endParaRPr lang="en-US"/>
                </a:p>
              </p:txBody>
            </p:sp>
            <p:sp>
              <p:nvSpPr>
                <p:cNvPr id="88" name="Rectangle 2713">
                  <a:extLst>
                    <a:ext uri="{FF2B5EF4-FFF2-40B4-BE49-F238E27FC236}">
                      <a16:creationId xmlns:a16="http://schemas.microsoft.com/office/drawing/2014/main" id="{6184FB05-E7C3-46DC-978E-A5C1A4A56109}"/>
                    </a:ext>
                  </a:extLst>
                </p:cNvPr>
                <p:cNvSpPr>
                  <a:spLocks noChangeArrowheads="1"/>
                </p:cNvSpPr>
                <p:nvPr/>
              </p:nvSpPr>
              <p:spPr bwMode="auto">
                <a:xfrm>
                  <a:off x="2228" y="4781"/>
                  <a:ext cx="2229" cy="1943"/>
                </a:xfrm>
                <a:prstGeom prst="rect">
                  <a:avLst/>
                </a:prstGeom>
                <a:solidFill>
                  <a:srgbClr val="5B9BD5"/>
                </a:solidFill>
                <a:ln>
                  <a:noFill/>
                </a:ln>
                <a:extLs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endParaRPr lang="en-US"/>
                </a:p>
              </p:txBody>
            </p:sp>
            <p:sp>
              <p:nvSpPr>
                <p:cNvPr id="89" name="Rectangle 2714">
                  <a:extLst>
                    <a:ext uri="{FF2B5EF4-FFF2-40B4-BE49-F238E27FC236}">
                      <a16:creationId xmlns:a16="http://schemas.microsoft.com/office/drawing/2014/main" id="{AD3F8275-AD44-4D56-B7B9-553D5334C618}"/>
                    </a:ext>
                  </a:extLst>
                </p:cNvPr>
                <p:cNvSpPr>
                  <a:spLocks noChangeArrowheads="1"/>
                </p:cNvSpPr>
                <p:nvPr/>
              </p:nvSpPr>
              <p:spPr bwMode="auto">
                <a:xfrm>
                  <a:off x="-2223" y="4781"/>
                  <a:ext cx="2228" cy="1943"/>
                </a:xfrm>
                <a:prstGeom prst="rect">
                  <a:avLst/>
                </a:prstGeom>
                <a:solidFill>
                  <a:srgbClr val="5B9BD5"/>
                </a:solidFill>
                <a:ln>
                  <a:noFill/>
                </a:ln>
                <a:extLs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endParaRPr lang="en-US"/>
                </a:p>
              </p:txBody>
            </p:sp>
            <p:sp>
              <p:nvSpPr>
                <p:cNvPr id="90" name="Rectangle 2715">
                  <a:extLst>
                    <a:ext uri="{FF2B5EF4-FFF2-40B4-BE49-F238E27FC236}">
                      <a16:creationId xmlns:a16="http://schemas.microsoft.com/office/drawing/2014/main" id="{97489859-2FA6-40B2-A936-FBFF07FDAE10}"/>
                    </a:ext>
                  </a:extLst>
                </p:cNvPr>
                <p:cNvSpPr>
                  <a:spLocks noChangeArrowheads="1"/>
                </p:cNvSpPr>
                <p:nvPr/>
              </p:nvSpPr>
              <p:spPr bwMode="auto">
                <a:xfrm>
                  <a:off x="5" y="3849"/>
                  <a:ext cx="2229" cy="934"/>
                </a:xfrm>
                <a:prstGeom prst="rect">
                  <a:avLst/>
                </a:prstGeom>
                <a:solidFill>
                  <a:srgbClr val="5B9BD5"/>
                </a:solidFill>
                <a:ln>
                  <a:noFill/>
                </a:ln>
                <a:extLs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endParaRPr lang="en-US"/>
                </a:p>
              </p:txBody>
            </p:sp>
            <p:sp>
              <p:nvSpPr>
                <p:cNvPr id="91" name="Rectangle 2716">
                  <a:extLst>
                    <a:ext uri="{FF2B5EF4-FFF2-40B4-BE49-F238E27FC236}">
                      <a16:creationId xmlns:a16="http://schemas.microsoft.com/office/drawing/2014/main" id="{60F7A7ED-66E7-4221-8A6D-DBBED9D6118D}"/>
                    </a:ext>
                  </a:extLst>
                </p:cNvPr>
                <p:cNvSpPr>
                  <a:spLocks noChangeArrowheads="1"/>
                </p:cNvSpPr>
                <p:nvPr/>
              </p:nvSpPr>
              <p:spPr bwMode="auto">
                <a:xfrm>
                  <a:off x="419" y="5086"/>
                  <a:ext cx="450" cy="451"/>
                </a:xfrm>
                <a:prstGeom prst="rect">
                  <a:avLst/>
                </a:prstGeom>
                <a:solidFill>
                  <a:srgbClr val="FFFFFF"/>
                </a:solidFill>
                <a:ln w="3175">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sp>
              <p:nvSpPr>
                <p:cNvPr id="92" name="Rectangle 2717">
                  <a:extLst>
                    <a:ext uri="{FF2B5EF4-FFF2-40B4-BE49-F238E27FC236}">
                      <a16:creationId xmlns:a16="http://schemas.microsoft.com/office/drawing/2014/main" id="{A05CAC6E-B4EA-4CD9-AF1D-0FB4BC8DCA3F}"/>
                    </a:ext>
                  </a:extLst>
                </p:cNvPr>
                <p:cNvSpPr>
                  <a:spLocks noChangeArrowheads="1"/>
                </p:cNvSpPr>
                <p:nvPr/>
              </p:nvSpPr>
              <p:spPr bwMode="auto">
                <a:xfrm>
                  <a:off x="876" y="5086"/>
                  <a:ext cx="451" cy="451"/>
                </a:xfrm>
                <a:prstGeom prst="rect">
                  <a:avLst/>
                </a:prstGeom>
                <a:solidFill>
                  <a:srgbClr val="FFFFFF"/>
                </a:solidFill>
                <a:ln w="3175">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sp>
              <p:nvSpPr>
                <p:cNvPr id="93" name="Rectangle 2718">
                  <a:extLst>
                    <a:ext uri="{FF2B5EF4-FFF2-40B4-BE49-F238E27FC236}">
                      <a16:creationId xmlns:a16="http://schemas.microsoft.com/office/drawing/2014/main" id="{1646F031-EE91-4A37-8A57-0CF088D8F0A1}"/>
                    </a:ext>
                  </a:extLst>
                </p:cNvPr>
                <p:cNvSpPr>
                  <a:spLocks noChangeArrowheads="1"/>
                </p:cNvSpPr>
                <p:nvPr/>
              </p:nvSpPr>
              <p:spPr bwMode="auto">
                <a:xfrm>
                  <a:off x="1333" y="5086"/>
                  <a:ext cx="451" cy="451"/>
                </a:xfrm>
                <a:prstGeom prst="rect">
                  <a:avLst/>
                </a:prstGeom>
                <a:solidFill>
                  <a:srgbClr val="FFFFFF"/>
                </a:solidFill>
                <a:ln w="3175">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sp>
              <p:nvSpPr>
                <p:cNvPr id="94" name="Rectangle 2719">
                  <a:extLst>
                    <a:ext uri="{FF2B5EF4-FFF2-40B4-BE49-F238E27FC236}">
                      <a16:creationId xmlns:a16="http://schemas.microsoft.com/office/drawing/2014/main" id="{1357D69E-3B2D-4F4C-B461-7255EFE73290}"/>
                    </a:ext>
                  </a:extLst>
                </p:cNvPr>
                <p:cNvSpPr>
                  <a:spLocks noChangeArrowheads="1"/>
                </p:cNvSpPr>
                <p:nvPr/>
              </p:nvSpPr>
              <p:spPr bwMode="auto">
                <a:xfrm>
                  <a:off x="2495" y="5086"/>
                  <a:ext cx="451" cy="451"/>
                </a:xfrm>
                <a:prstGeom prst="rect">
                  <a:avLst/>
                </a:prstGeom>
                <a:solidFill>
                  <a:srgbClr val="FFFFFF"/>
                </a:solidFill>
                <a:ln w="3175">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sp>
              <p:nvSpPr>
                <p:cNvPr id="95" name="Rectangle 51328">
                  <a:extLst>
                    <a:ext uri="{FF2B5EF4-FFF2-40B4-BE49-F238E27FC236}">
                      <a16:creationId xmlns:a16="http://schemas.microsoft.com/office/drawing/2014/main" id="{0E1A9572-0C85-457C-9D7A-3E4E5C7C4829}"/>
                    </a:ext>
                  </a:extLst>
                </p:cNvPr>
                <p:cNvSpPr>
                  <a:spLocks noChangeArrowheads="1"/>
                </p:cNvSpPr>
                <p:nvPr/>
              </p:nvSpPr>
              <p:spPr bwMode="auto">
                <a:xfrm>
                  <a:off x="2952" y="5086"/>
                  <a:ext cx="451" cy="451"/>
                </a:xfrm>
                <a:prstGeom prst="rect">
                  <a:avLst/>
                </a:prstGeom>
                <a:solidFill>
                  <a:srgbClr val="FFFFFF"/>
                </a:solidFill>
                <a:ln w="3175">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sp>
              <p:nvSpPr>
                <p:cNvPr id="96" name="Rectangle 51329">
                  <a:extLst>
                    <a:ext uri="{FF2B5EF4-FFF2-40B4-BE49-F238E27FC236}">
                      <a16:creationId xmlns:a16="http://schemas.microsoft.com/office/drawing/2014/main" id="{F37DED4F-2CCD-49C8-B7CF-054EEA7065FA}"/>
                    </a:ext>
                  </a:extLst>
                </p:cNvPr>
                <p:cNvSpPr>
                  <a:spLocks noChangeArrowheads="1"/>
                </p:cNvSpPr>
                <p:nvPr/>
              </p:nvSpPr>
              <p:spPr bwMode="auto">
                <a:xfrm>
                  <a:off x="3409" y="5086"/>
                  <a:ext cx="451" cy="451"/>
                </a:xfrm>
                <a:prstGeom prst="rect">
                  <a:avLst/>
                </a:prstGeom>
                <a:solidFill>
                  <a:srgbClr val="FFFFFF"/>
                </a:solidFill>
                <a:ln w="3175">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sp>
              <p:nvSpPr>
                <p:cNvPr id="97" name="Rectangle 51330">
                  <a:extLst>
                    <a:ext uri="{FF2B5EF4-FFF2-40B4-BE49-F238E27FC236}">
                      <a16:creationId xmlns:a16="http://schemas.microsoft.com/office/drawing/2014/main" id="{D12A5000-137F-4618-B9F8-87A43BF8E257}"/>
                    </a:ext>
                  </a:extLst>
                </p:cNvPr>
                <p:cNvSpPr>
                  <a:spLocks noChangeArrowheads="1"/>
                </p:cNvSpPr>
                <p:nvPr/>
              </p:nvSpPr>
              <p:spPr bwMode="auto">
                <a:xfrm>
                  <a:off x="422" y="4142"/>
                  <a:ext cx="451" cy="451"/>
                </a:xfrm>
                <a:prstGeom prst="rect">
                  <a:avLst/>
                </a:prstGeom>
                <a:solidFill>
                  <a:srgbClr val="FFFFFF"/>
                </a:solidFill>
                <a:ln w="3175">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sp>
              <p:nvSpPr>
                <p:cNvPr id="98" name="Rectangle 51331">
                  <a:extLst>
                    <a:ext uri="{FF2B5EF4-FFF2-40B4-BE49-F238E27FC236}">
                      <a16:creationId xmlns:a16="http://schemas.microsoft.com/office/drawing/2014/main" id="{899D3862-FEA2-461F-91CD-7FA81DD93B00}"/>
                    </a:ext>
                  </a:extLst>
                </p:cNvPr>
                <p:cNvSpPr>
                  <a:spLocks noChangeArrowheads="1"/>
                </p:cNvSpPr>
                <p:nvPr/>
              </p:nvSpPr>
              <p:spPr bwMode="auto">
                <a:xfrm>
                  <a:off x="885" y="4143"/>
                  <a:ext cx="451" cy="451"/>
                </a:xfrm>
                <a:prstGeom prst="rect">
                  <a:avLst/>
                </a:prstGeom>
                <a:solidFill>
                  <a:srgbClr val="FFFFFF"/>
                </a:solidFill>
                <a:ln w="3175">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sp>
              <p:nvSpPr>
                <p:cNvPr id="99" name="Rectangle 51332">
                  <a:extLst>
                    <a:ext uri="{FF2B5EF4-FFF2-40B4-BE49-F238E27FC236}">
                      <a16:creationId xmlns:a16="http://schemas.microsoft.com/office/drawing/2014/main" id="{062F1BA2-CDE7-45C6-A0EE-3972F5A7695E}"/>
                    </a:ext>
                  </a:extLst>
                </p:cNvPr>
                <p:cNvSpPr>
                  <a:spLocks noChangeArrowheads="1"/>
                </p:cNvSpPr>
                <p:nvPr/>
              </p:nvSpPr>
              <p:spPr bwMode="auto">
                <a:xfrm>
                  <a:off x="1330" y="4143"/>
                  <a:ext cx="451" cy="451"/>
                </a:xfrm>
                <a:prstGeom prst="rect">
                  <a:avLst/>
                </a:prstGeom>
                <a:solidFill>
                  <a:srgbClr val="FFFFFF"/>
                </a:solidFill>
                <a:ln w="3175">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grpSp>
          <p:grpSp>
            <p:nvGrpSpPr>
              <p:cNvPr id="24" name="Group 51333">
                <a:extLst>
                  <a:ext uri="{FF2B5EF4-FFF2-40B4-BE49-F238E27FC236}">
                    <a16:creationId xmlns:a16="http://schemas.microsoft.com/office/drawing/2014/main" id="{4D5E51D7-B945-4D3A-AEEB-5005E5767F21}"/>
                  </a:ext>
                </a:extLst>
              </p:cNvPr>
              <p:cNvGrpSpPr>
                <a:grpSpLocks/>
              </p:cNvGrpSpPr>
              <p:nvPr/>
            </p:nvGrpSpPr>
            <p:grpSpPr bwMode="auto">
              <a:xfrm>
                <a:off x="31766" y="4156"/>
                <a:ext cx="3188" cy="3143"/>
                <a:chOff x="0" y="0"/>
                <a:chExt cx="6232" cy="5829"/>
              </a:xfrm>
            </p:grpSpPr>
            <p:grpSp>
              <p:nvGrpSpPr>
                <p:cNvPr id="66" name="Group 51334">
                  <a:extLst>
                    <a:ext uri="{FF2B5EF4-FFF2-40B4-BE49-F238E27FC236}">
                      <a16:creationId xmlns:a16="http://schemas.microsoft.com/office/drawing/2014/main" id="{E4F0B674-5A2B-472F-B70B-5F5B055C8E4C}"/>
                    </a:ext>
                  </a:extLst>
                </p:cNvPr>
                <p:cNvGrpSpPr>
                  <a:grpSpLocks/>
                </p:cNvGrpSpPr>
                <p:nvPr/>
              </p:nvGrpSpPr>
              <p:grpSpPr bwMode="auto">
                <a:xfrm>
                  <a:off x="0" y="0"/>
                  <a:ext cx="6232" cy="5829"/>
                  <a:chOff x="0" y="324"/>
                  <a:chExt cx="6105" cy="6399"/>
                </a:xfrm>
              </p:grpSpPr>
              <p:sp>
                <p:nvSpPr>
                  <p:cNvPr id="73" name="Rectangle 51335">
                    <a:extLst>
                      <a:ext uri="{FF2B5EF4-FFF2-40B4-BE49-F238E27FC236}">
                        <a16:creationId xmlns:a16="http://schemas.microsoft.com/office/drawing/2014/main" id="{F173B9B3-3009-4CC7-9DD8-3AF8D910D728}"/>
                      </a:ext>
                    </a:extLst>
                  </p:cNvPr>
                  <p:cNvSpPr>
                    <a:spLocks noChangeArrowheads="1"/>
                  </p:cNvSpPr>
                  <p:nvPr/>
                </p:nvSpPr>
                <p:spPr bwMode="auto">
                  <a:xfrm>
                    <a:off x="0" y="2771"/>
                    <a:ext cx="2228" cy="3953"/>
                  </a:xfrm>
                  <a:prstGeom prst="rect">
                    <a:avLst/>
                  </a:prstGeom>
                  <a:solidFill>
                    <a:srgbClr val="5B9BD5"/>
                  </a:solidFill>
                  <a:ln>
                    <a:noFill/>
                  </a:ln>
                  <a:extLs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endParaRPr lang="en-US"/>
                  </a:p>
                </p:txBody>
              </p:sp>
              <p:sp>
                <p:nvSpPr>
                  <p:cNvPr id="74" name="Trapezoid 51336">
                    <a:extLst>
                      <a:ext uri="{FF2B5EF4-FFF2-40B4-BE49-F238E27FC236}">
                        <a16:creationId xmlns:a16="http://schemas.microsoft.com/office/drawing/2014/main" id="{CFAFD4FA-F318-4E8D-A2AF-E724330F0FBE}"/>
                      </a:ext>
                    </a:extLst>
                  </p:cNvPr>
                  <p:cNvSpPr>
                    <a:spLocks/>
                  </p:cNvSpPr>
                  <p:nvPr/>
                </p:nvSpPr>
                <p:spPr bwMode="auto">
                  <a:xfrm>
                    <a:off x="4905" y="324"/>
                    <a:ext cx="1200" cy="6400"/>
                  </a:xfrm>
                  <a:custGeom>
                    <a:avLst/>
                    <a:gdLst>
                      <a:gd name="T0" fmla="*/ 0 w 119951"/>
                      <a:gd name="T1" fmla="*/ 639990 h 639990"/>
                      <a:gd name="T2" fmla="*/ 29988 w 119951"/>
                      <a:gd name="T3" fmla="*/ 0 h 639990"/>
                      <a:gd name="T4" fmla="*/ 89963 w 119951"/>
                      <a:gd name="T5" fmla="*/ 0 h 639990"/>
                      <a:gd name="T6" fmla="*/ 119951 w 119951"/>
                      <a:gd name="T7" fmla="*/ 639990 h 639990"/>
                      <a:gd name="T8" fmla="*/ 0 w 119951"/>
                      <a:gd name="T9" fmla="*/ 639990 h 63999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9951" h="639990">
                        <a:moveTo>
                          <a:pt x="0" y="639990"/>
                        </a:moveTo>
                        <a:lnTo>
                          <a:pt x="29988" y="0"/>
                        </a:lnTo>
                        <a:lnTo>
                          <a:pt x="89963" y="0"/>
                        </a:lnTo>
                        <a:lnTo>
                          <a:pt x="119951" y="639990"/>
                        </a:lnTo>
                        <a:lnTo>
                          <a:pt x="0" y="639990"/>
                        </a:lnTo>
                        <a:close/>
                      </a:path>
                    </a:pathLst>
                  </a:custGeom>
                  <a:solidFill>
                    <a:srgbClr val="5B9BD5"/>
                  </a:solidFill>
                  <a:ln>
                    <a:noFill/>
                  </a:ln>
                  <a:extLs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endParaRPr lang="en-US"/>
                  </a:p>
                </p:txBody>
              </p:sp>
              <p:sp>
                <p:nvSpPr>
                  <p:cNvPr id="75" name="Rectangle 51337">
                    <a:extLst>
                      <a:ext uri="{FF2B5EF4-FFF2-40B4-BE49-F238E27FC236}">
                        <a16:creationId xmlns:a16="http://schemas.microsoft.com/office/drawing/2014/main" id="{ABAC7BB3-BDDA-4E27-957E-34D2A8DCDE8E}"/>
                      </a:ext>
                    </a:extLst>
                  </p:cNvPr>
                  <p:cNvSpPr>
                    <a:spLocks noChangeArrowheads="1"/>
                  </p:cNvSpPr>
                  <p:nvPr/>
                </p:nvSpPr>
                <p:spPr bwMode="auto">
                  <a:xfrm>
                    <a:off x="2228" y="2771"/>
                    <a:ext cx="2229" cy="3953"/>
                  </a:xfrm>
                  <a:prstGeom prst="rect">
                    <a:avLst/>
                  </a:prstGeom>
                  <a:solidFill>
                    <a:srgbClr val="5B9BD5"/>
                  </a:solidFill>
                  <a:ln>
                    <a:noFill/>
                  </a:ln>
                  <a:extLs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endParaRPr lang="en-US"/>
                  </a:p>
                </p:txBody>
              </p:sp>
              <p:sp>
                <p:nvSpPr>
                  <p:cNvPr id="76" name="Rectangle 51338">
                    <a:extLst>
                      <a:ext uri="{FF2B5EF4-FFF2-40B4-BE49-F238E27FC236}">
                        <a16:creationId xmlns:a16="http://schemas.microsoft.com/office/drawing/2014/main" id="{E50D5C47-BD5A-4447-9AE8-4B34A3CA1C91}"/>
                      </a:ext>
                    </a:extLst>
                  </p:cNvPr>
                  <p:cNvSpPr>
                    <a:spLocks noChangeArrowheads="1"/>
                  </p:cNvSpPr>
                  <p:nvPr/>
                </p:nvSpPr>
                <p:spPr bwMode="auto">
                  <a:xfrm>
                    <a:off x="3783" y="6222"/>
                    <a:ext cx="2229" cy="502"/>
                  </a:xfrm>
                  <a:prstGeom prst="rect">
                    <a:avLst/>
                  </a:prstGeom>
                  <a:solidFill>
                    <a:srgbClr val="5B9BD5"/>
                  </a:solidFill>
                  <a:ln>
                    <a:noFill/>
                  </a:ln>
                  <a:extLs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endParaRPr lang="en-US"/>
                  </a:p>
                </p:txBody>
              </p:sp>
              <p:sp>
                <p:nvSpPr>
                  <p:cNvPr id="77" name="Rectangle 51339">
                    <a:extLst>
                      <a:ext uri="{FF2B5EF4-FFF2-40B4-BE49-F238E27FC236}">
                        <a16:creationId xmlns:a16="http://schemas.microsoft.com/office/drawing/2014/main" id="{204B4D6A-2B02-4EC9-BE73-8A078CE2CECA}"/>
                      </a:ext>
                    </a:extLst>
                  </p:cNvPr>
                  <p:cNvSpPr>
                    <a:spLocks noChangeArrowheads="1"/>
                  </p:cNvSpPr>
                  <p:nvPr/>
                </p:nvSpPr>
                <p:spPr bwMode="auto">
                  <a:xfrm>
                    <a:off x="419" y="5086"/>
                    <a:ext cx="450" cy="451"/>
                  </a:xfrm>
                  <a:prstGeom prst="rect">
                    <a:avLst/>
                  </a:prstGeom>
                  <a:solidFill>
                    <a:srgbClr val="FFFFFF"/>
                  </a:solidFill>
                  <a:ln w="3175">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sp>
                <p:nvSpPr>
                  <p:cNvPr id="78" name="Rectangle 51340">
                    <a:extLst>
                      <a:ext uri="{FF2B5EF4-FFF2-40B4-BE49-F238E27FC236}">
                        <a16:creationId xmlns:a16="http://schemas.microsoft.com/office/drawing/2014/main" id="{D1CF220E-D122-4074-9377-703AA44F7C84}"/>
                      </a:ext>
                    </a:extLst>
                  </p:cNvPr>
                  <p:cNvSpPr>
                    <a:spLocks noChangeArrowheads="1"/>
                  </p:cNvSpPr>
                  <p:nvPr/>
                </p:nvSpPr>
                <p:spPr bwMode="auto">
                  <a:xfrm>
                    <a:off x="876" y="5086"/>
                    <a:ext cx="451" cy="451"/>
                  </a:xfrm>
                  <a:prstGeom prst="rect">
                    <a:avLst/>
                  </a:prstGeom>
                  <a:solidFill>
                    <a:srgbClr val="FFFFFF"/>
                  </a:solidFill>
                  <a:ln w="3175">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sp>
                <p:nvSpPr>
                  <p:cNvPr id="79" name="Rectangle 51341">
                    <a:extLst>
                      <a:ext uri="{FF2B5EF4-FFF2-40B4-BE49-F238E27FC236}">
                        <a16:creationId xmlns:a16="http://schemas.microsoft.com/office/drawing/2014/main" id="{82442A03-78B1-46B4-B84B-2CBEC021E376}"/>
                      </a:ext>
                    </a:extLst>
                  </p:cNvPr>
                  <p:cNvSpPr>
                    <a:spLocks noChangeArrowheads="1"/>
                  </p:cNvSpPr>
                  <p:nvPr/>
                </p:nvSpPr>
                <p:spPr bwMode="auto">
                  <a:xfrm>
                    <a:off x="1333" y="5086"/>
                    <a:ext cx="451" cy="451"/>
                  </a:xfrm>
                  <a:prstGeom prst="rect">
                    <a:avLst/>
                  </a:prstGeom>
                  <a:solidFill>
                    <a:srgbClr val="FFFFFF"/>
                  </a:solidFill>
                  <a:ln w="3175">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sp>
                <p:nvSpPr>
                  <p:cNvPr id="80" name="Rectangle 51342">
                    <a:extLst>
                      <a:ext uri="{FF2B5EF4-FFF2-40B4-BE49-F238E27FC236}">
                        <a16:creationId xmlns:a16="http://schemas.microsoft.com/office/drawing/2014/main" id="{3B5CAE5B-5548-4921-B929-CA6B396A6845}"/>
                      </a:ext>
                    </a:extLst>
                  </p:cNvPr>
                  <p:cNvSpPr>
                    <a:spLocks noChangeArrowheads="1"/>
                  </p:cNvSpPr>
                  <p:nvPr/>
                </p:nvSpPr>
                <p:spPr bwMode="auto">
                  <a:xfrm>
                    <a:off x="2495" y="5086"/>
                    <a:ext cx="451" cy="451"/>
                  </a:xfrm>
                  <a:prstGeom prst="rect">
                    <a:avLst/>
                  </a:prstGeom>
                  <a:solidFill>
                    <a:srgbClr val="FFFFFF"/>
                  </a:solidFill>
                  <a:ln w="3175">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sp>
                <p:nvSpPr>
                  <p:cNvPr id="81" name="Rectangle 51343">
                    <a:extLst>
                      <a:ext uri="{FF2B5EF4-FFF2-40B4-BE49-F238E27FC236}">
                        <a16:creationId xmlns:a16="http://schemas.microsoft.com/office/drawing/2014/main" id="{C70092C2-B74A-48AB-8CD3-CCCCED000724}"/>
                      </a:ext>
                    </a:extLst>
                  </p:cNvPr>
                  <p:cNvSpPr>
                    <a:spLocks noChangeArrowheads="1"/>
                  </p:cNvSpPr>
                  <p:nvPr/>
                </p:nvSpPr>
                <p:spPr bwMode="auto">
                  <a:xfrm>
                    <a:off x="2952" y="5086"/>
                    <a:ext cx="451" cy="451"/>
                  </a:xfrm>
                  <a:prstGeom prst="rect">
                    <a:avLst/>
                  </a:prstGeom>
                  <a:solidFill>
                    <a:srgbClr val="FFFFFF"/>
                  </a:solidFill>
                  <a:ln w="3175">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sp>
                <p:nvSpPr>
                  <p:cNvPr id="82" name="Rectangle 51344">
                    <a:extLst>
                      <a:ext uri="{FF2B5EF4-FFF2-40B4-BE49-F238E27FC236}">
                        <a16:creationId xmlns:a16="http://schemas.microsoft.com/office/drawing/2014/main" id="{C3B04D60-E236-4528-BDEF-2ECF5FEFD2A5}"/>
                      </a:ext>
                    </a:extLst>
                  </p:cNvPr>
                  <p:cNvSpPr>
                    <a:spLocks noChangeArrowheads="1"/>
                  </p:cNvSpPr>
                  <p:nvPr/>
                </p:nvSpPr>
                <p:spPr bwMode="auto">
                  <a:xfrm>
                    <a:off x="3409" y="5086"/>
                    <a:ext cx="451" cy="451"/>
                  </a:xfrm>
                  <a:prstGeom prst="rect">
                    <a:avLst/>
                  </a:prstGeom>
                  <a:solidFill>
                    <a:srgbClr val="FFFFFF"/>
                  </a:solidFill>
                  <a:ln w="3175">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sp>
                <p:nvSpPr>
                  <p:cNvPr id="83" name="Rectangle 51345">
                    <a:extLst>
                      <a:ext uri="{FF2B5EF4-FFF2-40B4-BE49-F238E27FC236}">
                        <a16:creationId xmlns:a16="http://schemas.microsoft.com/office/drawing/2014/main" id="{C4690222-EFA8-4BA2-9926-8271570F4ADD}"/>
                      </a:ext>
                    </a:extLst>
                  </p:cNvPr>
                  <p:cNvSpPr>
                    <a:spLocks noChangeArrowheads="1"/>
                  </p:cNvSpPr>
                  <p:nvPr/>
                </p:nvSpPr>
                <p:spPr bwMode="auto">
                  <a:xfrm>
                    <a:off x="453" y="3289"/>
                    <a:ext cx="451" cy="451"/>
                  </a:xfrm>
                  <a:prstGeom prst="rect">
                    <a:avLst/>
                  </a:prstGeom>
                  <a:solidFill>
                    <a:srgbClr val="FFFFFF"/>
                  </a:solidFill>
                  <a:ln w="3175">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sp>
                <p:nvSpPr>
                  <p:cNvPr id="84" name="Rectangle 51346">
                    <a:extLst>
                      <a:ext uri="{FF2B5EF4-FFF2-40B4-BE49-F238E27FC236}">
                        <a16:creationId xmlns:a16="http://schemas.microsoft.com/office/drawing/2014/main" id="{E9F4A1A9-A3EF-448E-85AA-0D78A7C5200A}"/>
                      </a:ext>
                    </a:extLst>
                  </p:cNvPr>
                  <p:cNvSpPr>
                    <a:spLocks noChangeArrowheads="1"/>
                  </p:cNvSpPr>
                  <p:nvPr/>
                </p:nvSpPr>
                <p:spPr bwMode="auto">
                  <a:xfrm>
                    <a:off x="916" y="3289"/>
                    <a:ext cx="451" cy="451"/>
                  </a:xfrm>
                  <a:prstGeom prst="rect">
                    <a:avLst/>
                  </a:prstGeom>
                  <a:solidFill>
                    <a:srgbClr val="FFFFFF"/>
                  </a:solidFill>
                  <a:ln w="3175">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sp>
                <p:nvSpPr>
                  <p:cNvPr id="85" name="Rectangle 51347">
                    <a:extLst>
                      <a:ext uri="{FF2B5EF4-FFF2-40B4-BE49-F238E27FC236}">
                        <a16:creationId xmlns:a16="http://schemas.microsoft.com/office/drawing/2014/main" id="{70E34F1B-57BF-4A94-8BA5-47FBAC9649E3}"/>
                      </a:ext>
                    </a:extLst>
                  </p:cNvPr>
                  <p:cNvSpPr>
                    <a:spLocks noChangeArrowheads="1"/>
                  </p:cNvSpPr>
                  <p:nvPr/>
                </p:nvSpPr>
                <p:spPr bwMode="auto">
                  <a:xfrm>
                    <a:off x="1361" y="3289"/>
                    <a:ext cx="451" cy="451"/>
                  </a:xfrm>
                  <a:prstGeom prst="rect">
                    <a:avLst/>
                  </a:prstGeom>
                  <a:solidFill>
                    <a:srgbClr val="FFFFFF"/>
                  </a:solidFill>
                  <a:ln w="3175">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grpSp>
            <p:sp>
              <p:nvSpPr>
                <p:cNvPr id="67" name="Rectangle 51348">
                  <a:extLst>
                    <a:ext uri="{FF2B5EF4-FFF2-40B4-BE49-F238E27FC236}">
                      <a16:creationId xmlns:a16="http://schemas.microsoft.com/office/drawing/2014/main" id="{1E8F4D42-A7F0-43A1-B868-B5DE01AA3C9B}"/>
                    </a:ext>
                  </a:extLst>
                </p:cNvPr>
                <p:cNvSpPr>
                  <a:spLocks noChangeArrowheads="1"/>
                </p:cNvSpPr>
                <p:nvPr/>
              </p:nvSpPr>
              <p:spPr bwMode="auto">
                <a:xfrm>
                  <a:off x="2571" y="3486"/>
                  <a:ext cx="457" cy="406"/>
                </a:xfrm>
                <a:prstGeom prst="rect">
                  <a:avLst/>
                </a:prstGeom>
                <a:solidFill>
                  <a:srgbClr val="FFFFFF"/>
                </a:solidFill>
                <a:ln w="3175">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sp>
              <p:nvSpPr>
                <p:cNvPr id="68" name="Rectangle 51349">
                  <a:extLst>
                    <a:ext uri="{FF2B5EF4-FFF2-40B4-BE49-F238E27FC236}">
                      <a16:creationId xmlns:a16="http://schemas.microsoft.com/office/drawing/2014/main" id="{9E760DAB-78CA-4519-AB4E-A8213507536C}"/>
                    </a:ext>
                  </a:extLst>
                </p:cNvPr>
                <p:cNvSpPr>
                  <a:spLocks noChangeArrowheads="1"/>
                </p:cNvSpPr>
                <p:nvPr/>
              </p:nvSpPr>
              <p:spPr bwMode="auto">
                <a:xfrm>
                  <a:off x="3028" y="3486"/>
                  <a:ext cx="458" cy="406"/>
                </a:xfrm>
                <a:prstGeom prst="rect">
                  <a:avLst/>
                </a:prstGeom>
                <a:solidFill>
                  <a:srgbClr val="FFFFFF"/>
                </a:solidFill>
                <a:ln w="3175">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sp>
              <p:nvSpPr>
                <p:cNvPr id="69" name="Rectangle 51350">
                  <a:extLst>
                    <a:ext uri="{FF2B5EF4-FFF2-40B4-BE49-F238E27FC236}">
                      <a16:creationId xmlns:a16="http://schemas.microsoft.com/office/drawing/2014/main" id="{1F9552B7-62BE-4AB4-8FA0-903A793BA0D3}"/>
                    </a:ext>
                  </a:extLst>
                </p:cNvPr>
                <p:cNvSpPr>
                  <a:spLocks noChangeArrowheads="1"/>
                </p:cNvSpPr>
                <p:nvPr/>
              </p:nvSpPr>
              <p:spPr bwMode="auto">
                <a:xfrm>
                  <a:off x="3486" y="3486"/>
                  <a:ext cx="457" cy="406"/>
                </a:xfrm>
                <a:prstGeom prst="rect">
                  <a:avLst/>
                </a:prstGeom>
                <a:solidFill>
                  <a:srgbClr val="FFFFFF"/>
                </a:solidFill>
                <a:ln w="3175">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sp>
              <p:nvSpPr>
                <p:cNvPr id="70" name="Rectangle 51351">
                  <a:extLst>
                    <a:ext uri="{FF2B5EF4-FFF2-40B4-BE49-F238E27FC236}">
                      <a16:creationId xmlns:a16="http://schemas.microsoft.com/office/drawing/2014/main" id="{816BE966-BA75-4A87-953E-09EB149AEE0B}"/>
                    </a:ext>
                  </a:extLst>
                </p:cNvPr>
                <p:cNvSpPr>
                  <a:spLocks noChangeArrowheads="1"/>
                </p:cNvSpPr>
                <p:nvPr/>
              </p:nvSpPr>
              <p:spPr bwMode="auto">
                <a:xfrm>
                  <a:off x="2552" y="2705"/>
                  <a:ext cx="457" cy="406"/>
                </a:xfrm>
                <a:prstGeom prst="rect">
                  <a:avLst/>
                </a:prstGeom>
                <a:solidFill>
                  <a:srgbClr val="FFFFFF"/>
                </a:solidFill>
                <a:ln w="3175">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sp>
              <p:nvSpPr>
                <p:cNvPr id="71" name="Rectangle 51352">
                  <a:extLst>
                    <a:ext uri="{FF2B5EF4-FFF2-40B4-BE49-F238E27FC236}">
                      <a16:creationId xmlns:a16="http://schemas.microsoft.com/office/drawing/2014/main" id="{13C60436-F4AB-45CE-A2DC-24915825E95C}"/>
                    </a:ext>
                  </a:extLst>
                </p:cNvPr>
                <p:cNvSpPr>
                  <a:spLocks noChangeArrowheads="1"/>
                </p:cNvSpPr>
                <p:nvPr/>
              </p:nvSpPr>
              <p:spPr bwMode="auto">
                <a:xfrm>
                  <a:off x="3009" y="2705"/>
                  <a:ext cx="458" cy="406"/>
                </a:xfrm>
                <a:prstGeom prst="rect">
                  <a:avLst/>
                </a:prstGeom>
                <a:solidFill>
                  <a:srgbClr val="FFFFFF"/>
                </a:solidFill>
                <a:ln w="3175">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sp>
              <p:nvSpPr>
                <p:cNvPr id="72" name="Rectangle 51353">
                  <a:extLst>
                    <a:ext uri="{FF2B5EF4-FFF2-40B4-BE49-F238E27FC236}">
                      <a16:creationId xmlns:a16="http://schemas.microsoft.com/office/drawing/2014/main" id="{3ED75A89-307D-4EEE-A174-488AD2E45BD9}"/>
                    </a:ext>
                  </a:extLst>
                </p:cNvPr>
                <p:cNvSpPr>
                  <a:spLocks noChangeArrowheads="1"/>
                </p:cNvSpPr>
                <p:nvPr/>
              </p:nvSpPr>
              <p:spPr bwMode="auto">
                <a:xfrm>
                  <a:off x="3467" y="2705"/>
                  <a:ext cx="457" cy="406"/>
                </a:xfrm>
                <a:prstGeom prst="rect">
                  <a:avLst/>
                </a:prstGeom>
                <a:solidFill>
                  <a:srgbClr val="FFFFFF"/>
                </a:solidFill>
                <a:ln w="3175">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grpSp>
          <p:grpSp>
            <p:nvGrpSpPr>
              <p:cNvPr id="25" name="Group 51354">
                <a:extLst>
                  <a:ext uri="{FF2B5EF4-FFF2-40B4-BE49-F238E27FC236}">
                    <a16:creationId xmlns:a16="http://schemas.microsoft.com/office/drawing/2014/main" id="{39092882-6BB0-4E79-8F32-8A5036135A08}"/>
                  </a:ext>
                </a:extLst>
              </p:cNvPr>
              <p:cNvGrpSpPr>
                <a:grpSpLocks/>
              </p:cNvGrpSpPr>
              <p:nvPr/>
            </p:nvGrpSpPr>
            <p:grpSpPr bwMode="auto">
              <a:xfrm>
                <a:off x="53023" y="3740"/>
                <a:ext cx="3391" cy="3867"/>
                <a:chOff x="0" y="0"/>
                <a:chExt cx="5734" cy="6115"/>
              </a:xfrm>
            </p:grpSpPr>
            <p:grpSp>
              <p:nvGrpSpPr>
                <p:cNvPr id="58" name="Group 51355">
                  <a:extLst>
                    <a:ext uri="{FF2B5EF4-FFF2-40B4-BE49-F238E27FC236}">
                      <a16:creationId xmlns:a16="http://schemas.microsoft.com/office/drawing/2014/main" id="{AD656325-B80A-42E8-B86C-1570138B6335}"/>
                    </a:ext>
                  </a:extLst>
                </p:cNvPr>
                <p:cNvGrpSpPr>
                  <a:grpSpLocks/>
                </p:cNvGrpSpPr>
                <p:nvPr/>
              </p:nvGrpSpPr>
              <p:grpSpPr bwMode="auto">
                <a:xfrm>
                  <a:off x="0" y="0"/>
                  <a:ext cx="5734" cy="6115"/>
                  <a:chOff x="0" y="324"/>
                  <a:chExt cx="5153" cy="6399"/>
                </a:xfrm>
              </p:grpSpPr>
              <p:sp>
                <p:nvSpPr>
                  <p:cNvPr id="60" name="Rectangle 51356">
                    <a:extLst>
                      <a:ext uri="{FF2B5EF4-FFF2-40B4-BE49-F238E27FC236}">
                        <a16:creationId xmlns:a16="http://schemas.microsoft.com/office/drawing/2014/main" id="{69D412E9-D7FB-41D1-A353-4B09C371069D}"/>
                      </a:ext>
                    </a:extLst>
                  </p:cNvPr>
                  <p:cNvSpPr>
                    <a:spLocks noChangeArrowheads="1"/>
                  </p:cNvSpPr>
                  <p:nvPr/>
                </p:nvSpPr>
                <p:spPr bwMode="auto">
                  <a:xfrm>
                    <a:off x="0" y="4372"/>
                    <a:ext cx="2228" cy="2352"/>
                  </a:xfrm>
                  <a:prstGeom prst="rect">
                    <a:avLst/>
                  </a:prstGeom>
                  <a:solidFill>
                    <a:srgbClr val="5B9BD5"/>
                  </a:solidFill>
                  <a:ln>
                    <a:noFill/>
                  </a:ln>
                  <a:extLs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endParaRPr lang="en-US"/>
                  </a:p>
                </p:txBody>
              </p:sp>
              <p:sp>
                <p:nvSpPr>
                  <p:cNvPr id="61" name="Trapezoid 51357">
                    <a:extLst>
                      <a:ext uri="{FF2B5EF4-FFF2-40B4-BE49-F238E27FC236}">
                        <a16:creationId xmlns:a16="http://schemas.microsoft.com/office/drawing/2014/main" id="{AC84B305-A029-478F-A501-3BFF3F6AB3EA}"/>
                      </a:ext>
                    </a:extLst>
                  </p:cNvPr>
                  <p:cNvSpPr>
                    <a:spLocks/>
                  </p:cNvSpPr>
                  <p:nvPr/>
                </p:nvSpPr>
                <p:spPr bwMode="auto">
                  <a:xfrm>
                    <a:off x="4629" y="324"/>
                    <a:ext cx="524" cy="6400"/>
                  </a:xfrm>
                  <a:custGeom>
                    <a:avLst/>
                    <a:gdLst>
                      <a:gd name="T0" fmla="*/ 0 w 52359"/>
                      <a:gd name="T1" fmla="*/ 639990 h 639990"/>
                      <a:gd name="T2" fmla="*/ 13090 w 52359"/>
                      <a:gd name="T3" fmla="*/ 0 h 639990"/>
                      <a:gd name="T4" fmla="*/ 39269 w 52359"/>
                      <a:gd name="T5" fmla="*/ 0 h 639990"/>
                      <a:gd name="T6" fmla="*/ 52359 w 52359"/>
                      <a:gd name="T7" fmla="*/ 639990 h 639990"/>
                      <a:gd name="T8" fmla="*/ 0 w 52359"/>
                      <a:gd name="T9" fmla="*/ 639990 h 63999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2359" h="639990">
                        <a:moveTo>
                          <a:pt x="0" y="639990"/>
                        </a:moveTo>
                        <a:lnTo>
                          <a:pt x="13090" y="0"/>
                        </a:lnTo>
                        <a:lnTo>
                          <a:pt x="39269" y="0"/>
                        </a:lnTo>
                        <a:lnTo>
                          <a:pt x="52359" y="639990"/>
                        </a:lnTo>
                        <a:lnTo>
                          <a:pt x="0" y="639990"/>
                        </a:lnTo>
                        <a:close/>
                      </a:path>
                    </a:pathLst>
                  </a:custGeom>
                  <a:solidFill>
                    <a:srgbClr val="5B9BD5"/>
                  </a:solidFill>
                  <a:ln>
                    <a:noFill/>
                  </a:ln>
                  <a:extLs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endParaRPr lang="en-US"/>
                  </a:p>
                </p:txBody>
              </p:sp>
              <p:sp>
                <p:nvSpPr>
                  <p:cNvPr id="62" name="Rectangle 51358">
                    <a:extLst>
                      <a:ext uri="{FF2B5EF4-FFF2-40B4-BE49-F238E27FC236}">
                        <a16:creationId xmlns:a16="http://schemas.microsoft.com/office/drawing/2014/main" id="{CF0405E7-603E-4100-A53E-C79890A068A1}"/>
                      </a:ext>
                    </a:extLst>
                  </p:cNvPr>
                  <p:cNvSpPr>
                    <a:spLocks noChangeArrowheads="1"/>
                  </p:cNvSpPr>
                  <p:nvPr/>
                </p:nvSpPr>
                <p:spPr bwMode="auto">
                  <a:xfrm>
                    <a:off x="2224" y="3933"/>
                    <a:ext cx="2229" cy="2791"/>
                  </a:xfrm>
                  <a:prstGeom prst="rect">
                    <a:avLst/>
                  </a:prstGeom>
                  <a:solidFill>
                    <a:srgbClr val="5B9BD5"/>
                  </a:solidFill>
                  <a:ln>
                    <a:noFill/>
                  </a:ln>
                  <a:extLs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endParaRPr lang="en-US"/>
                  </a:p>
                </p:txBody>
              </p:sp>
              <p:sp>
                <p:nvSpPr>
                  <p:cNvPr id="63" name="Rectangle 51359">
                    <a:extLst>
                      <a:ext uri="{FF2B5EF4-FFF2-40B4-BE49-F238E27FC236}">
                        <a16:creationId xmlns:a16="http://schemas.microsoft.com/office/drawing/2014/main" id="{B3487FAF-657F-48C5-B2B7-61A58661AD4F}"/>
                      </a:ext>
                    </a:extLst>
                  </p:cNvPr>
                  <p:cNvSpPr>
                    <a:spLocks noChangeArrowheads="1"/>
                  </p:cNvSpPr>
                  <p:nvPr/>
                </p:nvSpPr>
                <p:spPr bwMode="auto">
                  <a:xfrm>
                    <a:off x="419" y="4635"/>
                    <a:ext cx="450" cy="451"/>
                  </a:xfrm>
                  <a:prstGeom prst="rect">
                    <a:avLst/>
                  </a:prstGeom>
                  <a:solidFill>
                    <a:srgbClr val="FFFFFF"/>
                  </a:solidFill>
                  <a:ln w="3175">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sp>
                <p:nvSpPr>
                  <p:cNvPr id="64" name="Rectangle 51360">
                    <a:extLst>
                      <a:ext uri="{FF2B5EF4-FFF2-40B4-BE49-F238E27FC236}">
                        <a16:creationId xmlns:a16="http://schemas.microsoft.com/office/drawing/2014/main" id="{FC358FE7-EEE5-4AF8-888F-27C4DD98B76E}"/>
                      </a:ext>
                    </a:extLst>
                  </p:cNvPr>
                  <p:cNvSpPr>
                    <a:spLocks noChangeArrowheads="1"/>
                  </p:cNvSpPr>
                  <p:nvPr/>
                </p:nvSpPr>
                <p:spPr bwMode="auto">
                  <a:xfrm>
                    <a:off x="876" y="4635"/>
                    <a:ext cx="451" cy="451"/>
                  </a:xfrm>
                  <a:prstGeom prst="rect">
                    <a:avLst/>
                  </a:prstGeom>
                  <a:solidFill>
                    <a:srgbClr val="FFFFFF"/>
                  </a:solidFill>
                  <a:ln w="3175">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sp>
                <p:nvSpPr>
                  <p:cNvPr id="65" name="Rectangle 51361">
                    <a:extLst>
                      <a:ext uri="{FF2B5EF4-FFF2-40B4-BE49-F238E27FC236}">
                        <a16:creationId xmlns:a16="http://schemas.microsoft.com/office/drawing/2014/main" id="{8C264C3B-C006-448D-AF20-C5CD3EDE027C}"/>
                      </a:ext>
                    </a:extLst>
                  </p:cNvPr>
                  <p:cNvSpPr>
                    <a:spLocks noChangeArrowheads="1"/>
                  </p:cNvSpPr>
                  <p:nvPr/>
                </p:nvSpPr>
                <p:spPr bwMode="auto">
                  <a:xfrm>
                    <a:off x="1333" y="4635"/>
                    <a:ext cx="451" cy="451"/>
                  </a:xfrm>
                  <a:prstGeom prst="rect">
                    <a:avLst/>
                  </a:prstGeom>
                  <a:solidFill>
                    <a:srgbClr val="FFFFFF"/>
                  </a:solidFill>
                  <a:ln w="3175">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grpSp>
            <p:sp>
              <p:nvSpPr>
                <p:cNvPr id="59" name="Oval 51362">
                  <a:extLst>
                    <a:ext uri="{FF2B5EF4-FFF2-40B4-BE49-F238E27FC236}">
                      <a16:creationId xmlns:a16="http://schemas.microsoft.com/office/drawing/2014/main" id="{6328EB4F-5151-43DC-9361-7F7D5CA4FFAD}"/>
                    </a:ext>
                  </a:extLst>
                </p:cNvPr>
                <p:cNvSpPr>
                  <a:spLocks noChangeArrowheads="1"/>
                </p:cNvSpPr>
                <p:nvPr/>
              </p:nvSpPr>
              <p:spPr bwMode="auto">
                <a:xfrm>
                  <a:off x="2476" y="2133"/>
                  <a:ext cx="2464" cy="2515"/>
                </a:xfrm>
                <a:prstGeom prst="ellipse">
                  <a:avLst/>
                </a:prstGeom>
                <a:solidFill>
                  <a:srgbClr val="5B9BD5"/>
                </a:solidFill>
                <a:ln>
                  <a:noFill/>
                </a:ln>
                <a:extLs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endParaRPr lang="en-US"/>
                </a:p>
              </p:txBody>
            </p:sp>
          </p:grpSp>
          <p:sp>
            <p:nvSpPr>
              <p:cNvPr id="26" name="Right Arrow 51363">
                <a:extLst>
                  <a:ext uri="{FF2B5EF4-FFF2-40B4-BE49-F238E27FC236}">
                    <a16:creationId xmlns:a16="http://schemas.microsoft.com/office/drawing/2014/main" id="{C8A66742-5708-4FB1-A152-B8D52EABB37E}"/>
                  </a:ext>
                </a:extLst>
              </p:cNvPr>
              <p:cNvSpPr>
                <a:spLocks noChangeArrowheads="1"/>
              </p:cNvSpPr>
              <p:nvPr/>
            </p:nvSpPr>
            <p:spPr bwMode="auto">
              <a:xfrm>
                <a:off x="4750" y="2612"/>
                <a:ext cx="1022" cy="2540"/>
              </a:xfrm>
              <a:prstGeom prst="rightArrow">
                <a:avLst>
                  <a:gd name="adj1" fmla="val 50000"/>
                  <a:gd name="adj2" fmla="val 50000"/>
                </a:avLst>
              </a:prstGeom>
              <a:solidFill>
                <a:srgbClr val="5B9BD5"/>
              </a:solidFill>
              <a:ln w="12700">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sp>
            <p:nvSpPr>
              <p:cNvPr id="27" name="Right Arrow 51364">
                <a:extLst>
                  <a:ext uri="{FF2B5EF4-FFF2-40B4-BE49-F238E27FC236}">
                    <a16:creationId xmlns:a16="http://schemas.microsoft.com/office/drawing/2014/main" id="{F8B33CED-68BE-4DE2-BABC-2E33928074C6}"/>
                  </a:ext>
                </a:extLst>
              </p:cNvPr>
              <p:cNvSpPr>
                <a:spLocks noChangeArrowheads="1"/>
              </p:cNvSpPr>
              <p:nvPr/>
            </p:nvSpPr>
            <p:spPr bwMode="auto">
              <a:xfrm>
                <a:off x="9797" y="2671"/>
                <a:ext cx="1055" cy="2540"/>
              </a:xfrm>
              <a:prstGeom prst="rightArrow">
                <a:avLst>
                  <a:gd name="adj1" fmla="val 50000"/>
                  <a:gd name="adj2" fmla="val 50000"/>
                </a:avLst>
              </a:prstGeom>
              <a:solidFill>
                <a:srgbClr val="5B9BD5"/>
              </a:solidFill>
              <a:ln w="12700">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sp>
            <p:nvSpPr>
              <p:cNvPr id="28" name="Flowchart: Process 51365">
                <a:extLst>
                  <a:ext uri="{FF2B5EF4-FFF2-40B4-BE49-F238E27FC236}">
                    <a16:creationId xmlns:a16="http://schemas.microsoft.com/office/drawing/2014/main" id="{A634601B-DED2-4D63-981D-906FA3D402EC}"/>
                  </a:ext>
                </a:extLst>
              </p:cNvPr>
              <p:cNvSpPr>
                <a:spLocks noChangeArrowheads="1"/>
              </p:cNvSpPr>
              <p:nvPr/>
            </p:nvSpPr>
            <p:spPr bwMode="auto">
              <a:xfrm>
                <a:off x="10852" y="0"/>
                <a:ext cx="4764" cy="8216"/>
              </a:xfrm>
              <a:prstGeom prst="flowChartProcess">
                <a:avLst/>
              </a:prstGeom>
              <a:noFill/>
              <a:ln w="12700">
                <a:solidFill>
                  <a:srgbClr val="41719C"/>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lgn="ctr" eaLnBrk="0" fontAlgn="base" hangingPunct="0">
                  <a:spcBef>
                    <a:spcPct val="0"/>
                  </a:spcBef>
                  <a:spcAft>
                    <a:spcPct val="0"/>
                  </a:spcAft>
                </a:pPr>
                <a:r>
                  <a:rPr lang="en-CA" altLang="en-US" sz="800">
                    <a:solidFill>
                      <a:srgbClr val="000000"/>
                    </a:solidFill>
                    <a:latin typeface="Calibri" panose="020F0502020204030204" pitchFamily="34" charset="0"/>
                    <a:ea typeface="Calibri" panose="020F0502020204030204" pitchFamily="34" charset="0"/>
                    <a:cs typeface="Times New Roman" panose="02020603050405020304" pitchFamily="18" charset="0"/>
                  </a:rPr>
                  <a:t>Uranium processing</a:t>
                </a:r>
                <a:endParaRPr lang="en-CA" altLang="en-US">
                  <a:latin typeface="Arial" panose="020B0604020202020204" pitchFamily="34" charset="0"/>
                </a:endParaRPr>
              </a:p>
            </p:txBody>
          </p:sp>
          <p:sp>
            <p:nvSpPr>
              <p:cNvPr id="29" name="Flowchart: Process 51366">
                <a:extLst>
                  <a:ext uri="{FF2B5EF4-FFF2-40B4-BE49-F238E27FC236}">
                    <a16:creationId xmlns:a16="http://schemas.microsoft.com/office/drawing/2014/main" id="{67236E3F-2C3C-476D-A264-74C7F5DF797A}"/>
                  </a:ext>
                </a:extLst>
              </p:cNvPr>
              <p:cNvSpPr>
                <a:spLocks noChangeArrowheads="1"/>
              </p:cNvSpPr>
              <p:nvPr/>
            </p:nvSpPr>
            <p:spPr bwMode="auto">
              <a:xfrm>
                <a:off x="20722" y="0"/>
                <a:ext cx="4864" cy="8216"/>
              </a:xfrm>
              <a:prstGeom prst="flowChartProcess">
                <a:avLst/>
              </a:prstGeom>
              <a:noFill/>
              <a:ln w="12700">
                <a:solidFill>
                  <a:srgbClr val="41719C"/>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lgn="ctr" eaLnBrk="0" fontAlgn="base" hangingPunct="0">
                  <a:spcBef>
                    <a:spcPct val="0"/>
                  </a:spcBef>
                  <a:spcAft>
                    <a:spcPct val="0"/>
                  </a:spcAft>
                </a:pPr>
                <a:r>
                  <a:rPr lang="en-CA" altLang="en-US" sz="800">
                    <a:solidFill>
                      <a:srgbClr val="000000"/>
                    </a:solidFill>
                    <a:latin typeface="Calibri" panose="020F0502020204030204" pitchFamily="34" charset="0"/>
                    <a:ea typeface="Calibri" panose="020F0502020204030204" pitchFamily="34" charset="0"/>
                    <a:cs typeface="Times New Roman" panose="02020603050405020304" pitchFamily="18" charset="0"/>
                  </a:rPr>
                  <a:t>Conversion</a:t>
                </a:r>
                <a:endParaRPr lang="en-CA" altLang="en-US">
                  <a:latin typeface="Arial" panose="020B0604020202020204" pitchFamily="34" charset="0"/>
                </a:endParaRPr>
              </a:p>
            </p:txBody>
          </p:sp>
          <p:sp>
            <p:nvSpPr>
              <p:cNvPr id="30" name="Flowchart: Process 51367">
                <a:extLst>
                  <a:ext uri="{FF2B5EF4-FFF2-40B4-BE49-F238E27FC236}">
                    <a16:creationId xmlns:a16="http://schemas.microsoft.com/office/drawing/2014/main" id="{2D7D6A87-1547-4D1A-A8CF-13C9037A1502}"/>
                  </a:ext>
                </a:extLst>
              </p:cNvPr>
              <p:cNvSpPr>
                <a:spLocks noChangeArrowheads="1"/>
              </p:cNvSpPr>
              <p:nvPr/>
            </p:nvSpPr>
            <p:spPr bwMode="auto">
              <a:xfrm>
                <a:off x="0" y="59"/>
                <a:ext cx="4572" cy="8217"/>
              </a:xfrm>
              <a:prstGeom prst="flowChartProcess">
                <a:avLst/>
              </a:prstGeom>
              <a:noFill/>
              <a:ln w="12700">
                <a:solidFill>
                  <a:srgbClr val="41719C"/>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lgn="ctr" eaLnBrk="0" fontAlgn="base" hangingPunct="0">
                  <a:spcBef>
                    <a:spcPct val="0"/>
                  </a:spcBef>
                  <a:spcAft>
                    <a:spcPct val="0"/>
                  </a:spcAft>
                </a:pPr>
                <a:r>
                  <a:rPr lang="en-CA" altLang="en-US" sz="800">
                    <a:solidFill>
                      <a:srgbClr val="000000"/>
                    </a:solidFill>
                    <a:latin typeface="Calibri" panose="020F0502020204030204" pitchFamily="34" charset="0"/>
                    <a:ea typeface="Calibri" panose="020F0502020204030204" pitchFamily="34" charset="0"/>
                    <a:cs typeface="Times New Roman" panose="02020603050405020304" pitchFamily="18" charset="0"/>
                  </a:rPr>
                  <a:t>Uranium mining</a:t>
                </a:r>
                <a:endParaRPr lang="en-CA" altLang="en-US">
                  <a:latin typeface="Arial" panose="020B0604020202020204" pitchFamily="34" charset="0"/>
                </a:endParaRPr>
              </a:p>
            </p:txBody>
          </p:sp>
          <p:sp>
            <p:nvSpPr>
              <p:cNvPr id="31" name="Flowchart: Process 51368">
                <a:extLst>
                  <a:ext uri="{FF2B5EF4-FFF2-40B4-BE49-F238E27FC236}">
                    <a16:creationId xmlns:a16="http://schemas.microsoft.com/office/drawing/2014/main" id="{D00CFB46-F4AE-4FE3-A1AC-A77CCA728744}"/>
                  </a:ext>
                </a:extLst>
              </p:cNvPr>
              <p:cNvSpPr>
                <a:spLocks noChangeArrowheads="1"/>
              </p:cNvSpPr>
              <p:nvPr/>
            </p:nvSpPr>
            <p:spPr bwMode="auto">
              <a:xfrm>
                <a:off x="30757" y="59"/>
                <a:ext cx="5162" cy="8217"/>
              </a:xfrm>
              <a:prstGeom prst="flowChartProcess">
                <a:avLst/>
              </a:prstGeom>
              <a:noFill/>
              <a:ln w="12700">
                <a:solidFill>
                  <a:srgbClr val="41719C"/>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lgn="ctr" eaLnBrk="0" fontAlgn="base" hangingPunct="0">
                  <a:spcBef>
                    <a:spcPct val="0"/>
                  </a:spcBef>
                  <a:spcAft>
                    <a:spcPct val="0"/>
                  </a:spcAft>
                </a:pPr>
                <a:r>
                  <a:rPr lang="en-CA" altLang="en-US" sz="800">
                    <a:solidFill>
                      <a:srgbClr val="000000"/>
                    </a:solidFill>
                    <a:latin typeface="Calibri" panose="020F0502020204030204" pitchFamily="34" charset="0"/>
                    <a:ea typeface="Calibri" panose="020F0502020204030204" pitchFamily="34" charset="0"/>
                    <a:cs typeface="Times New Roman" panose="02020603050405020304" pitchFamily="18" charset="0"/>
                  </a:rPr>
                  <a:t>Enrichment</a:t>
                </a:r>
                <a:endParaRPr lang="en-CA" altLang="en-US">
                  <a:latin typeface="Arial" panose="020B0604020202020204" pitchFamily="34" charset="0"/>
                </a:endParaRPr>
              </a:p>
            </p:txBody>
          </p:sp>
          <p:sp>
            <p:nvSpPr>
              <p:cNvPr id="32" name="Flowchart: Process 51369">
                <a:extLst>
                  <a:ext uri="{FF2B5EF4-FFF2-40B4-BE49-F238E27FC236}">
                    <a16:creationId xmlns:a16="http://schemas.microsoft.com/office/drawing/2014/main" id="{827B202B-7799-451A-8F18-9428EC85D0E5}"/>
                  </a:ext>
                </a:extLst>
              </p:cNvPr>
              <p:cNvSpPr>
                <a:spLocks noChangeArrowheads="1"/>
              </p:cNvSpPr>
              <p:nvPr/>
            </p:nvSpPr>
            <p:spPr bwMode="auto">
              <a:xfrm>
                <a:off x="42394" y="178"/>
                <a:ext cx="4687" cy="8217"/>
              </a:xfrm>
              <a:prstGeom prst="flowChartProcess">
                <a:avLst/>
              </a:prstGeom>
              <a:noFill/>
              <a:ln w="12700">
                <a:solidFill>
                  <a:srgbClr val="41719C"/>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lgn="ctr" eaLnBrk="0" fontAlgn="base" hangingPunct="0">
                  <a:spcBef>
                    <a:spcPct val="0"/>
                  </a:spcBef>
                  <a:spcAft>
                    <a:spcPct val="0"/>
                  </a:spcAft>
                </a:pPr>
                <a:r>
                  <a:rPr lang="en-CA" altLang="en-US" sz="800">
                    <a:solidFill>
                      <a:srgbClr val="000000"/>
                    </a:solidFill>
                    <a:latin typeface="Calibri" panose="020F0502020204030204" pitchFamily="34" charset="0"/>
                    <a:ea typeface="Calibri" panose="020F0502020204030204" pitchFamily="34" charset="0"/>
                    <a:cs typeface="Times New Roman" panose="02020603050405020304" pitchFamily="18" charset="0"/>
                  </a:rPr>
                  <a:t>Fuel fabrication</a:t>
                </a:r>
                <a:endParaRPr lang="en-CA" altLang="en-US">
                  <a:latin typeface="Arial" panose="020B0604020202020204" pitchFamily="34" charset="0"/>
                </a:endParaRPr>
              </a:p>
            </p:txBody>
          </p:sp>
          <p:grpSp>
            <p:nvGrpSpPr>
              <p:cNvPr id="33" name="Group 51370">
                <a:extLst>
                  <a:ext uri="{FF2B5EF4-FFF2-40B4-BE49-F238E27FC236}">
                    <a16:creationId xmlns:a16="http://schemas.microsoft.com/office/drawing/2014/main" id="{53A98CA3-2495-4483-B028-555CDD12F613}"/>
                  </a:ext>
                </a:extLst>
              </p:cNvPr>
              <p:cNvGrpSpPr>
                <a:grpSpLocks/>
              </p:cNvGrpSpPr>
              <p:nvPr/>
            </p:nvGrpSpPr>
            <p:grpSpPr bwMode="auto">
              <a:xfrm>
                <a:off x="43226" y="4275"/>
                <a:ext cx="2959" cy="3314"/>
                <a:chOff x="-2223" y="77"/>
                <a:chExt cx="6681" cy="6647"/>
              </a:xfrm>
            </p:grpSpPr>
            <p:sp>
              <p:nvSpPr>
                <p:cNvPr id="44" name="Rectangle 51371">
                  <a:extLst>
                    <a:ext uri="{FF2B5EF4-FFF2-40B4-BE49-F238E27FC236}">
                      <a16:creationId xmlns:a16="http://schemas.microsoft.com/office/drawing/2014/main" id="{C1DC0CC7-E2D7-4F87-AE6A-9C399EA1D177}"/>
                    </a:ext>
                  </a:extLst>
                </p:cNvPr>
                <p:cNvSpPr>
                  <a:spLocks noChangeArrowheads="1"/>
                </p:cNvSpPr>
                <p:nvPr/>
              </p:nvSpPr>
              <p:spPr bwMode="auto">
                <a:xfrm>
                  <a:off x="0" y="4781"/>
                  <a:ext cx="2228" cy="1943"/>
                </a:xfrm>
                <a:prstGeom prst="rect">
                  <a:avLst/>
                </a:prstGeom>
                <a:solidFill>
                  <a:srgbClr val="5B9BD5"/>
                </a:solidFill>
                <a:ln>
                  <a:noFill/>
                </a:ln>
                <a:extLs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endParaRPr lang="en-US"/>
                </a:p>
              </p:txBody>
            </p:sp>
            <p:sp>
              <p:nvSpPr>
                <p:cNvPr id="45" name="Trapezoid 51372">
                  <a:extLst>
                    <a:ext uri="{FF2B5EF4-FFF2-40B4-BE49-F238E27FC236}">
                      <a16:creationId xmlns:a16="http://schemas.microsoft.com/office/drawing/2014/main" id="{EE0406B5-EBEA-4BDF-A8BD-970F29280D57}"/>
                    </a:ext>
                  </a:extLst>
                </p:cNvPr>
                <p:cNvSpPr>
                  <a:spLocks/>
                </p:cNvSpPr>
                <p:nvPr/>
              </p:nvSpPr>
              <p:spPr bwMode="auto">
                <a:xfrm>
                  <a:off x="-1688" y="77"/>
                  <a:ext cx="1200" cy="4706"/>
                </a:xfrm>
                <a:custGeom>
                  <a:avLst/>
                  <a:gdLst>
                    <a:gd name="T0" fmla="*/ 0 w 119951"/>
                    <a:gd name="T1" fmla="*/ 470581 h 470581"/>
                    <a:gd name="T2" fmla="*/ 29988 w 119951"/>
                    <a:gd name="T3" fmla="*/ 0 h 470581"/>
                    <a:gd name="T4" fmla="*/ 89963 w 119951"/>
                    <a:gd name="T5" fmla="*/ 0 h 470581"/>
                    <a:gd name="T6" fmla="*/ 119951 w 119951"/>
                    <a:gd name="T7" fmla="*/ 470581 h 470581"/>
                    <a:gd name="T8" fmla="*/ 0 w 119951"/>
                    <a:gd name="T9" fmla="*/ 470581 h 4705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9951" h="470581">
                      <a:moveTo>
                        <a:pt x="0" y="470581"/>
                      </a:moveTo>
                      <a:lnTo>
                        <a:pt x="29988" y="0"/>
                      </a:lnTo>
                      <a:lnTo>
                        <a:pt x="89963" y="0"/>
                      </a:lnTo>
                      <a:lnTo>
                        <a:pt x="119951" y="470581"/>
                      </a:lnTo>
                      <a:lnTo>
                        <a:pt x="0" y="470581"/>
                      </a:lnTo>
                      <a:close/>
                    </a:path>
                  </a:pathLst>
                </a:custGeom>
                <a:solidFill>
                  <a:srgbClr val="5B9BD5"/>
                </a:solidFill>
                <a:ln>
                  <a:noFill/>
                </a:ln>
                <a:extLs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endParaRPr lang="en-US"/>
                </a:p>
              </p:txBody>
            </p:sp>
            <p:sp>
              <p:nvSpPr>
                <p:cNvPr id="46" name="Rectangle 51373">
                  <a:extLst>
                    <a:ext uri="{FF2B5EF4-FFF2-40B4-BE49-F238E27FC236}">
                      <a16:creationId xmlns:a16="http://schemas.microsoft.com/office/drawing/2014/main" id="{4ED3BE4F-65FE-477A-8428-AB69F4152DDF}"/>
                    </a:ext>
                  </a:extLst>
                </p:cNvPr>
                <p:cNvSpPr>
                  <a:spLocks noChangeArrowheads="1"/>
                </p:cNvSpPr>
                <p:nvPr/>
              </p:nvSpPr>
              <p:spPr bwMode="auto">
                <a:xfrm>
                  <a:off x="2228" y="4781"/>
                  <a:ext cx="2229" cy="1943"/>
                </a:xfrm>
                <a:prstGeom prst="rect">
                  <a:avLst/>
                </a:prstGeom>
                <a:solidFill>
                  <a:srgbClr val="5B9BD5"/>
                </a:solidFill>
                <a:ln>
                  <a:noFill/>
                </a:ln>
                <a:extLs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endParaRPr lang="en-US"/>
                </a:p>
              </p:txBody>
            </p:sp>
            <p:sp>
              <p:nvSpPr>
                <p:cNvPr id="47" name="Rectangle 51374">
                  <a:extLst>
                    <a:ext uri="{FF2B5EF4-FFF2-40B4-BE49-F238E27FC236}">
                      <a16:creationId xmlns:a16="http://schemas.microsoft.com/office/drawing/2014/main" id="{FC7FD8FF-1F8A-4B1C-8CC1-8ABD21711965}"/>
                    </a:ext>
                  </a:extLst>
                </p:cNvPr>
                <p:cNvSpPr>
                  <a:spLocks noChangeArrowheads="1"/>
                </p:cNvSpPr>
                <p:nvPr/>
              </p:nvSpPr>
              <p:spPr bwMode="auto">
                <a:xfrm>
                  <a:off x="-2223" y="4781"/>
                  <a:ext cx="2228" cy="1943"/>
                </a:xfrm>
                <a:prstGeom prst="rect">
                  <a:avLst/>
                </a:prstGeom>
                <a:solidFill>
                  <a:srgbClr val="5B9BD5"/>
                </a:solidFill>
                <a:ln>
                  <a:noFill/>
                </a:ln>
                <a:extLs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endParaRPr lang="en-US"/>
                </a:p>
              </p:txBody>
            </p:sp>
            <p:sp>
              <p:nvSpPr>
                <p:cNvPr id="48" name="Rectangle 51375">
                  <a:extLst>
                    <a:ext uri="{FF2B5EF4-FFF2-40B4-BE49-F238E27FC236}">
                      <a16:creationId xmlns:a16="http://schemas.microsoft.com/office/drawing/2014/main" id="{50A3DA68-9675-4EB2-BD5E-26D60AB311A9}"/>
                    </a:ext>
                  </a:extLst>
                </p:cNvPr>
                <p:cNvSpPr>
                  <a:spLocks noChangeArrowheads="1"/>
                </p:cNvSpPr>
                <p:nvPr/>
              </p:nvSpPr>
              <p:spPr bwMode="auto">
                <a:xfrm>
                  <a:off x="5" y="3849"/>
                  <a:ext cx="2229" cy="934"/>
                </a:xfrm>
                <a:prstGeom prst="rect">
                  <a:avLst/>
                </a:prstGeom>
                <a:solidFill>
                  <a:srgbClr val="5B9BD5"/>
                </a:solidFill>
                <a:ln>
                  <a:noFill/>
                </a:ln>
                <a:extLs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endParaRPr lang="en-US"/>
                </a:p>
              </p:txBody>
            </p:sp>
            <p:sp>
              <p:nvSpPr>
                <p:cNvPr id="49" name="Rectangle 51376">
                  <a:extLst>
                    <a:ext uri="{FF2B5EF4-FFF2-40B4-BE49-F238E27FC236}">
                      <a16:creationId xmlns:a16="http://schemas.microsoft.com/office/drawing/2014/main" id="{4B977AB9-5867-4BE5-8605-B6284A12A091}"/>
                    </a:ext>
                  </a:extLst>
                </p:cNvPr>
                <p:cNvSpPr>
                  <a:spLocks noChangeArrowheads="1"/>
                </p:cNvSpPr>
                <p:nvPr/>
              </p:nvSpPr>
              <p:spPr bwMode="auto">
                <a:xfrm>
                  <a:off x="419" y="5086"/>
                  <a:ext cx="450" cy="451"/>
                </a:xfrm>
                <a:prstGeom prst="rect">
                  <a:avLst/>
                </a:prstGeom>
                <a:solidFill>
                  <a:srgbClr val="FFFFFF"/>
                </a:solidFill>
                <a:ln w="3175">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sp>
              <p:nvSpPr>
                <p:cNvPr id="50" name="Rectangle 51377">
                  <a:extLst>
                    <a:ext uri="{FF2B5EF4-FFF2-40B4-BE49-F238E27FC236}">
                      <a16:creationId xmlns:a16="http://schemas.microsoft.com/office/drawing/2014/main" id="{6C9D9CB5-0F56-4025-B717-9665625C7130}"/>
                    </a:ext>
                  </a:extLst>
                </p:cNvPr>
                <p:cNvSpPr>
                  <a:spLocks noChangeArrowheads="1"/>
                </p:cNvSpPr>
                <p:nvPr/>
              </p:nvSpPr>
              <p:spPr bwMode="auto">
                <a:xfrm>
                  <a:off x="876" y="5086"/>
                  <a:ext cx="451" cy="451"/>
                </a:xfrm>
                <a:prstGeom prst="rect">
                  <a:avLst/>
                </a:prstGeom>
                <a:solidFill>
                  <a:srgbClr val="FFFFFF"/>
                </a:solidFill>
                <a:ln w="3175">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sp>
              <p:nvSpPr>
                <p:cNvPr id="51" name="Rectangle 51378">
                  <a:extLst>
                    <a:ext uri="{FF2B5EF4-FFF2-40B4-BE49-F238E27FC236}">
                      <a16:creationId xmlns:a16="http://schemas.microsoft.com/office/drawing/2014/main" id="{2A35147D-96FC-4B21-B4B8-F271D0208E34}"/>
                    </a:ext>
                  </a:extLst>
                </p:cNvPr>
                <p:cNvSpPr>
                  <a:spLocks noChangeArrowheads="1"/>
                </p:cNvSpPr>
                <p:nvPr/>
              </p:nvSpPr>
              <p:spPr bwMode="auto">
                <a:xfrm>
                  <a:off x="1333" y="5086"/>
                  <a:ext cx="451" cy="451"/>
                </a:xfrm>
                <a:prstGeom prst="rect">
                  <a:avLst/>
                </a:prstGeom>
                <a:solidFill>
                  <a:srgbClr val="FFFFFF"/>
                </a:solidFill>
                <a:ln w="3175">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sp>
              <p:nvSpPr>
                <p:cNvPr id="52" name="Rectangle 51379">
                  <a:extLst>
                    <a:ext uri="{FF2B5EF4-FFF2-40B4-BE49-F238E27FC236}">
                      <a16:creationId xmlns:a16="http://schemas.microsoft.com/office/drawing/2014/main" id="{8774D00C-3C74-4590-BE2B-DFCBA8B3DBA3}"/>
                    </a:ext>
                  </a:extLst>
                </p:cNvPr>
                <p:cNvSpPr>
                  <a:spLocks noChangeArrowheads="1"/>
                </p:cNvSpPr>
                <p:nvPr/>
              </p:nvSpPr>
              <p:spPr bwMode="auto">
                <a:xfrm>
                  <a:off x="2495" y="5086"/>
                  <a:ext cx="451" cy="451"/>
                </a:xfrm>
                <a:prstGeom prst="rect">
                  <a:avLst/>
                </a:prstGeom>
                <a:solidFill>
                  <a:srgbClr val="FFFFFF"/>
                </a:solidFill>
                <a:ln w="3175">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sp>
              <p:nvSpPr>
                <p:cNvPr id="53" name="Rectangle 51380">
                  <a:extLst>
                    <a:ext uri="{FF2B5EF4-FFF2-40B4-BE49-F238E27FC236}">
                      <a16:creationId xmlns:a16="http://schemas.microsoft.com/office/drawing/2014/main" id="{A2A0002A-F55B-44E6-8ECF-FA030D5D82BD}"/>
                    </a:ext>
                  </a:extLst>
                </p:cNvPr>
                <p:cNvSpPr>
                  <a:spLocks noChangeArrowheads="1"/>
                </p:cNvSpPr>
                <p:nvPr/>
              </p:nvSpPr>
              <p:spPr bwMode="auto">
                <a:xfrm>
                  <a:off x="2952" y="5086"/>
                  <a:ext cx="451" cy="451"/>
                </a:xfrm>
                <a:prstGeom prst="rect">
                  <a:avLst/>
                </a:prstGeom>
                <a:solidFill>
                  <a:srgbClr val="FFFFFF"/>
                </a:solidFill>
                <a:ln w="3175">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sp>
              <p:nvSpPr>
                <p:cNvPr id="54" name="Rectangle 51381">
                  <a:extLst>
                    <a:ext uri="{FF2B5EF4-FFF2-40B4-BE49-F238E27FC236}">
                      <a16:creationId xmlns:a16="http://schemas.microsoft.com/office/drawing/2014/main" id="{9DF92DA1-1BA8-4CB8-9354-F111965D03D6}"/>
                    </a:ext>
                  </a:extLst>
                </p:cNvPr>
                <p:cNvSpPr>
                  <a:spLocks noChangeArrowheads="1"/>
                </p:cNvSpPr>
                <p:nvPr/>
              </p:nvSpPr>
              <p:spPr bwMode="auto">
                <a:xfrm>
                  <a:off x="3409" y="5086"/>
                  <a:ext cx="451" cy="451"/>
                </a:xfrm>
                <a:prstGeom prst="rect">
                  <a:avLst/>
                </a:prstGeom>
                <a:solidFill>
                  <a:srgbClr val="FFFFFF"/>
                </a:solidFill>
                <a:ln w="3175">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sp>
              <p:nvSpPr>
                <p:cNvPr id="55" name="Rectangle 51382">
                  <a:extLst>
                    <a:ext uri="{FF2B5EF4-FFF2-40B4-BE49-F238E27FC236}">
                      <a16:creationId xmlns:a16="http://schemas.microsoft.com/office/drawing/2014/main" id="{97236CCD-0E54-4620-B9B2-960CFCEA8E0F}"/>
                    </a:ext>
                  </a:extLst>
                </p:cNvPr>
                <p:cNvSpPr>
                  <a:spLocks noChangeArrowheads="1"/>
                </p:cNvSpPr>
                <p:nvPr/>
              </p:nvSpPr>
              <p:spPr bwMode="auto">
                <a:xfrm>
                  <a:off x="422" y="4142"/>
                  <a:ext cx="451" cy="451"/>
                </a:xfrm>
                <a:prstGeom prst="rect">
                  <a:avLst/>
                </a:prstGeom>
                <a:solidFill>
                  <a:srgbClr val="FFFFFF"/>
                </a:solidFill>
                <a:ln w="3175">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sp>
              <p:nvSpPr>
                <p:cNvPr id="56" name="Rectangle 51383">
                  <a:extLst>
                    <a:ext uri="{FF2B5EF4-FFF2-40B4-BE49-F238E27FC236}">
                      <a16:creationId xmlns:a16="http://schemas.microsoft.com/office/drawing/2014/main" id="{A6651A20-9730-4898-AD5F-286DF0F6C48C}"/>
                    </a:ext>
                  </a:extLst>
                </p:cNvPr>
                <p:cNvSpPr>
                  <a:spLocks noChangeArrowheads="1"/>
                </p:cNvSpPr>
                <p:nvPr/>
              </p:nvSpPr>
              <p:spPr bwMode="auto">
                <a:xfrm>
                  <a:off x="885" y="4143"/>
                  <a:ext cx="451" cy="451"/>
                </a:xfrm>
                <a:prstGeom prst="rect">
                  <a:avLst/>
                </a:prstGeom>
                <a:solidFill>
                  <a:srgbClr val="FFFFFF"/>
                </a:solidFill>
                <a:ln w="3175">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sp>
              <p:nvSpPr>
                <p:cNvPr id="57" name="Rectangle 51384">
                  <a:extLst>
                    <a:ext uri="{FF2B5EF4-FFF2-40B4-BE49-F238E27FC236}">
                      <a16:creationId xmlns:a16="http://schemas.microsoft.com/office/drawing/2014/main" id="{6BC74F46-32B4-4822-A97B-EB644B0B5031}"/>
                    </a:ext>
                  </a:extLst>
                </p:cNvPr>
                <p:cNvSpPr>
                  <a:spLocks noChangeArrowheads="1"/>
                </p:cNvSpPr>
                <p:nvPr/>
              </p:nvSpPr>
              <p:spPr bwMode="auto">
                <a:xfrm>
                  <a:off x="1330" y="4143"/>
                  <a:ext cx="451" cy="451"/>
                </a:xfrm>
                <a:prstGeom prst="rect">
                  <a:avLst/>
                </a:prstGeom>
                <a:solidFill>
                  <a:srgbClr val="FFFFFF"/>
                </a:solidFill>
                <a:ln w="3175">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grpSp>
          <p:sp>
            <p:nvSpPr>
              <p:cNvPr id="34" name="Flowchart: Process 51385">
                <a:extLst>
                  <a:ext uri="{FF2B5EF4-FFF2-40B4-BE49-F238E27FC236}">
                    <a16:creationId xmlns:a16="http://schemas.microsoft.com/office/drawing/2014/main" id="{23DD381F-87F4-4799-9A22-E51610D51169}"/>
                  </a:ext>
                </a:extLst>
              </p:cNvPr>
              <p:cNvSpPr>
                <a:spLocks noChangeArrowheads="1"/>
              </p:cNvSpPr>
              <p:nvPr/>
            </p:nvSpPr>
            <p:spPr bwMode="auto">
              <a:xfrm>
                <a:off x="48154" y="1425"/>
                <a:ext cx="3143" cy="5651"/>
              </a:xfrm>
              <a:prstGeom prst="flowChartProcess">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eaLnBrk="0" fontAlgn="base" hangingPunct="0">
                  <a:spcBef>
                    <a:spcPct val="0"/>
                  </a:spcBef>
                  <a:spcAft>
                    <a:spcPct val="0"/>
                  </a:spcAft>
                </a:pPr>
                <a:r>
                  <a:rPr lang="en-CA" altLang="en-US" sz="700" b="1">
                    <a:solidFill>
                      <a:srgbClr val="000000"/>
                    </a:solidFill>
                    <a:latin typeface="Calibri" panose="020F0502020204030204" pitchFamily="34" charset="0"/>
                    <a:ea typeface="Calibri" panose="020F0502020204030204" pitchFamily="34" charset="0"/>
                    <a:cs typeface="Times New Roman" panose="02020603050405020304" pitchFamily="18" charset="0"/>
                  </a:rPr>
                  <a:t>Fuel bundles </a:t>
                </a:r>
                <a:endParaRPr lang="en-CA" altLang="en-US">
                  <a:latin typeface="Arial" panose="020B0604020202020204" pitchFamily="34" charset="0"/>
                </a:endParaRPr>
              </a:p>
            </p:txBody>
          </p:sp>
          <p:sp>
            <p:nvSpPr>
              <p:cNvPr id="35" name="Flowchart: Process 51386">
                <a:extLst>
                  <a:ext uri="{FF2B5EF4-FFF2-40B4-BE49-F238E27FC236}">
                    <a16:creationId xmlns:a16="http://schemas.microsoft.com/office/drawing/2014/main" id="{7BB1C22C-5787-4956-8766-64F29FC8EEE1}"/>
                  </a:ext>
                </a:extLst>
              </p:cNvPr>
              <p:cNvSpPr>
                <a:spLocks noChangeArrowheads="1"/>
              </p:cNvSpPr>
              <p:nvPr/>
            </p:nvSpPr>
            <p:spPr bwMode="auto">
              <a:xfrm>
                <a:off x="52726" y="178"/>
                <a:ext cx="3975" cy="8217"/>
              </a:xfrm>
              <a:prstGeom prst="flowChartProcess">
                <a:avLst/>
              </a:prstGeom>
              <a:noFill/>
              <a:ln w="12700">
                <a:solidFill>
                  <a:srgbClr val="41719C"/>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lgn="ctr" eaLnBrk="0" fontAlgn="base" hangingPunct="0">
                  <a:spcBef>
                    <a:spcPct val="0"/>
                  </a:spcBef>
                  <a:spcAft>
                    <a:spcPct val="0"/>
                  </a:spcAft>
                </a:pPr>
                <a:r>
                  <a:rPr lang="en-CA" altLang="en-US" sz="800">
                    <a:solidFill>
                      <a:srgbClr val="000000"/>
                    </a:solidFill>
                    <a:latin typeface="Calibri" panose="020F0502020204030204" pitchFamily="34" charset="0"/>
                    <a:ea typeface="Calibri" panose="020F0502020204030204" pitchFamily="34" charset="0"/>
                    <a:cs typeface="Times New Roman" panose="02020603050405020304" pitchFamily="18" charset="0"/>
                  </a:rPr>
                  <a:t>NPP</a:t>
                </a:r>
                <a:endParaRPr lang="en-CA" altLang="en-US">
                  <a:latin typeface="Arial" panose="020B0604020202020204" pitchFamily="34" charset="0"/>
                </a:endParaRPr>
              </a:p>
            </p:txBody>
          </p:sp>
          <p:sp>
            <p:nvSpPr>
              <p:cNvPr id="36" name="Right Arrow 51387">
                <a:extLst>
                  <a:ext uri="{FF2B5EF4-FFF2-40B4-BE49-F238E27FC236}">
                    <a16:creationId xmlns:a16="http://schemas.microsoft.com/office/drawing/2014/main" id="{9582C66B-AABD-4DAD-A91E-B0F0CA3EA108}"/>
                  </a:ext>
                </a:extLst>
              </p:cNvPr>
              <p:cNvSpPr>
                <a:spLocks noChangeArrowheads="1"/>
              </p:cNvSpPr>
              <p:nvPr/>
            </p:nvSpPr>
            <p:spPr bwMode="auto">
              <a:xfrm>
                <a:off x="15616" y="2671"/>
                <a:ext cx="1054" cy="2540"/>
              </a:xfrm>
              <a:prstGeom prst="rightArrow">
                <a:avLst>
                  <a:gd name="adj1" fmla="val 50000"/>
                  <a:gd name="adj2" fmla="val 50000"/>
                </a:avLst>
              </a:prstGeom>
              <a:solidFill>
                <a:srgbClr val="5B9BD5"/>
              </a:solidFill>
              <a:ln w="12700">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sp>
            <p:nvSpPr>
              <p:cNvPr id="37" name="Right Arrow 51388">
                <a:extLst>
                  <a:ext uri="{FF2B5EF4-FFF2-40B4-BE49-F238E27FC236}">
                    <a16:creationId xmlns:a16="http://schemas.microsoft.com/office/drawing/2014/main" id="{FE0DAA0A-4C61-40CC-9291-09D80FAC7B69}"/>
                  </a:ext>
                </a:extLst>
              </p:cNvPr>
              <p:cNvSpPr>
                <a:spLocks noChangeArrowheads="1"/>
              </p:cNvSpPr>
              <p:nvPr/>
            </p:nvSpPr>
            <p:spPr bwMode="auto">
              <a:xfrm>
                <a:off x="19416" y="2731"/>
                <a:ext cx="1055" cy="2540"/>
              </a:xfrm>
              <a:prstGeom prst="rightArrow">
                <a:avLst>
                  <a:gd name="adj1" fmla="val 50000"/>
                  <a:gd name="adj2" fmla="val 50000"/>
                </a:avLst>
              </a:prstGeom>
              <a:solidFill>
                <a:srgbClr val="5B9BD5"/>
              </a:solidFill>
              <a:ln w="12700">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sp>
            <p:nvSpPr>
              <p:cNvPr id="38" name="Right Arrow 51389">
                <a:extLst>
                  <a:ext uri="{FF2B5EF4-FFF2-40B4-BE49-F238E27FC236}">
                    <a16:creationId xmlns:a16="http://schemas.microsoft.com/office/drawing/2014/main" id="{0C940E8F-652F-428D-B301-96EC85B7FDF7}"/>
                  </a:ext>
                </a:extLst>
              </p:cNvPr>
              <p:cNvSpPr>
                <a:spLocks noChangeArrowheads="1"/>
              </p:cNvSpPr>
              <p:nvPr/>
            </p:nvSpPr>
            <p:spPr bwMode="auto">
              <a:xfrm>
                <a:off x="25769" y="2909"/>
                <a:ext cx="1054" cy="2540"/>
              </a:xfrm>
              <a:prstGeom prst="rightArrow">
                <a:avLst>
                  <a:gd name="adj1" fmla="val 50000"/>
                  <a:gd name="adj2" fmla="val 50000"/>
                </a:avLst>
              </a:prstGeom>
              <a:solidFill>
                <a:srgbClr val="5B9BD5"/>
              </a:solidFill>
              <a:ln w="12700">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sp>
            <p:nvSpPr>
              <p:cNvPr id="39" name="Right Arrow 51390">
                <a:extLst>
                  <a:ext uri="{FF2B5EF4-FFF2-40B4-BE49-F238E27FC236}">
                    <a16:creationId xmlns:a16="http://schemas.microsoft.com/office/drawing/2014/main" id="{4210AC30-3B71-400F-A6B8-9D23C34E43D2}"/>
                  </a:ext>
                </a:extLst>
              </p:cNvPr>
              <p:cNvSpPr>
                <a:spLocks noChangeArrowheads="1"/>
              </p:cNvSpPr>
              <p:nvPr/>
            </p:nvSpPr>
            <p:spPr bwMode="auto">
              <a:xfrm>
                <a:off x="29450" y="2968"/>
                <a:ext cx="1054" cy="2540"/>
              </a:xfrm>
              <a:prstGeom prst="rightArrow">
                <a:avLst>
                  <a:gd name="adj1" fmla="val 50000"/>
                  <a:gd name="adj2" fmla="val 50000"/>
                </a:avLst>
              </a:prstGeom>
              <a:solidFill>
                <a:srgbClr val="5B9BD5"/>
              </a:solidFill>
              <a:ln w="12700">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sp>
            <p:nvSpPr>
              <p:cNvPr id="40" name="Right Arrow 51391">
                <a:extLst>
                  <a:ext uri="{FF2B5EF4-FFF2-40B4-BE49-F238E27FC236}">
                    <a16:creationId xmlns:a16="http://schemas.microsoft.com/office/drawing/2014/main" id="{6C7349E4-E7B1-4C58-AF3C-05E04CDFFB40}"/>
                  </a:ext>
                </a:extLst>
              </p:cNvPr>
              <p:cNvSpPr>
                <a:spLocks noChangeArrowheads="1"/>
              </p:cNvSpPr>
              <p:nvPr/>
            </p:nvSpPr>
            <p:spPr bwMode="auto">
              <a:xfrm>
                <a:off x="36100" y="2909"/>
                <a:ext cx="1055" cy="2540"/>
              </a:xfrm>
              <a:prstGeom prst="rightArrow">
                <a:avLst>
                  <a:gd name="adj1" fmla="val 50000"/>
                  <a:gd name="adj2" fmla="val 50000"/>
                </a:avLst>
              </a:prstGeom>
              <a:solidFill>
                <a:srgbClr val="5B9BD5"/>
              </a:solidFill>
              <a:ln w="12700">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sp>
            <p:nvSpPr>
              <p:cNvPr id="41" name="Right Arrow 51392">
                <a:extLst>
                  <a:ext uri="{FF2B5EF4-FFF2-40B4-BE49-F238E27FC236}">
                    <a16:creationId xmlns:a16="http://schemas.microsoft.com/office/drawing/2014/main" id="{75C4204C-F171-4B88-B451-E2729F73A70C}"/>
                  </a:ext>
                </a:extLst>
              </p:cNvPr>
              <p:cNvSpPr>
                <a:spLocks noChangeArrowheads="1"/>
              </p:cNvSpPr>
              <p:nvPr/>
            </p:nvSpPr>
            <p:spPr bwMode="auto">
              <a:xfrm>
                <a:off x="41207" y="2968"/>
                <a:ext cx="1054" cy="2540"/>
              </a:xfrm>
              <a:prstGeom prst="rightArrow">
                <a:avLst>
                  <a:gd name="adj1" fmla="val 50000"/>
                  <a:gd name="adj2" fmla="val 50000"/>
                </a:avLst>
              </a:prstGeom>
              <a:solidFill>
                <a:srgbClr val="5B9BD5"/>
              </a:solidFill>
              <a:ln w="12700">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sp>
            <p:nvSpPr>
              <p:cNvPr id="42" name="Right Arrow 51393">
                <a:extLst>
                  <a:ext uri="{FF2B5EF4-FFF2-40B4-BE49-F238E27FC236}">
                    <a16:creationId xmlns:a16="http://schemas.microsoft.com/office/drawing/2014/main" id="{B0715CDE-3CA8-4520-B976-1496A60F6B41}"/>
                  </a:ext>
                </a:extLst>
              </p:cNvPr>
              <p:cNvSpPr>
                <a:spLocks noChangeArrowheads="1"/>
              </p:cNvSpPr>
              <p:nvPr/>
            </p:nvSpPr>
            <p:spPr bwMode="auto">
              <a:xfrm>
                <a:off x="47085" y="2968"/>
                <a:ext cx="1054" cy="2540"/>
              </a:xfrm>
              <a:prstGeom prst="rightArrow">
                <a:avLst>
                  <a:gd name="adj1" fmla="val 50000"/>
                  <a:gd name="adj2" fmla="val 50000"/>
                </a:avLst>
              </a:prstGeom>
              <a:solidFill>
                <a:srgbClr val="5B9BD5"/>
              </a:solidFill>
              <a:ln w="12700">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sp>
            <p:nvSpPr>
              <p:cNvPr id="43" name="Right Arrow 51394">
                <a:extLst>
                  <a:ext uri="{FF2B5EF4-FFF2-40B4-BE49-F238E27FC236}">
                    <a16:creationId xmlns:a16="http://schemas.microsoft.com/office/drawing/2014/main" id="{20534844-0A9E-4E42-A544-C35B80894FC4}"/>
                  </a:ext>
                </a:extLst>
              </p:cNvPr>
              <p:cNvSpPr>
                <a:spLocks noChangeArrowheads="1"/>
              </p:cNvSpPr>
              <p:nvPr/>
            </p:nvSpPr>
            <p:spPr bwMode="auto">
              <a:xfrm>
                <a:off x="51538" y="2909"/>
                <a:ext cx="1055" cy="2540"/>
              </a:xfrm>
              <a:prstGeom prst="rightArrow">
                <a:avLst>
                  <a:gd name="adj1" fmla="val 50000"/>
                  <a:gd name="adj2" fmla="val 50000"/>
                </a:avLst>
              </a:prstGeom>
              <a:solidFill>
                <a:srgbClr val="5B9BD5"/>
              </a:solidFill>
              <a:ln w="12700">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grpSp>
      </p:grpSp>
      <p:sp>
        <p:nvSpPr>
          <p:cNvPr id="136" name="Down Arrow 2449">
            <a:extLst>
              <a:ext uri="{FF2B5EF4-FFF2-40B4-BE49-F238E27FC236}">
                <a16:creationId xmlns:a16="http://schemas.microsoft.com/office/drawing/2014/main" id="{5E8BC4FB-D6E5-4E6D-9806-9FD62931CBCA}"/>
              </a:ext>
            </a:extLst>
          </p:cNvPr>
          <p:cNvSpPr>
            <a:spLocks noChangeArrowheads="1"/>
          </p:cNvSpPr>
          <p:nvPr/>
        </p:nvSpPr>
        <p:spPr bwMode="auto">
          <a:xfrm>
            <a:off x="8748688" y="1970883"/>
            <a:ext cx="88900" cy="111125"/>
          </a:xfrm>
          <a:prstGeom prst="downArrow">
            <a:avLst>
              <a:gd name="adj1" fmla="val 50000"/>
              <a:gd name="adj2" fmla="val 49716"/>
            </a:avLst>
          </a:prstGeom>
          <a:solidFill>
            <a:srgbClr val="5B9BD5"/>
          </a:solidFill>
          <a:ln w="12700">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sp>
        <p:nvSpPr>
          <p:cNvPr id="137" name="Flowchart: Process 2450">
            <a:extLst>
              <a:ext uri="{FF2B5EF4-FFF2-40B4-BE49-F238E27FC236}">
                <a16:creationId xmlns:a16="http://schemas.microsoft.com/office/drawing/2014/main" id="{FE350605-3CD6-4115-8020-36E045016E25}"/>
              </a:ext>
            </a:extLst>
          </p:cNvPr>
          <p:cNvSpPr>
            <a:spLocks noChangeArrowheads="1"/>
          </p:cNvSpPr>
          <p:nvPr/>
        </p:nvSpPr>
        <p:spPr bwMode="auto">
          <a:xfrm>
            <a:off x="8593113" y="2034383"/>
            <a:ext cx="509588" cy="396875"/>
          </a:xfrm>
          <a:prstGeom prst="flowChartProcess">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r" eaLnBrk="0" fontAlgn="base" hangingPunct="0">
              <a:spcBef>
                <a:spcPct val="0"/>
              </a:spcBef>
              <a:spcAft>
                <a:spcPct val="0"/>
              </a:spcAft>
            </a:pPr>
            <a:r>
              <a:rPr lang="en-CA" altLang="en-US" sz="700">
                <a:latin typeface="Calibri" panose="020F0502020204030204" pitchFamily="34" charset="0"/>
                <a:ea typeface="Calibri" panose="020F0502020204030204" pitchFamily="34" charset="0"/>
                <a:cs typeface="Times New Roman" panose="02020603050405020304" pitchFamily="18" charset="0"/>
              </a:rPr>
              <a:t>Waste</a:t>
            </a:r>
            <a:r>
              <a:rPr lang="en-CA" altLang="en-US" sz="700">
                <a:solidFill>
                  <a:srgbClr val="C00000"/>
                </a:solidFill>
                <a:latin typeface="Calibri" panose="020F0502020204030204" pitchFamily="34" charset="0"/>
                <a:ea typeface="Calibri" panose="020F0502020204030204" pitchFamily="34" charset="0"/>
                <a:cs typeface="Times New Roman" panose="02020603050405020304" pitchFamily="18" charset="0"/>
              </a:rPr>
              <a:t>,</a:t>
            </a:r>
            <a:r>
              <a:rPr lang="en-CA" altLang="en-US" sz="700">
                <a:solidFill>
                  <a:srgbClr val="000000"/>
                </a:solidFill>
                <a:latin typeface="Calibri" panose="020F0502020204030204" pitchFamily="34" charset="0"/>
                <a:ea typeface="Calibri" panose="020F0502020204030204" pitchFamily="34" charset="0"/>
                <a:cs typeface="Times New Roman" panose="02020603050405020304" pitchFamily="18" charset="0"/>
              </a:rPr>
              <a:t> Spent fuel  </a:t>
            </a:r>
            <a:endParaRPr lang="en-CA" altLang="en-US">
              <a:latin typeface="Arial" panose="020B0604020202020204" pitchFamily="34" charset="0"/>
            </a:endParaRPr>
          </a:p>
        </p:txBody>
      </p:sp>
      <p:sp>
        <p:nvSpPr>
          <p:cNvPr id="138" name="Flowchart: Process 2707">
            <a:extLst>
              <a:ext uri="{FF2B5EF4-FFF2-40B4-BE49-F238E27FC236}">
                <a16:creationId xmlns:a16="http://schemas.microsoft.com/office/drawing/2014/main" id="{FD007EF8-02E7-413A-8559-3F4BA2626A96}"/>
              </a:ext>
            </a:extLst>
          </p:cNvPr>
          <p:cNvSpPr>
            <a:spLocks noChangeArrowheads="1"/>
          </p:cNvSpPr>
          <p:nvPr/>
        </p:nvSpPr>
        <p:spPr bwMode="auto">
          <a:xfrm>
            <a:off x="3367063" y="2020095"/>
            <a:ext cx="420688" cy="396875"/>
          </a:xfrm>
          <a:prstGeom prst="flowChartProcess">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eaLnBrk="0" fontAlgn="base" hangingPunct="0">
              <a:spcBef>
                <a:spcPct val="0"/>
              </a:spcBef>
              <a:spcAft>
                <a:spcPct val="0"/>
              </a:spcAft>
            </a:pPr>
            <a:r>
              <a:rPr lang="en-CA" altLang="en-US" sz="700">
                <a:solidFill>
                  <a:srgbClr val="000000"/>
                </a:solidFill>
                <a:latin typeface="Calibri" panose="020F0502020204030204" pitchFamily="34" charset="0"/>
                <a:ea typeface="Calibri" panose="020F0502020204030204" pitchFamily="34" charset="0"/>
                <a:cs typeface="Times New Roman" panose="02020603050405020304" pitchFamily="18" charset="0"/>
              </a:rPr>
              <a:t>Waste rock</a:t>
            </a:r>
            <a:endParaRPr lang="en-CA" altLang="en-US">
              <a:latin typeface="Arial" panose="020B0604020202020204" pitchFamily="34" charset="0"/>
            </a:endParaRPr>
          </a:p>
        </p:txBody>
      </p:sp>
      <p:sp>
        <p:nvSpPr>
          <p:cNvPr id="139" name="Down Arrow 2708">
            <a:extLst>
              <a:ext uri="{FF2B5EF4-FFF2-40B4-BE49-F238E27FC236}">
                <a16:creationId xmlns:a16="http://schemas.microsoft.com/office/drawing/2014/main" id="{605BF723-CA80-4B58-B7F8-ECACEB7A4AE2}"/>
              </a:ext>
            </a:extLst>
          </p:cNvPr>
          <p:cNvSpPr>
            <a:spLocks noChangeArrowheads="1"/>
          </p:cNvSpPr>
          <p:nvPr/>
        </p:nvSpPr>
        <p:spPr bwMode="auto">
          <a:xfrm>
            <a:off x="3568676" y="1966120"/>
            <a:ext cx="88900" cy="111125"/>
          </a:xfrm>
          <a:prstGeom prst="downArrow">
            <a:avLst>
              <a:gd name="adj1" fmla="val 50000"/>
              <a:gd name="adj2" fmla="val 49716"/>
            </a:avLst>
          </a:prstGeom>
          <a:solidFill>
            <a:srgbClr val="5B9BD5"/>
          </a:solidFill>
          <a:ln w="12700">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sp>
        <p:nvSpPr>
          <p:cNvPr id="140" name="AutoShape 132">
            <a:extLst>
              <a:ext uri="{FF2B5EF4-FFF2-40B4-BE49-F238E27FC236}">
                <a16:creationId xmlns:a16="http://schemas.microsoft.com/office/drawing/2014/main" id="{A40BEF17-E10F-47C3-8F48-AF81535DE247}"/>
              </a:ext>
            </a:extLst>
          </p:cNvPr>
          <p:cNvSpPr>
            <a:spLocks noChangeArrowheads="1"/>
          </p:cNvSpPr>
          <p:nvPr/>
        </p:nvSpPr>
        <p:spPr bwMode="auto">
          <a:xfrm>
            <a:off x="8969351" y="1972470"/>
            <a:ext cx="88900" cy="111125"/>
          </a:xfrm>
          <a:prstGeom prst="downArrow">
            <a:avLst>
              <a:gd name="adj1" fmla="val 50000"/>
              <a:gd name="adj2" fmla="val 49716"/>
            </a:avLst>
          </a:prstGeom>
          <a:solidFill>
            <a:srgbClr val="5B9BD5"/>
          </a:solidFill>
          <a:ln w="12700">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sp>
        <p:nvSpPr>
          <p:cNvPr id="141" name="Down Arrow 2435">
            <a:extLst>
              <a:ext uri="{FF2B5EF4-FFF2-40B4-BE49-F238E27FC236}">
                <a16:creationId xmlns:a16="http://schemas.microsoft.com/office/drawing/2014/main" id="{7EF4B49C-DDD6-47A2-9492-C94E9E359448}"/>
              </a:ext>
            </a:extLst>
          </p:cNvPr>
          <p:cNvSpPr>
            <a:spLocks noChangeArrowheads="1"/>
          </p:cNvSpPr>
          <p:nvPr/>
        </p:nvSpPr>
        <p:spPr bwMode="auto">
          <a:xfrm>
            <a:off x="6884963" y="1931194"/>
            <a:ext cx="88900" cy="103188"/>
          </a:xfrm>
          <a:prstGeom prst="downArrow">
            <a:avLst>
              <a:gd name="adj1" fmla="val 50000"/>
              <a:gd name="adj2" fmla="val 50260"/>
            </a:avLst>
          </a:prstGeom>
          <a:solidFill>
            <a:srgbClr val="5B9BD5"/>
          </a:solidFill>
          <a:ln w="12700">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sp>
        <p:nvSpPr>
          <p:cNvPr id="142" name="Flowchart: Process 2433">
            <a:extLst>
              <a:ext uri="{FF2B5EF4-FFF2-40B4-BE49-F238E27FC236}">
                <a16:creationId xmlns:a16="http://schemas.microsoft.com/office/drawing/2014/main" id="{A55177AC-6E5A-44D0-B97C-D98DC0E801C7}"/>
              </a:ext>
            </a:extLst>
          </p:cNvPr>
          <p:cNvSpPr>
            <a:spLocks noChangeArrowheads="1"/>
          </p:cNvSpPr>
          <p:nvPr/>
        </p:nvSpPr>
        <p:spPr bwMode="auto">
          <a:xfrm>
            <a:off x="6730977" y="1953419"/>
            <a:ext cx="420687" cy="361950"/>
          </a:xfrm>
          <a:prstGeom prst="flowChartProcess">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eaLnBrk="0" fontAlgn="base" hangingPunct="0">
              <a:spcBef>
                <a:spcPct val="0"/>
              </a:spcBef>
              <a:spcAft>
                <a:spcPct val="0"/>
              </a:spcAft>
            </a:pPr>
            <a:r>
              <a:rPr lang="en-CA" altLang="en-US" sz="700">
                <a:solidFill>
                  <a:srgbClr val="000000"/>
                </a:solidFill>
                <a:latin typeface="Calibri" panose="020F0502020204030204" pitchFamily="34" charset="0"/>
                <a:ea typeface="Calibri" panose="020F0502020204030204" pitchFamily="34" charset="0"/>
                <a:cs typeface="Times New Roman" panose="02020603050405020304" pitchFamily="18" charset="0"/>
              </a:rPr>
              <a:t>Waste</a:t>
            </a:r>
            <a:endParaRPr lang="en-CA" altLang="en-US">
              <a:latin typeface="Arial" panose="020B0604020202020204" pitchFamily="34" charset="0"/>
            </a:endParaRPr>
          </a:p>
        </p:txBody>
      </p:sp>
      <p:sp>
        <p:nvSpPr>
          <p:cNvPr id="143" name="Rectangle 137">
            <a:extLst>
              <a:ext uri="{FF2B5EF4-FFF2-40B4-BE49-F238E27FC236}">
                <a16:creationId xmlns:a16="http://schemas.microsoft.com/office/drawing/2014/main" id="{B4C40659-6816-4EC4-9792-A75C2BEE2B5C}"/>
              </a:ext>
            </a:extLst>
          </p:cNvPr>
          <p:cNvSpPr>
            <a:spLocks noChangeArrowheads="1"/>
          </p:cNvSpPr>
          <p:nvPr/>
        </p:nvSpPr>
        <p:spPr bwMode="auto">
          <a:xfrm>
            <a:off x="3287689" y="635278"/>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4" name="Rectangle 141">
            <a:extLst>
              <a:ext uri="{FF2B5EF4-FFF2-40B4-BE49-F238E27FC236}">
                <a16:creationId xmlns:a16="http://schemas.microsoft.com/office/drawing/2014/main" id="{41C037B3-8ED7-48AA-A025-239E90853B36}"/>
              </a:ext>
            </a:extLst>
          </p:cNvPr>
          <p:cNvSpPr>
            <a:spLocks noChangeArrowheads="1"/>
          </p:cNvSpPr>
          <p:nvPr/>
        </p:nvSpPr>
        <p:spPr bwMode="auto">
          <a:xfrm>
            <a:off x="3287689" y="1168678"/>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5" name="Rectangle 157">
            <a:extLst>
              <a:ext uri="{FF2B5EF4-FFF2-40B4-BE49-F238E27FC236}">
                <a16:creationId xmlns:a16="http://schemas.microsoft.com/office/drawing/2014/main" id="{58D08DCE-A97C-4D16-B12E-E8A61372C206}"/>
              </a:ext>
            </a:extLst>
          </p:cNvPr>
          <p:cNvSpPr>
            <a:spLocks noChangeArrowheads="1"/>
          </p:cNvSpPr>
          <p:nvPr/>
        </p:nvSpPr>
        <p:spPr bwMode="auto">
          <a:xfrm>
            <a:off x="3287689" y="2659341"/>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6" name="TextBox 145">
            <a:extLst>
              <a:ext uri="{FF2B5EF4-FFF2-40B4-BE49-F238E27FC236}">
                <a16:creationId xmlns:a16="http://schemas.microsoft.com/office/drawing/2014/main" id="{27519C3E-FA29-430F-BFB7-BF779C5C0A39}"/>
              </a:ext>
            </a:extLst>
          </p:cNvPr>
          <p:cNvSpPr txBox="1"/>
          <p:nvPr/>
        </p:nvSpPr>
        <p:spPr>
          <a:xfrm>
            <a:off x="2028525" y="684589"/>
            <a:ext cx="8226502" cy="671915"/>
          </a:xfrm>
          <a:prstGeom prst="rect">
            <a:avLst/>
          </a:prstGeom>
          <a:noFill/>
        </p:spPr>
        <p:txBody>
          <a:bodyPr wrap="square" rtlCol="0">
            <a:spAutoFit/>
          </a:bodyPr>
          <a:lstStyle/>
          <a:p>
            <a:pPr>
              <a:lnSpc>
                <a:spcPct val="107000"/>
              </a:lnSpc>
              <a:spcAft>
                <a:spcPts val="800"/>
              </a:spcAft>
            </a:pPr>
            <a:r>
              <a:rPr lang="sr-Cyrl-RS" dirty="0">
                <a:latin typeface="Calibri" panose="020F0502020204030204" pitchFamily="34" charset="0"/>
                <a:ea typeface="Calibri" panose="020F0502020204030204" pitchFamily="34" charset="0"/>
                <a:cs typeface="Arial" panose="020B0604020202020204" pitchFamily="34" charset="0"/>
              </a:rPr>
              <a:t>Гориви циклус производња горива, укључујући генерисање отпада за лаководне реакторе који користе у једном пролазу.</a:t>
            </a:r>
            <a:endParaRPr lang="en-US" dirty="0">
              <a:latin typeface="Calibri" panose="020F0502020204030204" pitchFamily="34" charset="0"/>
              <a:ea typeface="Calibri" panose="020F0502020204030204" pitchFamily="34" charset="0"/>
              <a:cs typeface="Arial" panose="020B0604020202020204" pitchFamily="34" charset="0"/>
            </a:endParaRPr>
          </a:p>
        </p:txBody>
      </p:sp>
      <p:pic>
        <p:nvPicPr>
          <p:cNvPr id="147" name="Picture 146">
            <a:extLst>
              <a:ext uri="{FF2B5EF4-FFF2-40B4-BE49-F238E27FC236}">
                <a16:creationId xmlns:a16="http://schemas.microsoft.com/office/drawing/2014/main" id="{EFA498E0-C7A4-480C-ACCA-7E6D5C4F880C}"/>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2046695" y="3581122"/>
            <a:ext cx="7704855" cy="2288540"/>
          </a:xfrm>
          <a:prstGeom prst="rect">
            <a:avLst/>
          </a:prstGeom>
          <a:noFill/>
        </p:spPr>
      </p:pic>
      <p:sp>
        <p:nvSpPr>
          <p:cNvPr id="148" name="TextBox 147">
            <a:extLst>
              <a:ext uri="{FF2B5EF4-FFF2-40B4-BE49-F238E27FC236}">
                <a16:creationId xmlns:a16="http://schemas.microsoft.com/office/drawing/2014/main" id="{BD7A0A3B-246C-4D93-8C12-8DA793995A8A}"/>
              </a:ext>
            </a:extLst>
          </p:cNvPr>
          <p:cNvSpPr txBox="1"/>
          <p:nvPr/>
        </p:nvSpPr>
        <p:spPr>
          <a:xfrm>
            <a:off x="2095755" y="3013992"/>
            <a:ext cx="8226502" cy="646331"/>
          </a:xfrm>
          <a:prstGeom prst="rect">
            <a:avLst/>
          </a:prstGeom>
          <a:noFill/>
        </p:spPr>
        <p:txBody>
          <a:bodyPr wrap="square" rtlCol="0">
            <a:spAutoFit/>
          </a:bodyPr>
          <a:lstStyle/>
          <a:p>
            <a:r>
              <a:rPr lang="sr-Cyrl-RS" dirty="0">
                <a:latin typeface="Calibri" panose="020F0502020204030204" pitchFamily="34" charset="0"/>
                <a:ea typeface="Calibri" panose="020F0502020204030204" pitchFamily="34" charset="0"/>
                <a:cs typeface="Arial" panose="020B0604020202020204" pitchFamily="34" charset="0"/>
              </a:rPr>
              <a:t>Нуклеарно енергетски систем са термичким реакторима и моно-рециклирањем плутонијума</a:t>
            </a:r>
            <a:endParaRPr lang="en-US" sz="2400" b="1" dirty="0"/>
          </a:p>
        </p:txBody>
      </p:sp>
    </p:spTree>
    <p:extLst>
      <p:ext uri="{BB962C8B-B14F-4D97-AF65-F5344CB8AC3E}">
        <p14:creationId xmlns:p14="http://schemas.microsoft.com/office/powerpoint/2010/main" val="2292140311"/>
      </p:ext>
    </p:extLst>
  </p:cSld>
  <p:clrMapOvr>
    <a:masterClrMapping/>
  </p:clrMapOvr>
  <mc:AlternateContent xmlns:mc="http://schemas.openxmlformats.org/markup-compatibility/2006" xmlns:p14="http://schemas.microsoft.com/office/powerpoint/2010/main">
    <mc:Choice Requires="p14">
      <p:transition spd="slow" p14:dur="2000" advTm="117352"/>
    </mc:Choice>
    <mc:Fallback xmlns="">
      <p:transition spd="slow" advTm="117352"/>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TotalTime>
  <Words>3029</Words>
  <Application>Microsoft Office PowerPoint</Application>
  <PresentationFormat>Widescreen</PresentationFormat>
  <Paragraphs>207</Paragraphs>
  <Slides>18</Slides>
  <Notes>6</Notes>
  <HiddenSlides>0</HiddenSlides>
  <MMClips>2</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18</vt:i4>
      </vt:variant>
    </vt:vector>
  </HeadingPairs>
  <TitlesOfParts>
    <vt:vector size="26" baseType="lpstr">
      <vt:lpstr>Arial</vt:lpstr>
      <vt:lpstr>Calibri</vt:lpstr>
      <vt:lpstr>Calibri Light</vt:lpstr>
      <vt:lpstr>Candara-Bold</vt:lpstr>
      <vt:lpstr>Times New Roman</vt:lpstr>
      <vt:lpstr>TimesNewRomanPS-ItalicMT</vt:lpstr>
      <vt:lpstr>TimesNewRomanPSMT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Увећавање одрживости путем технолошког иновација (у реакторима и нуклеарно горивним циклусима) </vt:lpstr>
      <vt:lpstr>Иновације и међународна сарадња</vt:lpstr>
      <vt:lpstr>Смањење и  контрола ризика нових нуклеарних пројеката</vt:lpstr>
      <vt:lpstr>SMR:Разлози и мотиви за примену</vt:lpstr>
      <vt:lpstr>Нуклеарне електране великих снага са Gen 3+ и Gen 4 реакторима</vt:lpstr>
      <vt:lpstr>Izbor isporucioca nuklearnog postrojenja/tehnologije</vt:lpstr>
      <vt:lpstr>Sopstveni razvoj</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Zoran Drace</dc:creator>
  <cp:lastModifiedBy>Zoran Drace</cp:lastModifiedBy>
  <cp:revision>5</cp:revision>
  <dcterms:created xsi:type="dcterms:W3CDTF">2022-11-22T01:16:52Z</dcterms:created>
  <dcterms:modified xsi:type="dcterms:W3CDTF">2022-11-22T06:02:50Z</dcterms:modified>
</cp:coreProperties>
</file>