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612" r:id="rId2"/>
    <p:sldId id="1466" r:id="rId3"/>
    <p:sldId id="1459" r:id="rId4"/>
    <p:sldId id="310" r:id="rId5"/>
    <p:sldId id="280" r:id="rId6"/>
    <p:sldId id="311" r:id="rId7"/>
    <p:sldId id="1485" r:id="rId8"/>
    <p:sldId id="290" r:id="rId9"/>
    <p:sldId id="735" r:id="rId10"/>
    <p:sldId id="1509" r:id="rId11"/>
    <p:sldId id="1249" r:id="rId12"/>
    <p:sldId id="1498" r:id="rId13"/>
    <p:sldId id="1514" r:id="rId14"/>
    <p:sldId id="508" r:id="rId15"/>
    <p:sldId id="312" r:id="rId16"/>
    <p:sldId id="1472" r:id="rId17"/>
    <p:sldId id="1481" r:id="rId18"/>
    <p:sldId id="1515" r:id="rId19"/>
    <p:sldId id="289" r:id="rId20"/>
    <p:sldId id="1474" r:id="rId21"/>
    <p:sldId id="1512" r:id="rId22"/>
    <p:sldId id="1507" r:id="rId23"/>
    <p:sldId id="1470" r:id="rId24"/>
    <p:sldId id="1386" r:id="rId25"/>
    <p:sldId id="265" r:id="rId26"/>
    <p:sldId id="1451" r:id="rId27"/>
    <p:sldId id="292" r:id="rId28"/>
    <p:sldId id="309" r:id="rId29"/>
    <p:sldId id="307" r:id="rId30"/>
    <p:sldId id="1413" r:id="rId31"/>
    <p:sldId id="657" r:id="rId32"/>
    <p:sldId id="1491" r:id="rId33"/>
    <p:sldId id="601" r:id="rId34"/>
    <p:sldId id="282" r:id="rId35"/>
    <p:sldId id="1207" r:id="rId36"/>
    <p:sldId id="1076" r:id="rId37"/>
    <p:sldId id="505" r:id="rId38"/>
    <p:sldId id="278" r:id="rId39"/>
    <p:sldId id="1502" r:id="rId40"/>
    <p:sldId id="643" r:id="rId41"/>
    <p:sldId id="1222" r:id="rId42"/>
    <p:sldId id="405" r:id="rId43"/>
    <p:sldId id="1456" r:id="rId44"/>
    <p:sldId id="1246" r:id="rId45"/>
    <p:sldId id="1320" r:id="rId46"/>
    <p:sldId id="1516" r:id="rId47"/>
    <p:sldId id="763" r:id="rId48"/>
    <p:sldId id="524" r:id="rId49"/>
    <p:sldId id="940" r:id="rId50"/>
    <p:sldId id="1503" r:id="rId51"/>
    <p:sldId id="313" r:id="rId52"/>
  </p:sldIdLst>
  <p:sldSz cx="12192000" cy="6858000"/>
  <p:notesSz cx="10234613" cy="71040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FF0000"/>
    <a:srgbClr val="000099"/>
    <a:srgbClr val="008E40"/>
    <a:srgbClr val="008A3E"/>
    <a:srgbClr val="DB64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821" autoAdjust="0"/>
    <p:restoredTop sz="90938" autoAdjust="0"/>
  </p:normalViewPr>
  <p:slideViewPr>
    <p:cSldViewPr snapToGrid="0">
      <p:cViewPr varScale="1">
        <p:scale>
          <a:sx n="41" d="100"/>
          <a:sy n="41" d="100"/>
        </p:scale>
        <p:origin x="758" y="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-25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434999" cy="356437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797246" y="0"/>
            <a:ext cx="4434999" cy="356437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1680B7CE-1B31-4C78-AE5E-2B8898429759}" type="datetimeFigureOut">
              <a:rPr lang="en-GB" smtClean="0"/>
              <a:t>21/11/2022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986088" y="887413"/>
            <a:ext cx="4264025" cy="23987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23462" y="3418830"/>
            <a:ext cx="8187690" cy="2797225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747628"/>
            <a:ext cx="4434999" cy="356436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797246" y="6747628"/>
            <a:ext cx="4434999" cy="356436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72C06629-10CE-4EE9-8769-6BEA5E801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97578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C06629-10CE-4EE9-8769-6BEA5E80187C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60017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C06629-10CE-4EE9-8769-6BEA5E80187C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82677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C06629-10CE-4EE9-8769-6BEA5E80187C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41098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C06629-10CE-4EE9-8769-6BEA5E80187C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0776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C06629-10CE-4EE9-8769-6BEA5E80187C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03767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E6DF7C-FDC5-0B41-8376-5A21A0238F6E}" type="slidenum">
              <a:rPr lang="en-US"/>
              <a:pPr/>
              <a:t>45</a:t>
            </a:fld>
            <a:endParaRPr lang="en-US"/>
          </a:p>
        </p:txBody>
      </p:sp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885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CD92FC-2A35-6CD9-95C1-EA2370F826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1E93258-9A22-F3A4-2EAB-C6A764195F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A1343D-8DC0-C8BC-C52A-12D6E49E7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41024-E18B-4389-98EE-3B1552E7AD09}" type="datetimeFigureOut">
              <a:rPr lang="en-GB" smtClean="0"/>
              <a:t>21/11/2022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1544D3-80D9-2918-33EA-4E056000D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CFD473-EFED-05C6-8439-FB713872E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0E324-0C8B-47CB-BE0D-229F99776E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7776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33E4CE-B7B0-F3BF-3AC6-66DF7D8A90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BD76E5-57E3-0D7B-A5F7-8FEF355EA0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996139-23C3-4C0C-0099-CADA40EE9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41024-E18B-4389-98EE-3B1552E7AD09}" type="datetimeFigureOut">
              <a:rPr lang="en-GB" smtClean="0"/>
              <a:t>21/11/2022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BDF7A5-CA9F-5344-DC20-7404B032B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3F28B8-4B2A-9D7E-56CE-ADBA2E1244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0E324-0C8B-47CB-BE0D-229F99776E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35417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F588F36-0E76-71AE-201C-2512BFA507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D4D4AD-0909-33A8-C1D4-9D2E335E29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543326-AADC-C9C2-4221-2B80AA46BD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41024-E18B-4389-98EE-3B1552E7AD09}" type="datetimeFigureOut">
              <a:rPr lang="en-GB" smtClean="0"/>
              <a:t>21/11/2022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9E94AC-1560-A5FB-00ED-F795EEE6A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0D44B3-3BAA-C94B-851E-610BA08496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0E324-0C8B-47CB-BE0D-229F99776E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5009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39AF63-4B75-44E4-9E0F-38E9668B982E}" type="slidenum">
              <a:rPr lang="zh-CN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732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DE72A-3904-CDCD-AB4C-97B9DD9FD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8C21E0-0D32-7AF9-2815-6EB795ED5C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72818F-B556-3A96-01E9-3ECE15E57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41024-E18B-4389-98EE-3B1552E7AD09}" type="datetimeFigureOut">
              <a:rPr lang="en-GB" smtClean="0"/>
              <a:t>21/11/2022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07CFFA-51D1-7E80-99FA-925605B454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CD3140-B10F-4FCD-E67C-0B554C19B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0E324-0C8B-47CB-BE0D-229F99776E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1437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FA9EEC-BA55-3378-0A85-DA1B24B73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C8ADF0-9081-EBC3-93CD-6071BD57EF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9CA6FB-9239-947C-E2FC-57972E7EB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41024-E18B-4389-98EE-3B1552E7AD09}" type="datetimeFigureOut">
              <a:rPr lang="en-GB" smtClean="0"/>
              <a:t>21/11/2022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0F3E14-5561-72BA-0582-3CB773445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4A1FA0-F0F1-1EB4-8B85-8DBC923B7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0E324-0C8B-47CB-BE0D-229F99776E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3933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2EF6F0-D1AA-2FE8-E690-A715A7589B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52B05-9D87-240A-25FA-4D1D8C89DE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7D6DFC-3C37-08C3-80DA-FB501BA545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2E22A8-3D6C-F929-2D40-04A07EC6F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41024-E18B-4389-98EE-3B1552E7AD09}" type="datetimeFigureOut">
              <a:rPr lang="en-GB" smtClean="0"/>
              <a:t>21/11/2022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02691F-B019-A4AD-2401-72B413CB78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0D56D1-04D0-9D6B-A778-0FF816F46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0E324-0C8B-47CB-BE0D-229F99776E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3090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FF422F-92C3-38D9-14F7-4F56410374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65B7C-C707-69FD-AD2F-45E1EE84BE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20E522-E2B0-2BE4-74D1-B4A6062E0A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1E7761-1C19-F9D8-7DD0-7CEC7896AE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6C889AD-A1B6-A258-2A45-78AA0BA63F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F51124-BCC6-B0E2-8EC2-A0DE567D85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41024-E18B-4389-98EE-3B1552E7AD09}" type="datetimeFigureOut">
              <a:rPr lang="en-GB" smtClean="0"/>
              <a:t>21/11/2022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74DCF2D-EB93-719A-E845-E74179EB4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EB08F95-F83F-A014-D43B-59B69642E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0E324-0C8B-47CB-BE0D-229F99776E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6757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49AA7-4665-BB91-AA46-A52367105D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547F210-0AE2-97AA-AD79-92413AD550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41024-E18B-4389-98EE-3B1552E7AD09}" type="datetimeFigureOut">
              <a:rPr lang="en-GB" smtClean="0"/>
              <a:t>21/11/2022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0B66513-3DFC-95F1-3CAF-76546D795B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BBFD38-98FB-1ADC-9459-80155E893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0E324-0C8B-47CB-BE0D-229F99776E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9173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6114397-C5E7-62A6-95F3-974B9890B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41024-E18B-4389-98EE-3B1552E7AD09}" type="datetimeFigureOut">
              <a:rPr lang="en-GB" smtClean="0"/>
              <a:t>21/11/2022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BB95711-86D7-CFE2-3AB4-4647DD2F4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61F95C-F44C-6092-695B-D05554644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0E324-0C8B-47CB-BE0D-229F99776E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8608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BCC095-7817-D834-56F5-B756ED6F51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2620A-D362-6947-C5D6-8FEF2209B6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C8495F-4004-6B02-3560-74F83BF69E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9C81FF-212E-AF55-4E3E-A5053778E0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41024-E18B-4389-98EE-3B1552E7AD09}" type="datetimeFigureOut">
              <a:rPr lang="en-GB" smtClean="0"/>
              <a:t>21/11/2022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347F32-139B-5D34-4837-0C94C6703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925CCF-0DB6-5A2E-DAAD-7E2F6CD6D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0E324-0C8B-47CB-BE0D-229F99776E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3735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170DD6-6D49-121E-0E68-2DF29FC780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E025BEA-7140-B7B9-F632-B3D5F60D5F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DB8A69-3032-6051-4E3C-F276EEA624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A9104B-1936-F69D-4A11-236362B3D4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41024-E18B-4389-98EE-3B1552E7AD09}" type="datetimeFigureOut">
              <a:rPr lang="en-GB" smtClean="0"/>
              <a:t>21/11/2022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163B2D-21D1-D740-5F56-6A55FD139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D962BC-84D1-CF53-BB42-0DCBA01F8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0E324-0C8B-47CB-BE0D-229F99776E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8937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37539FC-FCFB-5DF4-6BB6-99A47C1770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D96863-B521-F2D6-F327-A4CCE48BA0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8E910C-9A62-9C49-D70E-814CC42E95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D41024-E18B-4389-98EE-3B1552E7AD09}" type="datetimeFigureOut">
              <a:rPr lang="en-GB" smtClean="0"/>
              <a:t>21/11/2022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DA4DE0-B85A-1D7C-B8C9-D23F22F6BB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BB82CC-3354-EE37-00EC-2507E6D66A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0E324-0C8B-47CB-BE0D-229F99776E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4090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Hinkley_Point_C_nuclear_power_station#cite_note-st-20220123-82" TargetMode="External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hyperlink" Target="https://en.wikipedia.org/wiki/Olkiluoto_3" TargetMode="Externa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13" Type="http://schemas.openxmlformats.org/officeDocument/2006/relationships/image" Target="../media/image41.jpeg"/><Relationship Id="rId18" Type="http://schemas.openxmlformats.org/officeDocument/2006/relationships/image" Target="../media/image44.jpeg"/><Relationship Id="rId3" Type="http://schemas.openxmlformats.org/officeDocument/2006/relationships/hyperlink" Target="http://www.anawa.org.au/mining/index.html" TargetMode="External"/><Relationship Id="rId21" Type="http://schemas.openxmlformats.org/officeDocument/2006/relationships/image" Target="../media/image46.jpeg"/><Relationship Id="rId7" Type="http://schemas.openxmlformats.org/officeDocument/2006/relationships/image" Target="../media/image36.jpeg"/><Relationship Id="rId12" Type="http://schemas.openxmlformats.org/officeDocument/2006/relationships/image" Target="../media/image40.jpeg"/><Relationship Id="rId17" Type="http://schemas.openxmlformats.org/officeDocument/2006/relationships/hyperlink" Target="http://www.anawa.org.au/chain/reprocessing.html" TargetMode="External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43.jpeg"/><Relationship Id="rId20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11" Type="http://schemas.openxmlformats.org/officeDocument/2006/relationships/image" Target="../media/image39.jpeg"/><Relationship Id="rId5" Type="http://schemas.openxmlformats.org/officeDocument/2006/relationships/hyperlink" Target="http://www.anawa.org.au/mining/tailings.html" TargetMode="External"/><Relationship Id="rId15" Type="http://schemas.openxmlformats.org/officeDocument/2006/relationships/image" Target="../media/image42.jpeg"/><Relationship Id="rId10" Type="http://schemas.openxmlformats.org/officeDocument/2006/relationships/hyperlink" Target="http://en.wikipedia.org/wiki/Image:Gas_centrifuge_cascade.jpg" TargetMode="External"/><Relationship Id="rId19" Type="http://schemas.openxmlformats.org/officeDocument/2006/relationships/hyperlink" Target="http://en.wikipedia.org/wiki/Image:Tour_group_entering_North_Portal_of_Yucca_Mountain.jpg" TargetMode="External"/><Relationship Id="rId4" Type="http://schemas.openxmlformats.org/officeDocument/2006/relationships/image" Target="../media/image34.jpeg"/><Relationship Id="rId9" Type="http://schemas.openxmlformats.org/officeDocument/2006/relationships/image" Target="../media/image38.jpeg"/><Relationship Id="rId14" Type="http://schemas.openxmlformats.org/officeDocument/2006/relationships/hyperlink" Target="http://www.anawa.org.au/waste/interim.html" TargetMode="Externa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>
          <a:xfrm>
            <a:off x="1703388" y="2917826"/>
            <a:ext cx="8915844" cy="1470025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br>
              <a:rPr lang="en-GB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sr-Latn-RS" sz="36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</a:t>
            </a:r>
            <a:r>
              <a:rPr lang="sr-Cyrl-RS" sz="36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КОНОМСКЕ КАРАКТЕРИСТИКЕ НУКЛЕАРНИХ ЕЛЕКТРАНА</a:t>
            </a:r>
            <a:endParaRPr lang="en-GB" sz="3600" dirty="0">
              <a:solidFill>
                <a:srgbClr val="00206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123" name="TextBox 1"/>
          <p:cNvSpPr txBox="1">
            <a:spLocks noChangeArrowheads="1"/>
          </p:cNvSpPr>
          <p:nvPr/>
        </p:nvSpPr>
        <p:spPr bwMode="auto">
          <a:xfrm>
            <a:off x="3838576" y="4937125"/>
            <a:ext cx="46085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sr-Latn-RS" sz="1800" b="1">
                <a:latin typeface="Arial" panose="020B0604020202020204" pitchFamily="34" charset="0"/>
              </a:rPr>
              <a:t>Миодраг Месаровић</a:t>
            </a:r>
          </a:p>
        </p:txBody>
      </p:sp>
      <p:pic>
        <p:nvPicPr>
          <p:cNvPr id="5125" name="Picture 4" descr="imag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7343" y="5307013"/>
            <a:ext cx="1527175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8457" y="70167"/>
            <a:ext cx="1428750" cy="190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9" name="TextBox 4"/>
          <p:cNvSpPr txBox="1">
            <a:spLocks noChangeArrowheads="1"/>
          </p:cNvSpPr>
          <p:nvPr/>
        </p:nvSpPr>
        <p:spPr bwMode="auto">
          <a:xfrm>
            <a:off x="2224170" y="1668463"/>
            <a:ext cx="7815098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sr-Cyrl-RS" altLang="en-US" sz="1800" b="1" dirty="0">
                <a:solidFill>
                  <a:srgbClr val="FF0000"/>
                </a:solidFill>
                <a:latin typeface="Arial" panose="020B0604020202020204" pitchFamily="34" charset="0"/>
              </a:rPr>
              <a:t>НУКЛЕАРНЕ ЕЛЕКТРАНЕ У ЕНЕРГЕТИЦИ СРБИЈЕ</a:t>
            </a:r>
            <a:endParaRPr lang="sr-Latn-RS" altLang="en-US" sz="1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130" name="TextBox 5"/>
          <p:cNvSpPr txBox="1">
            <a:spLocks noChangeArrowheads="1"/>
          </p:cNvSpPr>
          <p:nvPr/>
        </p:nvSpPr>
        <p:spPr bwMode="auto">
          <a:xfrm>
            <a:off x="4024313" y="1300163"/>
            <a:ext cx="4303712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r-Cyrl-RS" altLang="en-US" sz="1800" dirty="0">
                <a:latin typeface="Arial" panose="020B0604020202020204" pitchFamily="34" charset="0"/>
              </a:rPr>
              <a:t>Српска академија наука и уметности</a:t>
            </a:r>
            <a:endParaRPr lang="sr-Latn-RS" altLang="en-US" sz="1800" dirty="0">
              <a:latin typeface="Arial" panose="020B0604020202020204" pitchFamily="34" charset="0"/>
            </a:endParaRPr>
          </a:p>
        </p:txBody>
      </p:sp>
      <p:sp>
        <p:nvSpPr>
          <p:cNvPr id="5131" name="TextBox 12"/>
          <p:cNvSpPr txBox="1">
            <a:spLocks noChangeArrowheads="1"/>
          </p:cNvSpPr>
          <p:nvPr/>
        </p:nvSpPr>
        <p:spPr bwMode="auto">
          <a:xfrm>
            <a:off x="4317207" y="2285047"/>
            <a:ext cx="3629025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sr-Cyrl-RS" altLang="en-US" sz="1800" dirty="0">
                <a:latin typeface="Arial" panose="020B0604020202020204" pitchFamily="34" charset="0"/>
              </a:rPr>
              <a:t>Београд, </a:t>
            </a:r>
            <a:r>
              <a:rPr lang="sr-Latn-RS" altLang="en-US" sz="1800" dirty="0">
                <a:latin typeface="Arial" panose="020B0604020202020204" pitchFamily="34" charset="0"/>
              </a:rPr>
              <a:t>22</a:t>
            </a:r>
            <a:r>
              <a:rPr lang="sr-Cyrl-RS" altLang="en-US" sz="1800" dirty="0">
                <a:latin typeface="Arial" panose="020B0604020202020204" pitchFamily="34" charset="0"/>
              </a:rPr>
              <a:t>.</a:t>
            </a:r>
            <a:r>
              <a:rPr lang="sr-Latn-RS" altLang="en-US" sz="1800" dirty="0">
                <a:latin typeface="Arial" panose="020B0604020202020204" pitchFamily="34" charset="0"/>
              </a:rPr>
              <a:t>11.</a:t>
            </a:r>
            <a:r>
              <a:rPr lang="sr-Cyrl-RS" altLang="en-US" sz="1800" dirty="0">
                <a:latin typeface="Arial" panose="020B0604020202020204" pitchFamily="34" charset="0"/>
              </a:rPr>
              <a:t>202</a:t>
            </a:r>
            <a:r>
              <a:rPr lang="sr-Latn-RS" altLang="en-US" sz="1800" dirty="0">
                <a:latin typeface="Arial" panose="020B0604020202020204" pitchFamily="34" charset="0"/>
              </a:rPr>
              <a:t>2</a:t>
            </a:r>
            <a:r>
              <a:rPr lang="sr-Cyrl-RS" altLang="en-US" sz="1800" dirty="0">
                <a:latin typeface="Arial" panose="020B0604020202020204" pitchFamily="34" charset="0"/>
              </a:rPr>
              <a:t>. године</a:t>
            </a:r>
            <a:endParaRPr lang="sr-Latn-RS" altLang="en-US" sz="1800" dirty="0">
              <a:latin typeface="Arial" panose="020B0604020202020204" pitchFamily="34" charset="0"/>
            </a:endParaRP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3AA4B106-6F2B-C15A-DE7D-0F7F3F6D16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2732" y="1946235"/>
            <a:ext cx="7815098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sr-Cyrl-RS" altLang="en-US" sz="1800" b="1" dirty="0">
                <a:solidFill>
                  <a:srgbClr val="FF0000"/>
                </a:solidFill>
                <a:latin typeface="Arial" panose="020B0604020202020204" pitchFamily="34" charset="0"/>
              </a:rPr>
              <a:t>-Потребе, Могућности, Перспективе</a:t>
            </a:r>
            <a:endParaRPr lang="sr-Latn-RS" altLang="en-US" sz="1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67008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EB56BA7D-6956-D9EA-8DDC-00F4C5ACED71}"/>
              </a:ext>
            </a:extLst>
          </p:cNvPr>
          <p:cNvCxnSpPr>
            <a:cxnSpLocks/>
          </p:cNvCxnSpPr>
          <p:nvPr/>
        </p:nvCxnSpPr>
        <p:spPr>
          <a:xfrm>
            <a:off x="1006928" y="2688771"/>
            <a:ext cx="1093470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2D09C16D-73D5-BADF-83D4-3EB19D1AC000}"/>
              </a:ext>
            </a:extLst>
          </p:cNvPr>
          <p:cNvCxnSpPr>
            <a:cxnSpLocks/>
          </p:cNvCxnSpPr>
          <p:nvPr/>
        </p:nvCxnSpPr>
        <p:spPr>
          <a:xfrm flipH="1" flipV="1">
            <a:off x="5106762" y="1458686"/>
            <a:ext cx="19049" cy="49312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3C3F3B18-690B-C60E-F236-369E595A733E}"/>
              </a:ext>
            </a:extLst>
          </p:cNvPr>
          <p:cNvSpPr/>
          <p:nvPr/>
        </p:nvSpPr>
        <p:spPr>
          <a:xfrm>
            <a:off x="1524002" y="2688771"/>
            <a:ext cx="3559627" cy="2111814"/>
          </a:xfrm>
          <a:custGeom>
            <a:avLst/>
            <a:gdLst>
              <a:gd name="connsiteX0" fmla="*/ 0 w 5148943"/>
              <a:gd name="connsiteY0" fmla="*/ 0 h 2525486"/>
              <a:gd name="connsiteX1" fmla="*/ 261257 w 5148943"/>
              <a:gd name="connsiteY1" fmla="*/ 21771 h 2525486"/>
              <a:gd name="connsiteX2" fmla="*/ 359229 w 5148943"/>
              <a:gd name="connsiteY2" fmla="*/ 76200 h 2525486"/>
              <a:gd name="connsiteX3" fmla="*/ 489857 w 5148943"/>
              <a:gd name="connsiteY3" fmla="*/ 152400 h 2525486"/>
              <a:gd name="connsiteX4" fmla="*/ 555172 w 5148943"/>
              <a:gd name="connsiteY4" fmla="*/ 217714 h 2525486"/>
              <a:gd name="connsiteX5" fmla="*/ 598714 w 5148943"/>
              <a:gd name="connsiteY5" fmla="*/ 239486 h 2525486"/>
              <a:gd name="connsiteX6" fmla="*/ 718457 w 5148943"/>
              <a:gd name="connsiteY6" fmla="*/ 272143 h 2525486"/>
              <a:gd name="connsiteX7" fmla="*/ 772886 w 5148943"/>
              <a:gd name="connsiteY7" fmla="*/ 315686 h 2525486"/>
              <a:gd name="connsiteX8" fmla="*/ 947057 w 5148943"/>
              <a:gd name="connsiteY8" fmla="*/ 413657 h 2525486"/>
              <a:gd name="connsiteX9" fmla="*/ 1066800 w 5148943"/>
              <a:gd name="connsiteY9" fmla="*/ 533400 h 2525486"/>
              <a:gd name="connsiteX10" fmla="*/ 1121229 w 5148943"/>
              <a:gd name="connsiteY10" fmla="*/ 587829 h 2525486"/>
              <a:gd name="connsiteX11" fmla="*/ 1273629 w 5148943"/>
              <a:gd name="connsiteY11" fmla="*/ 718457 h 2525486"/>
              <a:gd name="connsiteX12" fmla="*/ 1371600 w 5148943"/>
              <a:gd name="connsiteY12" fmla="*/ 816429 h 2525486"/>
              <a:gd name="connsiteX13" fmla="*/ 1393372 w 5148943"/>
              <a:gd name="connsiteY13" fmla="*/ 859971 h 2525486"/>
              <a:gd name="connsiteX14" fmla="*/ 1469572 w 5148943"/>
              <a:gd name="connsiteY14" fmla="*/ 957943 h 2525486"/>
              <a:gd name="connsiteX15" fmla="*/ 1491343 w 5148943"/>
              <a:gd name="connsiteY15" fmla="*/ 1012371 h 2525486"/>
              <a:gd name="connsiteX16" fmla="*/ 1524000 w 5148943"/>
              <a:gd name="connsiteY16" fmla="*/ 1077686 h 2525486"/>
              <a:gd name="connsiteX17" fmla="*/ 1600200 w 5148943"/>
              <a:gd name="connsiteY17" fmla="*/ 1208314 h 2525486"/>
              <a:gd name="connsiteX18" fmla="*/ 1676400 w 5148943"/>
              <a:gd name="connsiteY18" fmla="*/ 1426029 h 2525486"/>
              <a:gd name="connsiteX19" fmla="*/ 1785257 w 5148943"/>
              <a:gd name="connsiteY19" fmla="*/ 1534886 h 2525486"/>
              <a:gd name="connsiteX20" fmla="*/ 1926772 w 5148943"/>
              <a:gd name="connsiteY20" fmla="*/ 1676400 h 2525486"/>
              <a:gd name="connsiteX21" fmla="*/ 2024743 w 5148943"/>
              <a:gd name="connsiteY21" fmla="*/ 1774371 h 2525486"/>
              <a:gd name="connsiteX22" fmla="*/ 2046514 w 5148943"/>
              <a:gd name="connsiteY22" fmla="*/ 1796143 h 2525486"/>
              <a:gd name="connsiteX23" fmla="*/ 2307772 w 5148943"/>
              <a:gd name="connsiteY23" fmla="*/ 1992086 h 2525486"/>
              <a:gd name="connsiteX24" fmla="*/ 2416629 w 5148943"/>
              <a:gd name="connsiteY24" fmla="*/ 2079171 h 2525486"/>
              <a:gd name="connsiteX25" fmla="*/ 2601686 w 5148943"/>
              <a:gd name="connsiteY25" fmla="*/ 2177143 h 2525486"/>
              <a:gd name="connsiteX26" fmla="*/ 2688772 w 5148943"/>
              <a:gd name="connsiteY26" fmla="*/ 2231571 h 2525486"/>
              <a:gd name="connsiteX27" fmla="*/ 3048000 w 5148943"/>
              <a:gd name="connsiteY27" fmla="*/ 2253343 h 2525486"/>
              <a:gd name="connsiteX28" fmla="*/ 3254829 w 5148943"/>
              <a:gd name="connsiteY28" fmla="*/ 2351314 h 2525486"/>
              <a:gd name="connsiteX29" fmla="*/ 4180114 w 5148943"/>
              <a:gd name="connsiteY29" fmla="*/ 2438400 h 2525486"/>
              <a:gd name="connsiteX30" fmla="*/ 4582886 w 5148943"/>
              <a:gd name="connsiteY30" fmla="*/ 2427514 h 2525486"/>
              <a:gd name="connsiteX31" fmla="*/ 4648200 w 5148943"/>
              <a:gd name="connsiteY31" fmla="*/ 2460171 h 2525486"/>
              <a:gd name="connsiteX32" fmla="*/ 4865914 w 5148943"/>
              <a:gd name="connsiteY32" fmla="*/ 2525486 h 2525486"/>
              <a:gd name="connsiteX33" fmla="*/ 4974772 w 5148943"/>
              <a:gd name="connsiteY33" fmla="*/ 2503714 h 2525486"/>
              <a:gd name="connsiteX34" fmla="*/ 5148943 w 5148943"/>
              <a:gd name="connsiteY34" fmla="*/ 2514600 h 2525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148943" h="2525486">
                <a:moveTo>
                  <a:pt x="0" y="0"/>
                </a:moveTo>
                <a:cubicBezTo>
                  <a:pt x="8828" y="465"/>
                  <a:pt x="197146" y="401"/>
                  <a:pt x="261257" y="21771"/>
                </a:cubicBezTo>
                <a:cubicBezTo>
                  <a:pt x="288117" y="30724"/>
                  <a:pt x="337311" y="64245"/>
                  <a:pt x="359229" y="76200"/>
                </a:cubicBezTo>
                <a:cubicBezTo>
                  <a:pt x="415872" y="107096"/>
                  <a:pt x="438769" y="109827"/>
                  <a:pt x="489857" y="152400"/>
                </a:cubicBezTo>
                <a:cubicBezTo>
                  <a:pt x="513510" y="172111"/>
                  <a:pt x="527633" y="203944"/>
                  <a:pt x="555172" y="217714"/>
                </a:cubicBezTo>
                <a:cubicBezTo>
                  <a:pt x="569686" y="224971"/>
                  <a:pt x="583647" y="233459"/>
                  <a:pt x="598714" y="239486"/>
                </a:cubicBezTo>
                <a:cubicBezTo>
                  <a:pt x="653953" y="261582"/>
                  <a:pt x="663800" y="261211"/>
                  <a:pt x="718457" y="272143"/>
                </a:cubicBezTo>
                <a:cubicBezTo>
                  <a:pt x="736600" y="286657"/>
                  <a:pt x="752963" y="303732"/>
                  <a:pt x="772886" y="315686"/>
                </a:cubicBezTo>
                <a:cubicBezTo>
                  <a:pt x="834659" y="352750"/>
                  <a:pt x="893451" y="366358"/>
                  <a:pt x="947057" y="413657"/>
                </a:cubicBezTo>
                <a:cubicBezTo>
                  <a:pt x="989383" y="451004"/>
                  <a:pt x="1026886" y="493486"/>
                  <a:pt x="1066800" y="533400"/>
                </a:cubicBezTo>
                <a:cubicBezTo>
                  <a:pt x="1084943" y="551543"/>
                  <a:pt x="1099227" y="574628"/>
                  <a:pt x="1121229" y="587829"/>
                </a:cubicBezTo>
                <a:cubicBezTo>
                  <a:pt x="1227578" y="651639"/>
                  <a:pt x="1133807" y="589392"/>
                  <a:pt x="1273629" y="718457"/>
                </a:cubicBezTo>
                <a:cubicBezTo>
                  <a:pt x="1343400" y="782860"/>
                  <a:pt x="1300003" y="714148"/>
                  <a:pt x="1371600" y="816429"/>
                </a:cubicBezTo>
                <a:cubicBezTo>
                  <a:pt x="1380906" y="829723"/>
                  <a:pt x="1384135" y="846629"/>
                  <a:pt x="1393372" y="859971"/>
                </a:cubicBezTo>
                <a:cubicBezTo>
                  <a:pt x="1416922" y="893987"/>
                  <a:pt x="1447200" y="923142"/>
                  <a:pt x="1469572" y="957943"/>
                </a:cubicBezTo>
                <a:cubicBezTo>
                  <a:pt x="1480138" y="974380"/>
                  <a:pt x="1483257" y="994582"/>
                  <a:pt x="1491343" y="1012371"/>
                </a:cubicBezTo>
                <a:cubicBezTo>
                  <a:pt x="1501415" y="1034531"/>
                  <a:pt x="1512179" y="1056408"/>
                  <a:pt x="1524000" y="1077686"/>
                </a:cubicBezTo>
                <a:cubicBezTo>
                  <a:pt x="1548481" y="1121752"/>
                  <a:pt x="1577656" y="1163226"/>
                  <a:pt x="1600200" y="1208314"/>
                </a:cubicBezTo>
                <a:cubicBezTo>
                  <a:pt x="1625251" y="1258416"/>
                  <a:pt x="1658173" y="1384367"/>
                  <a:pt x="1676400" y="1426029"/>
                </a:cubicBezTo>
                <a:cubicBezTo>
                  <a:pt x="1694924" y="1468369"/>
                  <a:pt x="1758356" y="1509330"/>
                  <a:pt x="1785257" y="1534886"/>
                </a:cubicBezTo>
                <a:cubicBezTo>
                  <a:pt x="1833622" y="1580833"/>
                  <a:pt x="1879600" y="1629229"/>
                  <a:pt x="1926772" y="1676400"/>
                </a:cubicBezTo>
                <a:lnTo>
                  <a:pt x="2024743" y="1774371"/>
                </a:lnTo>
                <a:cubicBezTo>
                  <a:pt x="2032000" y="1781628"/>
                  <a:pt x="2037974" y="1790450"/>
                  <a:pt x="2046514" y="1796143"/>
                </a:cubicBezTo>
                <a:cubicBezTo>
                  <a:pt x="2202485" y="1900122"/>
                  <a:pt x="2113834" y="1836936"/>
                  <a:pt x="2307772" y="1992086"/>
                </a:cubicBezTo>
                <a:cubicBezTo>
                  <a:pt x="2344058" y="2021114"/>
                  <a:pt x="2375561" y="2057429"/>
                  <a:pt x="2416629" y="2079171"/>
                </a:cubicBezTo>
                <a:cubicBezTo>
                  <a:pt x="2478315" y="2111828"/>
                  <a:pt x="2540788" y="2143040"/>
                  <a:pt x="2601686" y="2177143"/>
                </a:cubicBezTo>
                <a:cubicBezTo>
                  <a:pt x="2631554" y="2193869"/>
                  <a:pt x="2655028" y="2225810"/>
                  <a:pt x="2688772" y="2231571"/>
                </a:cubicBezTo>
                <a:cubicBezTo>
                  <a:pt x="2807023" y="2251760"/>
                  <a:pt x="2928257" y="2246086"/>
                  <a:pt x="3048000" y="2253343"/>
                </a:cubicBezTo>
                <a:cubicBezTo>
                  <a:pt x="3119276" y="2306800"/>
                  <a:pt x="3136618" y="2325702"/>
                  <a:pt x="3254829" y="2351314"/>
                </a:cubicBezTo>
                <a:cubicBezTo>
                  <a:pt x="3686221" y="2444782"/>
                  <a:pt x="3756902" y="2427819"/>
                  <a:pt x="4180114" y="2438400"/>
                </a:cubicBezTo>
                <a:cubicBezTo>
                  <a:pt x="4466623" y="2411114"/>
                  <a:pt x="4332318" y="2411855"/>
                  <a:pt x="4582886" y="2427514"/>
                </a:cubicBezTo>
                <a:cubicBezTo>
                  <a:pt x="4604657" y="2438400"/>
                  <a:pt x="4625514" y="2451349"/>
                  <a:pt x="4648200" y="2460171"/>
                </a:cubicBezTo>
                <a:cubicBezTo>
                  <a:pt x="4743605" y="2497273"/>
                  <a:pt x="4775769" y="2502949"/>
                  <a:pt x="4865914" y="2525486"/>
                </a:cubicBezTo>
                <a:cubicBezTo>
                  <a:pt x="4894687" y="2518293"/>
                  <a:pt x="4948081" y="2503714"/>
                  <a:pt x="4974772" y="2503714"/>
                </a:cubicBezTo>
                <a:cubicBezTo>
                  <a:pt x="5032942" y="2503714"/>
                  <a:pt x="5148943" y="2514600"/>
                  <a:pt x="5148943" y="2514600"/>
                </a:cubicBezTo>
              </a:path>
            </a:pathLst>
          </a:cu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BCF6974-718F-B54E-998F-92046D7979AC}"/>
              </a:ext>
            </a:extLst>
          </p:cNvPr>
          <p:cNvCxnSpPr>
            <a:cxnSpLocks/>
          </p:cNvCxnSpPr>
          <p:nvPr/>
        </p:nvCxnSpPr>
        <p:spPr>
          <a:xfrm>
            <a:off x="5102678" y="4800585"/>
            <a:ext cx="0" cy="685815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779245F-8B9C-9811-6041-9553264E2FE0}"/>
              </a:ext>
            </a:extLst>
          </p:cNvPr>
          <p:cNvCxnSpPr>
            <a:cxnSpLocks/>
          </p:cNvCxnSpPr>
          <p:nvPr/>
        </p:nvCxnSpPr>
        <p:spPr>
          <a:xfrm flipV="1">
            <a:off x="5095195" y="2688769"/>
            <a:ext cx="4752975" cy="279763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C6AEA6C-662C-D3F9-643A-564ECBDD503A}"/>
              </a:ext>
            </a:extLst>
          </p:cNvPr>
          <p:cNvCxnSpPr>
            <a:cxnSpLocks/>
          </p:cNvCxnSpPr>
          <p:nvPr/>
        </p:nvCxnSpPr>
        <p:spPr>
          <a:xfrm flipV="1">
            <a:off x="9848170" y="1542711"/>
            <a:ext cx="1835519" cy="1146058"/>
          </a:xfrm>
          <a:prstGeom prst="line">
            <a:avLst/>
          </a:prstGeom>
          <a:ln w="57150">
            <a:solidFill>
              <a:srgbClr val="008E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8E99987B-6E77-8F45-A109-D267CA8CA23A}"/>
              </a:ext>
            </a:extLst>
          </p:cNvPr>
          <p:cNvSpPr txBox="1"/>
          <p:nvPr/>
        </p:nvSpPr>
        <p:spPr>
          <a:xfrm>
            <a:off x="4376057" y="1302493"/>
            <a:ext cx="1001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3600" dirty="0">
                <a:solidFill>
                  <a:srgbClr val="0070C0"/>
                </a:solidFill>
              </a:rPr>
              <a:t>+ €</a:t>
            </a:r>
            <a:endParaRPr lang="en-GB" sz="3600" dirty="0">
              <a:solidFill>
                <a:srgbClr val="0070C0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FD439B6-6F91-B38A-5263-5A57F6BDEBE4}"/>
              </a:ext>
            </a:extLst>
          </p:cNvPr>
          <p:cNvSpPr txBox="1"/>
          <p:nvPr/>
        </p:nvSpPr>
        <p:spPr>
          <a:xfrm>
            <a:off x="4452257" y="5743584"/>
            <a:ext cx="1001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3600" dirty="0">
                <a:solidFill>
                  <a:srgbClr val="0070C0"/>
                </a:solidFill>
              </a:rPr>
              <a:t>- €</a:t>
            </a:r>
            <a:endParaRPr lang="en-GB" sz="3600" dirty="0">
              <a:solidFill>
                <a:srgbClr val="0070C0"/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6EE91A3-97F5-F099-2479-6BC6B11E9836}"/>
              </a:ext>
            </a:extLst>
          </p:cNvPr>
          <p:cNvSpPr txBox="1"/>
          <p:nvPr/>
        </p:nvSpPr>
        <p:spPr>
          <a:xfrm>
            <a:off x="4637314" y="4761306"/>
            <a:ext cx="8494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600" dirty="0">
                <a:solidFill>
                  <a:srgbClr val="0070C0"/>
                </a:solidFill>
              </a:rPr>
              <a:t>Δ</a:t>
            </a:r>
            <a:endParaRPr lang="en-GB" sz="3600" dirty="0">
              <a:solidFill>
                <a:srgbClr val="0070C0"/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9310B3E-3090-5058-7FDA-DF4C6A872AEB}"/>
              </a:ext>
            </a:extLst>
          </p:cNvPr>
          <p:cNvSpPr txBox="1"/>
          <p:nvPr/>
        </p:nvSpPr>
        <p:spPr>
          <a:xfrm>
            <a:off x="996042" y="2564955"/>
            <a:ext cx="1001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3600" i="1" dirty="0">
                <a:solidFill>
                  <a:srgbClr val="0070C0"/>
                </a:solidFill>
              </a:rPr>
              <a:t>- t</a:t>
            </a:r>
            <a:endParaRPr lang="en-GB" sz="3600" i="1" dirty="0">
              <a:solidFill>
                <a:srgbClr val="0070C0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E9FE364-742D-1A0D-7E55-F9F3E5D4BDF4}"/>
              </a:ext>
            </a:extLst>
          </p:cNvPr>
          <p:cNvSpPr txBox="1"/>
          <p:nvPr/>
        </p:nvSpPr>
        <p:spPr>
          <a:xfrm>
            <a:off x="10963276" y="2645226"/>
            <a:ext cx="1001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3600" dirty="0">
                <a:solidFill>
                  <a:srgbClr val="0070C0"/>
                </a:solidFill>
              </a:rPr>
              <a:t>+ </a:t>
            </a:r>
            <a:r>
              <a:rPr lang="sr-Latn-RS" sz="3600" i="1" dirty="0">
                <a:solidFill>
                  <a:srgbClr val="0070C0"/>
                </a:solidFill>
              </a:rPr>
              <a:t>t</a:t>
            </a:r>
            <a:endParaRPr lang="en-GB" sz="3600" i="1" dirty="0">
              <a:solidFill>
                <a:srgbClr val="0070C0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9CA03C1-EDE5-99CE-FAE0-4A4154B22B2B}"/>
              </a:ext>
            </a:extLst>
          </p:cNvPr>
          <p:cNvSpPr txBox="1"/>
          <p:nvPr/>
        </p:nvSpPr>
        <p:spPr>
          <a:xfrm>
            <a:off x="4802389" y="4478129"/>
            <a:ext cx="9786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3600" dirty="0">
                <a:solidFill>
                  <a:srgbClr val="0070C0"/>
                </a:solidFill>
              </a:rPr>
              <a:t>C</a:t>
            </a:r>
            <a:endParaRPr lang="en-GB" sz="3600" dirty="0">
              <a:solidFill>
                <a:srgbClr val="0070C0"/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61927C9-E4C1-C121-91F2-B3913E02E075}"/>
              </a:ext>
            </a:extLst>
          </p:cNvPr>
          <p:cNvSpPr txBox="1"/>
          <p:nvPr/>
        </p:nvSpPr>
        <p:spPr>
          <a:xfrm>
            <a:off x="4343061" y="5136532"/>
            <a:ext cx="1001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3600" dirty="0">
                <a:solidFill>
                  <a:srgbClr val="0070C0"/>
                </a:solidFill>
              </a:rPr>
              <a:t>I</a:t>
            </a:r>
            <a:endParaRPr lang="en-GB" sz="3600" dirty="0">
              <a:solidFill>
                <a:srgbClr val="0070C0"/>
              </a:solidFill>
            </a:endParaRP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6680E60D-1090-0DD9-780A-007A322D9FE2}"/>
              </a:ext>
            </a:extLst>
          </p:cNvPr>
          <p:cNvCxnSpPr>
            <a:cxnSpLocks/>
          </p:cNvCxnSpPr>
          <p:nvPr/>
        </p:nvCxnSpPr>
        <p:spPr>
          <a:xfrm>
            <a:off x="4953000" y="5486400"/>
            <a:ext cx="391547" cy="168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7688802B-E7B4-A6A2-FCA8-3238AB74EAF6}"/>
              </a:ext>
            </a:extLst>
          </p:cNvPr>
          <p:cNvCxnSpPr>
            <a:cxnSpLocks/>
          </p:cNvCxnSpPr>
          <p:nvPr/>
        </p:nvCxnSpPr>
        <p:spPr>
          <a:xfrm>
            <a:off x="4876800" y="4766899"/>
            <a:ext cx="391547" cy="168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E9A78C41-EC48-C6E1-491D-DCB89B969124}"/>
              </a:ext>
            </a:extLst>
          </p:cNvPr>
          <p:cNvSpPr txBox="1"/>
          <p:nvPr/>
        </p:nvSpPr>
        <p:spPr>
          <a:xfrm>
            <a:off x="1516581" y="5376995"/>
            <a:ext cx="23921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3200" dirty="0">
                <a:solidFill>
                  <a:srgbClr val="0070C0"/>
                </a:solidFill>
              </a:rPr>
              <a:t>I = C + </a:t>
            </a:r>
            <a:r>
              <a:rPr lang="el-GR" sz="3200" dirty="0">
                <a:solidFill>
                  <a:srgbClr val="0070C0"/>
                </a:solidFill>
              </a:rPr>
              <a:t>Δ</a:t>
            </a:r>
            <a:r>
              <a:rPr lang="sr-Latn-RS" sz="3200" dirty="0">
                <a:solidFill>
                  <a:srgbClr val="0070C0"/>
                </a:solidFill>
              </a:rPr>
              <a:t>  (€)</a:t>
            </a:r>
            <a:endParaRPr lang="en-GB" sz="3200" dirty="0">
              <a:solidFill>
                <a:srgbClr val="0070C0"/>
              </a:solidFill>
            </a:endParaRP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C8CA0058-85F4-574A-7891-3A1836D885D6}"/>
              </a:ext>
            </a:extLst>
          </p:cNvPr>
          <p:cNvCxnSpPr>
            <a:cxnSpLocks/>
          </p:cNvCxnSpPr>
          <p:nvPr/>
        </p:nvCxnSpPr>
        <p:spPr>
          <a:xfrm flipV="1">
            <a:off x="1676400" y="2301784"/>
            <a:ext cx="0" cy="2554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337F4C1D-F660-9802-60A1-A88D5B1ABBE8}"/>
              </a:ext>
            </a:extLst>
          </p:cNvPr>
          <p:cNvCxnSpPr/>
          <p:nvPr/>
        </p:nvCxnSpPr>
        <p:spPr>
          <a:xfrm>
            <a:off x="1676400" y="2429484"/>
            <a:ext cx="3396173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0E19E0CB-C642-11C5-D3CE-38D6D25C5BB4}"/>
              </a:ext>
            </a:extLst>
          </p:cNvPr>
          <p:cNvSpPr txBox="1"/>
          <p:nvPr/>
        </p:nvSpPr>
        <p:spPr>
          <a:xfrm>
            <a:off x="2992721" y="1881213"/>
            <a:ext cx="1001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600" dirty="0">
                <a:solidFill>
                  <a:srgbClr val="0070C0"/>
                </a:solidFill>
              </a:rPr>
              <a:t>τ</a:t>
            </a:r>
            <a:endParaRPr lang="en-GB" sz="3600" dirty="0">
              <a:solidFill>
                <a:srgbClr val="0070C0"/>
              </a:solidFill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996C1A3-A0A6-5C28-80AB-2FF7A2013883}"/>
              </a:ext>
            </a:extLst>
          </p:cNvPr>
          <p:cNvSpPr txBox="1"/>
          <p:nvPr/>
        </p:nvSpPr>
        <p:spPr>
          <a:xfrm>
            <a:off x="1278730" y="4856912"/>
            <a:ext cx="23921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600" dirty="0">
                <a:solidFill>
                  <a:srgbClr val="0070C0"/>
                </a:solidFill>
              </a:rPr>
              <a:t>τ</a:t>
            </a:r>
            <a:r>
              <a:rPr lang="sr-Latn-RS" sz="3600" dirty="0">
                <a:solidFill>
                  <a:srgbClr val="0070C0"/>
                </a:solidFill>
              </a:rPr>
              <a:t> ≈ </a:t>
            </a:r>
            <a:r>
              <a:rPr lang="sr-Latn-RS" sz="3200" dirty="0">
                <a:solidFill>
                  <a:srgbClr val="0070C0"/>
                </a:solidFill>
              </a:rPr>
              <a:t>7,5 god</a:t>
            </a:r>
            <a:endParaRPr lang="en-GB" sz="3200" dirty="0">
              <a:solidFill>
                <a:srgbClr val="0070C0"/>
              </a:solidFill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579AB665-BE1B-179B-3750-8FAC7A7CE912}"/>
              </a:ext>
            </a:extLst>
          </p:cNvPr>
          <p:cNvSpPr txBox="1"/>
          <p:nvPr/>
        </p:nvSpPr>
        <p:spPr>
          <a:xfrm>
            <a:off x="894279" y="468085"/>
            <a:ext cx="108127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3200" dirty="0"/>
              <a:t>ŠEMATSKI PRIKAZ TROŠKOVA I PRIHODA N.E. TOKOM VREMENA</a:t>
            </a:r>
            <a:endParaRPr lang="en-GB" sz="3200" dirty="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D094E75A-F504-74F1-E675-030FA528F862}"/>
              </a:ext>
            </a:extLst>
          </p:cNvPr>
          <p:cNvSpPr txBox="1"/>
          <p:nvPr/>
        </p:nvSpPr>
        <p:spPr>
          <a:xfrm>
            <a:off x="3068154" y="3376448"/>
            <a:ext cx="20270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800" dirty="0">
                <a:solidFill>
                  <a:srgbClr val="FF0000"/>
                </a:solidFill>
              </a:rPr>
              <a:t>-</a:t>
            </a:r>
            <a:r>
              <a:rPr lang="sr-Latn-RS" sz="2800" dirty="0"/>
              <a:t> </a:t>
            </a:r>
            <a:r>
              <a:rPr lang="sr-Latn-RS" sz="2800" dirty="0">
                <a:solidFill>
                  <a:srgbClr val="0070C0"/>
                </a:solidFill>
              </a:rPr>
              <a:t>IZGRADNJA</a:t>
            </a:r>
            <a:endParaRPr lang="en-GB" sz="2800" dirty="0">
              <a:solidFill>
                <a:srgbClr val="0070C0"/>
              </a:solidFill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6E73604-8012-E182-FFF2-9B5A1E36B4C3}"/>
              </a:ext>
            </a:extLst>
          </p:cNvPr>
          <p:cNvSpPr txBox="1"/>
          <p:nvPr/>
        </p:nvSpPr>
        <p:spPr>
          <a:xfrm>
            <a:off x="5304573" y="2927776"/>
            <a:ext cx="40628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800" dirty="0">
                <a:solidFill>
                  <a:srgbClr val="FF0000"/>
                </a:solidFill>
              </a:rPr>
              <a:t>-</a:t>
            </a:r>
            <a:r>
              <a:rPr lang="sr-Latn-RS" sz="2800" dirty="0"/>
              <a:t> </a:t>
            </a:r>
            <a:r>
              <a:rPr lang="sr-Latn-RS" sz="2800" dirty="0">
                <a:solidFill>
                  <a:srgbClr val="0070C0"/>
                </a:solidFill>
              </a:rPr>
              <a:t>POGON&amp;ODRŽAVANJE</a:t>
            </a:r>
            <a:endParaRPr lang="en-GB" sz="2800" dirty="0">
              <a:solidFill>
                <a:srgbClr val="0070C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2693034-1328-B02E-F0BD-8735652D969E}"/>
              </a:ext>
            </a:extLst>
          </p:cNvPr>
          <p:cNvSpPr txBox="1"/>
          <p:nvPr/>
        </p:nvSpPr>
        <p:spPr>
          <a:xfrm>
            <a:off x="3089073" y="3756869"/>
            <a:ext cx="2006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800" dirty="0">
                <a:solidFill>
                  <a:srgbClr val="FF0000"/>
                </a:solidFill>
              </a:rPr>
              <a:t>-</a:t>
            </a:r>
            <a:r>
              <a:rPr lang="sr-Latn-RS" sz="2800" dirty="0"/>
              <a:t> </a:t>
            </a:r>
            <a:r>
              <a:rPr lang="sr-Latn-RS" sz="2800" dirty="0">
                <a:solidFill>
                  <a:srgbClr val="0070C0"/>
                </a:solidFill>
              </a:rPr>
              <a:t>GORIVO (I)</a:t>
            </a:r>
            <a:endParaRPr lang="en-GB" sz="2800" dirty="0">
              <a:solidFill>
                <a:srgbClr val="0070C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5E4226-959D-63F3-A154-FB5CEB70ECAF}"/>
              </a:ext>
            </a:extLst>
          </p:cNvPr>
          <p:cNvSpPr txBox="1"/>
          <p:nvPr/>
        </p:nvSpPr>
        <p:spPr>
          <a:xfrm>
            <a:off x="3111957" y="4063661"/>
            <a:ext cx="2092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800" dirty="0">
                <a:solidFill>
                  <a:srgbClr val="FF0000"/>
                </a:solidFill>
              </a:rPr>
              <a:t>-</a:t>
            </a:r>
            <a:r>
              <a:rPr lang="sr-Latn-RS" sz="2800" dirty="0"/>
              <a:t> </a:t>
            </a:r>
            <a:r>
              <a:rPr lang="sr-Latn-RS" sz="2800" dirty="0">
                <a:solidFill>
                  <a:srgbClr val="0070C0"/>
                </a:solidFill>
              </a:rPr>
              <a:t>PUŠTANJE</a:t>
            </a:r>
            <a:r>
              <a:rPr lang="sr-Latn-RS" sz="2800" dirty="0"/>
              <a:t> </a:t>
            </a:r>
            <a:endParaRPr lang="en-GB" sz="2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3E359DC-79E1-A16D-A712-798BB59116EB}"/>
              </a:ext>
            </a:extLst>
          </p:cNvPr>
          <p:cNvSpPr txBox="1"/>
          <p:nvPr/>
        </p:nvSpPr>
        <p:spPr>
          <a:xfrm>
            <a:off x="3063689" y="3029213"/>
            <a:ext cx="1917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800" dirty="0">
                <a:solidFill>
                  <a:srgbClr val="FF0000"/>
                </a:solidFill>
              </a:rPr>
              <a:t>-</a:t>
            </a:r>
            <a:r>
              <a:rPr lang="sr-Latn-RS" sz="2800" dirty="0"/>
              <a:t> </a:t>
            </a:r>
            <a:r>
              <a:rPr lang="sr-Latn-RS" sz="2800" dirty="0">
                <a:solidFill>
                  <a:srgbClr val="0070C0"/>
                </a:solidFill>
              </a:rPr>
              <a:t>OPREMA</a:t>
            </a:r>
            <a:endParaRPr lang="en-GB" sz="2800" dirty="0">
              <a:solidFill>
                <a:srgbClr val="0070C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1CA97A-C95B-1DA1-1E83-0356108239D7}"/>
              </a:ext>
            </a:extLst>
          </p:cNvPr>
          <p:cNvSpPr txBox="1"/>
          <p:nvPr/>
        </p:nvSpPr>
        <p:spPr>
          <a:xfrm>
            <a:off x="3063690" y="2693526"/>
            <a:ext cx="1917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800" dirty="0">
                <a:solidFill>
                  <a:srgbClr val="FF0000"/>
                </a:solidFill>
              </a:rPr>
              <a:t>-</a:t>
            </a:r>
            <a:r>
              <a:rPr lang="sr-Latn-RS" sz="2800" dirty="0"/>
              <a:t> </a:t>
            </a:r>
            <a:r>
              <a:rPr lang="sr-Latn-RS" sz="2800" dirty="0">
                <a:solidFill>
                  <a:srgbClr val="0070C0"/>
                </a:solidFill>
              </a:rPr>
              <a:t>PRIPREMA</a:t>
            </a:r>
            <a:endParaRPr lang="en-GB" sz="2800" dirty="0">
              <a:solidFill>
                <a:srgbClr val="0070C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EFAE7B3-D57B-272A-A142-C31D71088259}"/>
              </a:ext>
            </a:extLst>
          </p:cNvPr>
          <p:cNvSpPr txBox="1"/>
          <p:nvPr/>
        </p:nvSpPr>
        <p:spPr>
          <a:xfrm>
            <a:off x="5291690" y="3282813"/>
            <a:ext cx="28565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800" dirty="0">
                <a:solidFill>
                  <a:srgbClr val="FF0000"/>
                </a:solidFill>
              </a:rPr>
              <a:t>-</a:t>
            </a:r>
            <a:r>
              <a:rPr lang="sr-Latn-RS" sz="2800" dirty="0"/>
              <a:t> </a:t>
            </a:r>
            <a:r>
              <a:rPr lang="sr-Latn-RS" sz="2800" dirty="0">
                <a:solidFill>
                  <a:srgbClr val="FF0000"/>
                </a:solidFill>
              </a:rPr>
              <a:t>GORIVO (II, III,.)</a:t>
            </a:r>
            <a:endParaRPr lang="en-GB" sz="2800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38129B5-A761-A6B9-AF2F-99DF0084ABF2}"/>
              </a:ext>
            </a:extLst>
          </p:cNvPr>
          <p:cNvSpPr txBox="1"/>
          <p:nvPr/>
        </p:nvSpPr>
        <p:spPr>
          <a:xfrm>
            <a:off x="5304573" y="2587399"/>
            <a:ext cx="28565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800" dirty="0">
                <a:solidFill>
                  <a:srgbClr val="FF0000"/>
                </a:solidFill>
              </a:rPr>
              <a:t>-</a:t>
            </a:r>
            <a:r>
              <a:rPr lang="sr-Latn-RS" sz="2800" dirty="0"/>
              <a:t> </a:t>
            </a:r>
            <a:r>
              <a:rPr lang="sr-Latn-RS" sz="2800" dirty="0">
                <a:solidFill>
                  <a:srgbClr val="0070C0"/>
                </a:solidFill>
              </a:rPr>
              <a:t>OTPLATE</a:t>
            </a:r>
            <a:endParaRPr lang="en-GB" sz="2800" dirty="0">
              <a:solidFill>
                <a:srgbClr val="0070C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80BD5DE-2891-EBA5-DEB7-8FB395144283}"/>
              </a:ext>
            </a:extLst>
          </p:cNvPr>
          <p:cNvSpPr txBox="1"/>
          <p:nvPr/>
        </p:nvSpPr>
        <p:spPr>
          <a:xfrm>
            <a:off x="5318655" y="3975977"/>
            <a:ext cx="28565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800" dirty="0">
                <a:solidFill>
                  <a:srgbClr val="FF0000"/>
                </a:solidFill>
              </a:rPr>
              <a:t>- </a:t>
            </a:r>
            <a:r>
              <a:rPr lang="sr-Latn-RS" sz="2800" dirty="0">
                <a:solidFill>
                  <a:srgbClr val="0070C0"/>
                </a:solidFill>
              </a:rPr>
              <a:t>TAKSE</a:t>
            </a:r>
            <a:endParaRPr lang="en-GB" sz="2800" dirty="0">
              <a:solidFill>
                <a:srgbClr val="0070C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1F158D7-7281-7038-6534-B1042C771AD8}"/>
              </a:ext>
            </a:extLst>
          </p:cNvPr>
          <p:cNvSpPr txBox="1"/>
          <p:nvPr/>
        </p:nvSpPr>
        <p:spPr>
          <a:xfrm>
            <a:off x="5279573" y="2084127"/>
            <a:ext cx="39028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800" dirty="0">
                <a:solidFill>
                  <a:srgbClr val="008E40"/>
                </a:solidFill>
              </a:rPr>
              <a:t>+</a:t>
            </a:r>
            <a:r>
              <a:rPr lang="sr-Latn-RS" sz="2800" dirty="0"/>
              <a:t> </a:t>
            </a:r>
            <a:r>
              <a:rPr lang="sr-Latn-RS" sz="2800" dirty="0">
                <a:solidFill>
                  <a:srgbClr val="008E40"/>
                </a:solidFill>
              </a:rPr>
              <a:t>PROIZVODNJA (LCOE)</a:t>
            </a:r>
            <a:endParaRPr lang="en-GB" sz="2800" dirty="0">
              <a:solidFill>
                <a:srgbClr val="008E40"/>
              </a:solidFill>
            </a:endParaRPr>
          </a:p>
        </p:txBody>
      </p:sp>
      <p:pic>
        <p:nvPicPr>
          <p:cNvPr id="2" name="Picture 1" descr="A picture containing diagram&#10;&#10;Description automatically generated">
            <a:extLst>
              <a:ext uri="{FF2B5EF4-FFF2-40B4-BE49-F238E27FC236}">
                <a16:creationId xmlns:a16="http://schemas.microsoft.com/office/drawing/2014/main" id="{6CE7EA7A-B35A-4325-48A6-5F155DC2F6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2434" y="4394072"/>
            <a:ext cx="5902265" cy="228306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357B623-65B3-3F6E-DB89-BA9AA0D47927}"/>
              </a:ext>
            </a:extLst>
          </p:cNvPr>
          <p:cNvSpPr txBox="1"/>
          <p:nvPr/>
        </p:nvSpPr>
        <p:spPr>
          <a:xfrm>
            <a:off x="5291690" y="3631034"/>
            <a:ext cx="28565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800" dirty="0">
                <a:solidFill>
                  <a:srgbClr val="FF0000"/>
                </a:solidFill>
              </a:rPr>
              <a:t>-</a:t>
            </a:r>
            <a:r>
              <a:rPr lang="sr-Latn-RS" sz="2800" dirty="0"/>
              <a:t> </a:t>
            </a:r>
            <a:r>
              <a:rPr lang="sr-Latn-RS" sz="2800" dirty="0">
                <a:solidFill>
                  <a:srgbClr val="0070C0"/>
                </a:solidFill>
              </a:rPr>
              <a:t>OSIGURANJE</a:t>
            </a:r>
            <a:endParaRPr lang="en-GB" sz="2800" dirty="0">
              <a:solidFill>
                <a:srgbClr val="0070C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4B76E50-4234-92DA-A82E-1284EA85C07A}"/>
              </a:ext>
            </a:extLst>
          </p:cNvPr>
          <p:cNvSpPr txBox="1"/>
          <p:nvPr/>
        </p:nvSpPr>
        <p:spPr>
          <a:xfrm>
            <a:off x="354890" y="6405036"/>
            <a:ext cx="5275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dirty="0">
                <a:solidFill>
                  <a:srgbClr val="FF0000"/>
                </a:solidFill>
              </a:rPr>
              <a:t>WNA Economics of nuclear power, Aug. 2022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3177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2572D19-EA67-5523-DEE5-0CB828E38A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548" y="545987"/>
            <a:ext cx="12192000" cy="607741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CFD4E39-1F96-9D8B-FA1F-86C26658DFB3}"/>
              </a:ext>
            </a:extLst>
          </p:cNvPr>
          <p:cNvSpPr txBox="1"/>
          <p:nvPr/>
        </p:nvSpPr>
        <p:spPr>
          <a:xfrm>
            <a:off x="781254" y="1299825"/>
            <a:ext cx="707136" cy="646331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r-Latn-RS" sz="3600" b="1" dirty="0">
                <a:solidFill>
                  <a:srgbClr val="FF0000"/>
                </a:solidFill>
              </a:rPr>
              <a:t>1</a:t>
            </a:r>
            <a:endParaRPr lang="en-GB" sz="3600" b="1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7F582A8-48C1-23F9-C14F-DA5F04C236A6}"/>
              </a:ext>
            </a:extLst>
          </p:cNvPr>
          <p:cNvSpPr txBox="1"/>
          <p:nvPr/>
        </p:nvSpPr>
        <p:spPr>
          <a:xfrm>
            <a:off x="6197548" y="1283587"/>
            <a:ext cx="707136" cy="646331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r-Latn-RS" sz="3600" b="1" dirty="0">
                <a:solidFill>
                  <a:srgbClr val="FF0000"/>
                </a:solidFill>
              </a:rPr>
              <a:t>2</a:t>
            </a:r>
            <a:endParaRPr lang="en-GB" sz="3600" b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AB83E0-0374-2E44-801F-1CB51A8A6315}"/>
              </a:ext>
            </a:extLst>
          </p:cNvPr>
          <p:cNvSpPr txBox="1"/>
          <p:nvPr/>
        </p:nvSpPr>
        <p:spPr>
          <a:xfrm>
            <a:off x="8826004" y="2044862"/>
            <a:ext cx="707136" cy="646331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r-Latn-RS" sz="3600" b="1" dirty="0">
                <a:solidFill>
                  <a:srgbClr val="FF0000"/>
                </a:solidFill>
              </a:rPr>
              <a:t>3</a:t>
            </a:r>
            <a:endParaRPr lang="en-GB" sz="3600" b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9938C92-6550-A9C5-5E85-FF1FBD2D0171}"/>
              </a:ext>
            </a:extLst>
          </p:cNvPr>
          <p:cNvSpPr txBox="1"/>
          <p:nvPr/>
        </p:nvSpPr>
        <p:spPr>
          <a:xfrm>
            <a:off x="8636990" y="3830522"/>
            <a:ext cx="707136" cy="646331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r-Cyrl-RS" sz="3600" b="1" dirty="0">
                <a:solidFill>
                  <a:srgbClr val="FF0000"/>
                </a:solidFill>
              </a:rPr>
              <a:t>4</a:t>
            </a:r>
            <a:endParaRPr lang="en-GB" sz="3600" b="1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35775ED-8D4E-329C-5AF7-D8432106FD97}"/>
              </a:ext>
            </a:extLst>
          </p:cNvPr>
          <p:cNvSpPr txBox="1"/>
          <p:nvPr/>
        </p:nvSpPr>
        <p:spPr>
          <a:xfrm>
            <a:off x="881614" y="16434"/>
            <a:ext cx="108383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effectLst/>
                <a:latin typeface="Times New Roman" panose="02020603050405020304" pitchFamily="18" charset="0"/>
                <a:ea typeface="WenQuanYi Micro Hei"/>
                <a:cs typeface="Mangal" panose="02040503050203030202" pitchFamily="18" charset="0"/>
              </a:rPr>
              <a:t>Трошкови нуклеарног горива</a:t>
            </a:r>
            <a:endParaRPr lang="en-GB" sz="3600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en-GB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F1CD91-519A-5307-409D-18494CAC4674}"/>
              </a:ext>
            </a:extLst>
          </p:cNvPr>
          <p:cNvSpPr txBox="1"/>
          <p:nvPr/>
        </p:nvSpPr>
        <p:spPr>
          <a:xfrm>
            <a:off x="2728966" y="4879632"/>
            <a:ext cx="707136" cy="646331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r-Cyrl-RS" sz="3600" b="1" dirty="0">
                <a:solidFill>
                  <a:srgbClr val="0070C0"/>
                </a:solidFill>
              </a:rPr>
              <a:t>5</a:t>
            </a:r>
            <a:endParaRPr lang="en-GB" sz="3600" b="1" dirty="0">
              <a:solidFill>
                <a:srgbClr val="0070C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29F0E4D-0EEB-F92E-8F11-72B398A0CA70}"/>
              </a:ext>
            </a:extLst>
          </p:cNvPr>
          <p:cNvSpPr txBox="1"/>
          <p:nvPr/>
        </p:nvSpPr>
        <p:spPr>
          <a:xfrm>
            <a:off x="9507826" y="771874"/>
            <a:ext cx="2352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WenQuanYi Micro Hei"/>
                <a:cs typeface="Mangal" panose="02040503050203030202" pitchFamily="18" charset="0"/>
              </a:rPr>
              <a:t>Front End</a:t>
            </a:r>
            <a:endParaRPr lang="en-GB" sz="3600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A41C6D3-DA4A-671D-7FAA-D6F72F4C5EB2}"/>
              </a:ext>
            </a:extLst>
          </p:cNvPr>
          <p:cNvSpPr txBox="1"/>
          <p:nvPr/>
        </p:nvSpPr>
        <p:spPr>
          <a:xfrm>
            <a:off x="2259862" y="5977070"/>
            <a:ext cx="2352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36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WenQuanYi Micro Hei"/>
                <a:cs typeface="Mangal" panose="02040503050203030202" pitchFamily="18" charset="0"/>
              </a:rPr>
              <a:t>Back End</a:t>
            </a:r>
            <a:endParaRPr lang="en-GB" sz="3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0767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E5B1E905-4C7B-531A-F1B0-CE3C6DE9DE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0757429"/>
              </p:ext>
            </p:extLst>
          </p:nvPr>
        </p:nvGraphicFramePr>
        <p:xfrm>
          <a:off x="793377" y="795916"/>
          <a:ext cx="10737888" cy="54941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86489">
                  <a:extLst>
                    <a:ext uri="{9D8B030D-6E8A-4147-A177-3AD203B41FA5}">
                      <a16:colId xmlns:a16="http://schemas.microsoft.com/office/drawing/2014/main" val="1061287615"/>
                    </a:ext>
                  </a:extLst>
                </a:gridCol>
                <a:gridCol w="2630828">
                  <a:extLst>
                    <a:ext uri="{9D8B030D-6E8A-4147-A177-3AD203B41FA5}">
                      <a16:colId xmlns:a16="http://schemas.microsoft.com/office/drawing/2014/main" val="1188394369"/>
                    </a:ext>
                  </a:extLst>
                </a:gridCol>
                <a:gridCol w="1836616">
                  <a:extLst>
                    <a:ext uri="{9D8B030D-6E8A-4147-A177-3AD203B41FA5}">
                      <a16:colId xmlns:a16="http://schemas.microsoft.com/office/drawing/2014/main" val="496620802"/>
                    </a:ext>
                  </a:extLst>
                </a:gridCol>
                <a:gridCol w="1774568">
                  <a:extLst>
                    <a:ext uri="{9D8B030D-6E8A-4147-A177-3AD203B41FA5}">
                      <a16:colId xmlns:a16="http://schemas.microsoft.com/office/drawing/2014/main" val="3428350562"/>
                    </a:ext>
                  </a:extLst>
                </a:gridCol>
                <a:gridCol w="1809387">
                  <a:extLst>
                    <a:ext uri="{9D8B030D-6E8A-4147-A177-3AD203B41FA5}">
                      <a16:colId xmlns:a16="http://schemas.microsoft.com/office/drawing/2014/main" val="1077860345"/>
                    </a:ext>
                  </a:extLst>
                </a:gridCol>
              </a:tblGrid>
              <a:tr h="629278">
                <a:tc rowSpan="2">
                  <a:txBody>
                    <a:bodyPr/>
                    <a:lstStyle/>
                    <a:p>
                      <a:r>
                        <a:rPr lang="sr-Latn-RS" sz="2400" dirty="0"/>
                        <a:t>Faza gorivnog ciklusa</a:t>
                      </a:r>
                      <a:endParaRPr lang="en-GB" sz="2400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354013" indent="0"/>
                      <a:r>
                        <a:rPr lang="sr-Latn-RS" sz="2400" dirty="0"/>
                        <a:t>Formula</a:t>
                      </a:r>
                    </a:p>
                    <a:p>
                      <a:pPr marL="354013" indent="0"/>
                      <a:r>
                        <a:rPr lang="sr-Latn-RS" sz="2400" dirty="0"/>
                        <a:t>Jedinica</a:t>
                      </a:r>
                      <a:endParaRPr lang="en-GB" sz="240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sr-Latn-RS" sz="2400" dirty="0"/>
                        <a:t>Cena u $ po kg</a:t>
                      </a:r>
                      <a:endParaRPr lang="en-GB" sz="2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3140991"/>
                  </a:ext>
                </a:extLst>
              </a:tr>
              <a:tr h="592972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800" b="1" dirty="0">
                          <a:solidFill>
                            <a:srgbClr val="FF0000"/>
                          </a:solidFill>
                        </a:rPr>
                        <a:t>A</a:t>
                      </a:r>
                      <a:endParaRPr lang="en-GB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800" b="1" dirty="0">
                          <a:solidFill>
                            <a:srgbClr val="FF0000"/>
                          </a:solidFill>
                        </a:rPr>
                        <a:t>B</a:t>
                      </a:r>
                      <a:endParaRPr lang="en-GB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800" b="1" dirty="0">
                          <a:solidFill>
                            <a:srgbClr val="FF0000"/>
                          </a:solidFill>
                        </a:rPr>
                        <a:t>C</a:t>
                      </a:r>
                      <a:endParaRPr lang="en-GB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5830668"/>
                  </a:ext>
                </a:extLst>
              </a:tr>
              <a:tr h="568769">
                <a:tc>
                  <a:txBody>
                    <a:bodyPr/>
                    <a:lstStyle/>
                    <a:p>
                      <a:r>
                        <a:rPr lang="sr-Latn-RS" sz="2400" b="1" dirty="0"/>
                        <a:t>Uranijum U</a:t>
                      </a:r>
                      <a:r>
                        <a:rPr lang="sr-Latn-RS" sz="2000" b="1" dirty="0"/>
                        <a:t>3</a:t>
                      </a:r>
                      <a:r>
                        <a:rPr lang="sr-Latn-RS" sz="2400" b="1" dirty="0"/>
                        <a:t>O</a:t>
                      </a:r>
                      <a:r>
                        <a:rPr lang="sr-Latn-RS" sz="1800" b="1" dirty="0"/>
                        <a:t>8</a:t>
                      </a:r>
                      <a:endParaRPr lang="en-GB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8,9 </a:t>
                      </a:r>
                      <a:r>
                        <a:rPr lang="sr-Latn-RS" sz="2400" dirty="0"/>
                        <a:t>kg </a:t>
                      </a:r>
                      <a:r>
                        <a:rPr lang="sr-Latn-RS" sz="2400" b="1" dirty="0"/>
                        <a:t>U</a:t>
                      </a:r>
                      <a:r>
                        <a:rPr lang="sr-Latn-RS" sz="1800" b="1" dirty="0"/>
                        <a:t>3</a:t>
                      </a:r>
                      <a:r>
                        <a:rPr lang="sr-Latn-RS" sz="2400" b="1" dirty="0"/>
                        <a:t>O</a:t>
                      </a:r>
                      <a:r>
                        <a:rPr lang="sr-Latn-RS" sz="2000" b="1" dirty="0"/>
                        <a:t>8</a:t>
                      </a:r>
                      <a:endParaRPr lang="en-GB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>
                          <a:solidFill>
                            <a:srgbClr val="FF0000"/>
                          </a:solidFill>
                        </a:rPr>
                        <a:t>53</a:t>
                      </a:r>
                      <a:endParaRPr lang="en-GB" sz="2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>
                          <a:solidFill>
                            <a:srgbClr val="FF0000"/>
                          </a:solidFill>
                        </a:rPr>
                        <a:t>108</a:t>
                      </a:r>
                      <a:endParaRPr lang="en-GB" sz="2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>
                          <a:solidFill>
                            <a:srgbClr val="FF0000"/>
                          </a:solidFill>
                        </a:rPr>
                        <a:t>130</a:t>
                      </a:r>
                      <a:endParaRPr lang="en-GB" sz="2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7888074"/>
                  </a:ext>
                </a:extLst>
              </a:tr>
              <a:tr h="701886">
                <a:tc>
                  <a:txBody>
                    <a:bodyPr/>
                    <a:lstStyle/>
                    <a:p>
                      <a:r>
                        <a:rPr lang="sr-Latn-RS" sz="2400" b="1" dirty="0"/>
                        <a:t>Konverzija u UF</a:t>
                      </a:r>
                      <a:r>
                        <a:rPr lang="sr-Latn-RS" sz="2000" b="1" dirty="0"/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7,5 </a:t>
                      </a:r>
                      <a:r>
                        <a:rPr lang="sr-Latn-RS" sz="2400" dirty="0"/>
                        <a:t>kg </a:t>
                      </a:r>
                      <a:r>
                        <a:rPr lang="sr-Latn-RS" sz="2400" b="1" dirty="0"/>
                        <a:t>U</a:t>
                      </a:r>
                      <a:endParaRPr lang="en-GB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12</a:t>
                      </a:r>
                      <a:endParaRPr lang="en-GB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12</a:t>
                      </a:r>
                      <a:endParaRPr lang="en-GB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11</a:t>
                      </a:r>
                      <a:endParaRPr lang="en-GB" sz="24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94572363"/>
                  </a:ext>
                </a:extLst>
              </a:tr>
              <a:tr h="641379">
                <a:tc>
                  <a:txBody>
                    <a:bodyPr/>
                    <a:lstStyle/>
                    <a:p>
                      <a:r>
                        <a:rPr lang="sr-Latn-RS" sz="2400" b="1" dirty="0"/>
                        <a:t>Obogaćivanje UF</a:t>
                      </a:r>
                      <a:r>
                        <a:rPr lang="sr-Latn-RS" sz="2000" b="1" dirty="0"/>
                        <a:t>6</a:t>
                      </a:r>
                      <a:endParaRPr lang="sr-Latn-R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7,3 SWU (</a:t>
                      </a:r>
                      <a:r>
                        <a:rPr lang="sr-Latn-RS" sz="2400" b="1" dirty="0">
                          <a:solidFill>
                            <a:srgbClr val="FF0000"/>
                          </a:solidFill>
                        </a:rPr>
                        <a:t>4%</a:t>
                      </a:r>
                      <a:r>
                        <a:rPr lang="sr-Latn-RS" sz="2400" b="1" dirty="0"/>
                        <a:t>)</a:t>
                      </a:r>
                      <a:endParaRPr lang="en-GB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135</a:t>
                      </a:r>
                      <a:endParaRPr lang="en-GB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135</a:t>
                      </a:r>
                      <a:endParaRPr lang="en-GB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120</a:t>
                      </a:r>
                      <a:endParaRPr lang="en-GB" sz="24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6730316"/>
                  </a:ext>
                </a:extLst>
              </a:tr>
              <a:tr h="713987">
                <a:tc>
                  <a:txBody>
                    <a:bodyPr/>
                    <a:lstStyle/>
                    <a:p>
                      <a:r>
                        <a:rPr lang="sr-Latn-RS" sz="2400" b="1" dirty="0"/>
                        <a:t>Fabrikacija UO</a:t>
                      </a:r>
                      <a:r>
                        <a:rPr lang="sr-Latn-RS" sz="2000" b="1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1</a:t>
                      </a:r>
                      <a:r>
                        <a:rPr lang="sr-Latn-RS" sz="2400" dirty="0"/>
                        <a:t> kg</a:t>
                      </a:r>
                      <a:endParaRPr lang="en-GB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240</a:t>
                      </a:r>
                      <a:endParaRPr lang="en-GB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240</a:t>
                      </a:r>
                      <a:endParaRPr lang="en-GB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240</a:t>
                      </a:r>
                      <a:endParaRPr lang="en-GB" sz="24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24901506"/>
                  </a:ext>
                </a:extLst>
              </a:tr>
              <a:tr h="698414">
                <a:tc>
                  <a:txBody>
                    <a:bodyPr/>
                    <a:lstStyle/>
                    <a:p>
                      <a:r>
                        <a:rPr lang="sr-Latn-RS" sz="2400" b="1" dirty="0"/>
                        <a:t>Ukupni trošak po kg uranijuma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$</a:t>
                      </a:r>
                      <a:endParaRPr lang="en-GB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>
                          <a:solidFill>
                            <a:srgbClr val="FF0000"/>
                          </a:solidFill>
                        </a:rPr>
                        <a:t>1787</a:t>
                      </a:r>
                      <a:endParaRPr lang="en-GB" sz="2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>
                          <a:solidFill>
                            <a:srgbClr val="FF0000"/>
                          </a:solidFill>
                        </a:rPr>
                        <a:t>2286</a:t>
                      </a:r>
                      <a:endParaRPr lang="en-GB" sz="2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>
                          <a:solidFill>
                            <a:srgbClr val="FF0000"/>
                          </a:solidFill>
                        </a:rPr>
                        <a:t>2360</a:t>
                      </a:r>
                      <a:endParaRPr lang="en-GB" sz="2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01681871"/>
                  </a:ext>
                </a:extLst>
              </a:tr>
              <a:tr h="778703">
                <a:tc>
                  <a:txBody>
                    <a:bodyPr/>
                    <a:lstStyle/>
                    <a:p>
                      <a:r>
                        <a:rPr lang="sr-Latn-RS" sz="2400" b="1" dirty="0"/>
                        <a:t>Trošak goriva po kWh energije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¢/kWh</a:t>
                      </a:r>
                      <a:endParaRPr lang="en-GB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>
                          <a:solidFill>
                            <a:srgbClr val="FF0000"/>
                          </a:solidFill>
                        </a:rPr>
                        <a:t>0,496</a:t>
                      </a:r>
                      <a:endParaRPr lang="en-GB" sz="2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>
                          <a:solidFill>
                            <a:srgbClr val="FF0000"/>
                          </a:solidFill>
                        </a:rPr>
                        <a:t>0,635</a:t>
                      </a:r>
                      <a:endParaRPr lang="en-GB" sz="2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>
                          <a:solidFill>
                            <a:srgbClr val="FF0000"/>
                          </a:solidFill>
                        </a:rPr>
                        <a:t>0,656</a:t>
                      </a:r>
                      <a:endParaRPr lang="en-GB" sz="2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15313110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CA58F261-37E9-01BC-468A-F06F6CA37EBC}"/>
              </a:ext>
            </a:extLst>
          </p:cNvPr>
          <p:cNvSpPr txBox="1"/>
          <p:nvPr/>
        </p:nvSpPr>
        <p:spPr>
          <a:xfrm>
            <a:off x="902208" y="149585"/>
            <a:ext cx="10629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3600" b="1" dirty="0">
                <a:solidFill>
                  <a:srgbClr val="FF0000"/>
                </a:solidFill>
              </a:rPr>
              <a:t>TROŠKOVI SVEŽEG NUKLEARNOG GORIVA (Front End) </a:t>
            </a:r>
            <a:endParaRPr lang="en-GB" sz="3600" b="1" dirty="0">
              <a:solidFill>
                <a:srgbClr val="FF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8A4693E-29D0-2282-80F9-E6D130983990}"/>
              </a:ext>
            </a:extLst>
          </p:cNvPr>
          <p:cNvSpPr txBox="1"/>
          <p:nvPr/>
        </p:nvSpPr>
        <p:spPr>
          <a:xfrm>
            <a:off x="158849" y="6487001"/>
            <a:ext cx="92675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Source: OECD IEA &amp; NEA, </a:t>
            </a:r>
            <a:r>
              <a:rPr lang="en-GB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Projected Costs of Generating Electricity, 2020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43004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E4FF286-AA44-E75E-50C6-EED5440719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639609"/>
              </p:ext>
            </p:extLst>
          </p:nvPr>
        </p:nvGraphicFramePr>
        <p:xfrm>
          <a:off x="829056" y="985326"/>
          <a:ext cx="10607040" cy="54436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50199">
                  <a:extLst>
                    <a:ext uri="{9D8B030D-6E8A-4147-A177-3AD203B41FA5}">
                      <a16:colId xmlns:a16="http://schemas.microsoft.com/office/drawing/2014/main" val="955624242"/>
                    </a:ext>
                  </a:extLst>
                </a:gridCol>
                <a:gridCol w="2750199">
                  <a:extLst>
                    <a:ext uri="{9D8B030D-6E8A-4147-A177-3AD203B41FA5}">
                      <a16:colId xmlns:a16="http://schemas.microsoft.com/office/drawing/2014/main" val="1321473509"/>
                    </a:ext>
                  </a:extLst>
                </a:gridCol>
                <a:gridCol w="2553321">
                  <a:extLst>
                    <a:ext uri="{9D8B030D-6E8A-4147-A177-3AD203B41FA5}">
                      <a16:colId xmlns:a16="http://schemas.microsoft.com/office/drawing/2014/main" val="3003449030"/>
                    </a:ext>
                  </a:extLst>
                </a:gridCol>
                <a:gridCol w="2553321">
                  <a:extLst>
                    <a:ext uri="{9D8B030D-6E8A-4147-A177-3AD203B41FA5}">
                      <a16:colId xmlns:a16="http://schemas.microsoft.com/office/drawing/2014/main" val="2088113173"/>
                    </a:ext>
                  </a:extLst>
                </a:gridCol>
              </a:tblGrid>
              <a:tr h="599212">
                <a:tc rowSpan="2"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 dirty="0">
                          <a:effectLst/>
                        </a:rPr>
                        <a:t>Country</a:t>
                      </a:r>
                      <a:endParaRPr lang="en-GB" sz="3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>
                          <a:effectLst/>
                        </a:rPr>
                        <a:t>Discount rate</a:t>
                      </a:r>
                      <a:endParaRPr lang="en-GB" sz="3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7171093"/>
                  </a:ext>
                </a:extLst>
              </a:tr>
              <a:tr h="51810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 b="1" dirty="0">
                          <a:solidFill>
                            <a:schemeClr val="bg1"/>
                          </a:solidFill>
                          <a:effectLst/>
                        </a:rPr>
                        <a:t>3%/</a:t>
                      </a:r>
                      <a:r>
                        <a:rPr lang="en-GB" sz="3200" b="1" dirty="0" err="1">
                          <a:solidFill>
                            <a:schemeClr val="bg1"/>
                          </a:solidFill>
                          <a:effectLst/>
                        </a:rPr>
                        <a:t>yr</a:t>
                      </a:r>
                      <a:endParaRPr lang="en-GB" sz="32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 b="1" dirty="0">
                          <a:solidFill>
                            <a:schemeClr val="bg1"/>
                          </a:solidFill>
                          <a:effectLst/>
                        </a:rPr>
                        <a:t>7%/</a:t>
                      </a:r>
                      <a:r>
                        <a:rPr lang="en-GB" sz="3200" b="1" dirty="0" err="1">
                          <a:solidFill>
                            <a:schemeClr val="bg1"/>
                          </a:solidFill>
                          <a:effectLst/>
                        </a:rPr>
                        <a:t>yr</a:t>
                      </a:r>
                      <a:endParaRPr lang="en-GB" sz="32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 b="1" dirty="0">
                          <a:solidFill>
                            <a:schemeClr val="bg1"/>
                          </a:solidFill>
                          <a:effectLst/>
                        </a:rPr>
                        <a:t>10%/</a:t>
                      </a:r>
                      <a:r>
                        <a:rPr lang="en-GB" sz="3200" b="1" dirty="0" err="1">
                          <a:solidFill>
                            <a:schemeClr val="bg1"/>
                          </a:solidFill>
                          <a:effectLst/>
                        </a:rPr>
                        <a:t>yr</a:t>
                      </a:r>
                      <a:endParaRPr lang="en-GB" sz="32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5592614"/>
                  </a:ext>
                </a:extLst>
              </a:tr>
              <a:tr h="5181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>
                          <a:effectLst/>
                        </a:rPr>
                        <a:t>France</a:t>
                      </a:r>
                      <a:endParaRPr lang="en-GB" sz="3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 dirty="0">
                          <a:effectLst/>
                        </a:rPr>
                        <a:t>45.3</a:t>
                      </a:r>
                      <a:endParaRPr lang="en-GB" sz="3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>
                          <a:effectLst/>
                        </a:rPr>
                        <a:t>71.1</a:t>
                      </a:r>
                      <a:endParaRPr lang="en-GB" sz="3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>
                          <a:effectLst/>
                        </a:rPr>
                        <a:t>96.9</a:t>
                      </a:r>
                      <a:endParaRPr lang="en-GB" sz="3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extLst>
                  <a:ext uri="{0D108BD9-81ED-4DB2-BD59-A6C34878D82A}">
                    <a16:rowId xmlns:a16="http://schemas.microsoft.com/office/drawing/2014/main" val="201502205"/>
                  </a:ext>
                </a:extLst>
              </a:tr>
              <a:tr h="5181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>
                          <a:effectLst/>
                        </a:rPr>
                        <a:t>Japan</a:t>
                      </a:r>
                      <a:endParaRPr lang="en-GB" sz="3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>
                          <a:effectLst/>
                        </a:rPr>
                        <a:t>61.2</a:t>
                      </a:r>
                      <a:endParaRPr lang="en-GB" sz="3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>
                          <a:effectLst/>
                        </a:rPr>
                        <a:t>86.7</a:t>
                      </a:r>
                      <a:endParaRPr lang="en-GB" sz="3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>
                          <a:effectLst/>
                        </a:rPr>
                        <a:t>112.1</a:t>
                      </a:r>
                      <a:endParaRPr lang="en-GB" sz="3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extLst>
                  <a:ext uri="{0D108BD9-81ED-4DB2-BD59-A6C34878D82A}">
                    <a16:rowId xmlns:a16="http://schemas.microsoft.com/office/drawing/2014/main" val="1729155078"/>
                  </a:ext>
                </a:extLst>
              </a:tr>
              <a:tr h="5181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>
                          <a:effectLst/>
                        </a:rPr>
                        <a:t>South Korea</a:t>
                      </a:r>
                      <a:endParaRPr lang="en-GB" sz="3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>
                          <a:effectLst/>
                        </a:rPr>
                        <a:t>39.4</a:t>
                      </a:r>
                      <a:endParaRPr lang="en-GB" sz="3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>
                          <a:effectLst/>
                        </a:rPr>
                        <a:t>53.3</a:t>
                      </a:r>
                      <a:endParaRPr lang="en-GB" sz="3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 dirty="0">
                          <a:effectLst/>
                        </a:rPr>
                        <a:t>67.2</a:t>
                      </a:r>
                      <a:endParaRPr lang="en-GB" sz="3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extLst>
                  <a:ext uri="{0D108BD9-81ED-4DB2-BD59-A6C34878D82A}">
                    <a16:rowId xmlns:a16="http://schemas.microsoft.com/office/drawing/2014/main" val="1448669375"/>
                  </a:ext>
                </a:extLst>
              </a:tr>
              <a:tr h="5181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>
                          <a:effectLst/>
                        </a:rPr>
                        <a:t>Russia</a:t>
                      </a:r>
                      <a:endParaRPr lang="en-GB" sz="3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 dirty="0">
                          <a:effectLst/>
                        </a:rPr>
                        <a:t>27.4</a:t>
                      </a:r>
                      <a:endParaRPr lang="en-GB" sz="3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>
                          <a:effectLst/>
                        </a:rPr>
                        <a:t>42.0</a:t>
                      </a:r>
                      <a:endParaRPr lang="en-GB" sz="3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>
                          <a:effectLst/>
                        </a:rPr>
                        <a:t>56.6</a:t>
                      </a:r>
                      <a:endParaRPr lang="en-GB" sz="3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extLst>
                  <a:ext uri="{0D108BD9-81ED-4DB2-BD59-A6C34878D82A}">
                    <a16:rowId xmlns:a16="http://schemas.microsoft.com/office/drawing/2014/main" val="3836562627"/>
                  </a:ext>
                </a:extLst>
              </a:tr>
              <a:tr h="5181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>
                          <a:effectLst/>
                        </a:rPr>
                        <a:t>Slovakia</a:t>
                      </a:r>
                      <a:endParaRPr lang="en-GB" sz="3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>
                          <a:effectLst/>
                        </a:rPr>
                        <a:t>57.6</a:t>
                      </a:r>
                      <a:endParaRPr lang="en-GB" sz="3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>
                          <a:effectLst/>
                        </a:rPr>
                        <a:t>101.8</a:t>
                      </a:r>
                      <a:endParaRPr lang="en-GB" sz="3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>
                          <a:effectLst/>
                        </a:rPr>
                        <a:t>146.0</a:t>
                      </a:r>
                      <a:endParaRPr lang="en-GB" sz="3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extLst>
                  <a:ext uri="{0D108BD9-81ED-4DB2-BD59-A6C34878D82A}">
                    <a16:rowId xmlns:a16="http://schemas.microsoft.com/office/drawing/2014/main" val="1951425201"/>
                  </a:ext>
                </a:extLst>
              </a:tr>
              <a:tr h="6361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>
                          <a:effectLst/>
                        </a:rPr>
                        <a:t>United States</a:t>
                      </a:r>
                      <a:endParaRPr lang="en-GB" sz="3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 dirty="0">
                          <a:effectLst/>
                        </a:rPr>
                        <a:t>43.9</a:t>
                      </a:r>
                      <a:endParaRPr lang="en-GB" sz="3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>
                          <a:effectLst/>
                        </a:rPr>
                        <a:t>71.3</a:t>
                      </a:r>
                      <a:endParaRPr lang="en-GB" sz="3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>
                          <a:effectLst/>
                        </a:rPr>
                        <a:t>98.6</a:t>
                      </a:r>
                      <a:endParaRPr lang="en-GB" sz="3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extLst>
                  <a:ext uri="{0D108BD9-81ED-4DB2-BD59-A6C34878D82A}">
                    <a16:rowId xmlns:a16="http://schemas.microsoft.com/office/drawing/2014/main" val="452098272"/>
                  </a:ext>
                </a:extLst>
              </a:tr>
              <a:tr h="5181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>
                          <a:effectLst/>
                        </a:rPr>
                        <a:t>China</a:t>
                      </a:r>
                      <a:endParaRPr lang="en-GB" sz="3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 dirty="0">
                          <a:effectLst/>
                        </a:rPr>
                        <a:t>49.9</a:t>
                      </a:r>
                      <a:endParaRPr lang="en-GB" sz="3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>
                          <a:effectLst/>
                        </a:rPr>
                        <a:t>66.0</a:t>
                      </a:r>
                      <a:endParaRPr lang="en-GB" sz="3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>
                          <a:effectLst/>
                        </a:rPr>
                        <a:t>82.1</a:t>
                      </a:r>
                      <a:endParaRPr lang="en-GB" sz="3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extLst>
                  <a:ext uri="{0D108BD9-81ED-4DB2-BD59-A6C34878D82A}">
                    <a16:rowId xmlns:a16="http://schemas.microsoft.com/office/drawing/2014/main" val="1825182298"/>
                  </a:ext>
                </a:extLst>
              </a:tr>
              <a:tr h="1940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 dirty="0">
                          <a:effectLst/>
                        </a:rPr>
                        <a:t>India</a:t>
                      </a:r>
                      <a:endParaRPr lang="en-GB" sz="3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>
                          <a:effectLst/>
                        </a:rPr>
                        <a:t>48.2</a:t>
                      </a:r>
                      <a:endParaRPr lang="en-GB" sz="3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 dirty="0">
                          <a:effectLst/>
                        </a:rPr>
                        <a:t>66.0</a:t>
                      </a:r>
                      <a:endParaRPr lang="en-GB" sz="3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 dirty="0">
                          <a:effectLst/>
                        </a:rPr>
                        <a:t>83.9</a:t>
                      </a:r>
                      <a:endParaRPr lang="en-GB" sz="3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extLst>
                  <a:ext uri="{0D108BD9-81ED-4DB2-BD59-A6C34878D82A}">
                    <a16:rowId xmlns:a16="http://schemas.microsoft.com/office/drawing/2014/main" val="2212575145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99E9161-AB4E-7E77-AA2A-811C27CABEEA}"/>
              </a:ext>
            </a:extLst>
          </p:cNvPr>
          <p:cNvSpPr txBox="1"/>
          <p:nvPr/>
        </p:nvSpPr>
        <p:spPr>
          <a:xfrm>
            <a:off x="657113" y="279236"/>
            <a:ext cx="1118006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Projected </a:t>
            </a:r>
            <a:r>
              <a:rPr lang="en-GB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nuclear LCOE costs </a:t>
            </a:r>
            <a:r>
              <a:rPr lang="en-GB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plants built 2020-2025, </a:t>
            </a:r>
            <a:r>
              <a:rPr lang="en-GB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$/MWh</a:t>
            </a:r>
            <a:endParaRPr lang="en-GB" sz="2800" dirty="0">
              <a:solidFill>
                <a:srgbClr val="FF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B91448-E2EC-310B-6F03-D50CAE4A62C8}"/>
              </a:ext>
            </a:extLst>
          </p:cNvPr>
          <p:cNvSpPr txBox="1"/>
          <p:nvPr/>
        </p:nvSpPr>
        <p:spPr>
          <a:xfrm>
            <a:off x="398998" y="6404531"/>
            <a:ext cx="5275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dirty="0">
                <a:solidFill>
                  <a:srgbClr val="FF0000"/>
                </a:solidFill>
              </a:rPr>
              <a:t>WNA Economics of nuclear power, Aug. 2022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0759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2657" y="0"/>
            <a:ext cx="9186685" cy="702853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DCDB889-5BA0-41AD-ADD7-3F6F2CA9AE70}"/>
              </a:ext>
            </a:extLst>
          </p:cNvPr>
          <p:cNvSpPr txBox="1"/>
          <p:nvPr/>
        </p:nvSpPr>
        <p:spPr>
          <a:xfrm>
            <a:off x="4385931" y="588800"/>
            <a:ext cx="361320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r-Latn-RS" sz="2400" b="1" dirty="0">
                <a:solidFill>
                  <a:srgbClr val="FF0000"/>
                </a:solidFill>
              </a:rPr>
              <a:t>STRUKTURA TROŠKOVA</a:t>
            </a:r>
            <a:endParaRPr lang="en-GB" sz="2400" b="1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E90F9D9-D702-4DF8-8C98-86BF6FBDA182}"/>
              </a:ext>
            </a:extLst>
          </p:cNvPr>
          <p:cNvSpPr txBox="1"/>
          <p:nvPr/>
        </p:nvSpPr>
        <p:spPr>
          <a:xfrm>
            <a:off x="1824791" y="3599538"/>
            <a:ext cx="14117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3200" b="1" dirty="0">
                <a:solidFill>
                  <a:srgbClr val="008A3E"/>
                </a:solidFill>
              </a:rPr>
              <a:t>73</a:t>
            </a:r>
            <a:r>
              <a:rPr lang="sr-Latn-RS" dirty="0"/>
              <a:t> </a:t>
            </a:r>
            <a:r>
              <a:rPr lang="sr-Latn-RS" sz="3200" b="1" dirty="0"/>
              <a:t>+</a:t>
            </a:r>
            <a:r>
              <a:rPr lang="sr-Latn-RS" sz="3200" b="1" dirty="0">
                <a:solidFill>
                  <a:srgbClr val="0070C0"/>
                </a:solidFill>
              </a:rPr>
              <a:t>17</a:t>
            </a:r>
            <a:endParaRPr lang="en-GB" sz="3200" b="1" dirty="0">
              <a:solidFill>
                <a:srgbClr val="0070C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BED27E-0C0C-4995-B36E-713A24B884F7}"/>
              </a:ext>
            </a:extLst>
          </p:cNvPr>
          <p:cNvSpPr txBox="1"/>
          <p:nvPr/>
        </p:nvSpPr>
        <p:spPr>
          <a:xfrm>
            <a:off x="2312140" y="4101123"/>
            <a:ext cx="5915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800" b="1" dirty="0">
                <a:solidFill>
                  <a:srgbClr val="DB6413"/>
                </a:solidFill>
              </a:rPr>
              <a:t>7</a:t>
            </a:r>
            <a:endParaRPr lang="en-GB" sz="2800" b="1" dirty="0">
              <a:solidFill>
                <a:srgbClr val="DB6413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036AA25-B06D-4AEC-844B-77EF7D6164D8}"/>
              </a:ext>
            </a:extLst>
          </p:cNvPr>
          <p:cNvSpPr txBox="1"/>
          <p:nvPr/>
        </p:nvSpPr>
        <p:spPr>
          <a:xfrm>
            <a:off x="2206794" y="4572000"/>
            <a:ext cx="647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800" b="1" dirty="0">
                <a:solidFill>
                  <a:schemeClr val="bg1">
                    <a:lumMod val="50000"/>
                  </a:schemeClr>
                </a:solidFill>
              </a:rPr>
              <a:t>11</a:t>
            </a:r>
            <a:endParaRPr lang="en-GB" sz="28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C6E9C01-4A44-464D-A9CA-44DC562ED0CD}"/>
              </a:ext>
            </a:extLst>
          </p:cNvPr>
          <p:cNvSpPr txBox="1"/>
          <p:nvPr/>
        </p:nvSpPr>
        <p:spPr>
          <a:xfrm>
            <a:off x="2069436" y="4939725"/>
            <a:ext cx="7850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800" b="1" dirty="0">
                <a:solidFill>
                  <a:srgbClr val="FFC000"/>
                </a:solidFill>
              </a:rPr>
              <a:t>2</a:t>
            </a:r>
            <a:r>
              <a:rPr lang="sr-Latn-RS" sz="2800" b="1" dirty="0"/>
              <a:t>+</a:t>
            </a:r>
            <a:r>
              <a:rPr lang="sr-Latn-RS" sz="2800" b="1" dirty="0">
                <a:solidFill>
                  <a:srgbClr val="008A3E"/>
                </a:solidFill>
              </a:rPr>
              <a:t>3</a:t>
            </a:r>
            <a:endParaRPr lang="en-GB" sz="2800" b="1" dirty="0">
              <a:solidFill>
                <a:srgbClr val="008A3E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201161-494D-4493-915C-0A135C5FCC94}"/>
              </a:ext>
            </a:extLst>
          </p:cNvPr>
          <p:cNvSpPr txBox="1"/>
          <p:nvPr/>
        </p:nvSpPr>
        <p:spPr>
          <a:xfrm>
            <a:off x="1645323" y="5482907"/>
            <a:ext cx="24183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3200" b="1" dirty="0">
                <a:solidFill>
                  <a:srgbClr val="FF0000"/>
                </a:solidFill>
              </a:rPr>
              <a:t>113 €/MWh</a:t>
            </a:r>
            <a:endParaRPr lang="en-GB" sz="3200" b="1" dirty="0">
              <a:solidFill>
                <a:srgbClr val="FF0000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12E13DD-ABF7-43A2-BF83-25B2B556E11B}"/>
              </a:ext>
            </a:extLst>
          </p:cNvPr>
          <p:cNvCxnSpPr/>
          <p:nvPr/>
        </p:nvCxnSpPr>
        <p:spPr>
          <a:xfrm flipH="1">
            <a:off x="2069435" y="5462945"/>
            <a:ext cx="92241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6C86844E-1D8E-63F5-E78E-2E001897AC6F}"/>
              </a:ext>
            </a:extLst>
          </p:cNvPr>
          <p:cNvSpPr txBox="1"/>
          <p:nvPr/>
        </p:nvSpPr>
        <p:spPr>
          <a:xfrm>
            <a:off x="9992727" y="2342527"/>
            <a:ext cx="9361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>
                <a:solidFill>
                  <a:srgbClr val="FF0000"/>
                </a:solidFill>
              </a:rPr>
              <a:t>END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3AF09B-9F05-A418-4FBD-C629B94A764A}"/>
              </a:ext>
            </a:extLst>
          </p:cNvPr>
          <p:cNvSpPr txBox="1"/>
          <p:nvPr/>
        </p:nvSpPr>
        <p:spPr>
          <a:xfrm>
            <a:off x="9868827" y="4695463"/>
            <a:ext cx="9361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>
                <a:solidFill>
                  <a:srgbClr val="FF0000"/>
                </a:solidFill>
              </a:rPr>
              <a:t>BACK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070E42B-03C6-3547-3F3E-A1DCCCA65C47}"/>
              </a:ext>
            </a:extLst>
          </p:cNvPr>
          <p:cNvSpPr txBox="1"/>
          <p:nvPr/>
        </p:nvSpPr>
        <p:spPr>
          <a:xfrm>
            <a:off x="1934077" y="1338104"/>
            <a:ext cx="12879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400" dirty="0">
                <a:solidFill>
                  <a:srgbClr val="FF0000"/>
                </a:solidFill>
              </a:rPr>
              <a:t>64,6%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B45C0E0-4457-5FA5-9FA6-32A2C237B336}"/>
              </a:ext>
            </a:extLst>
          </p:cNvPr>
          <p:cNvSpPr txBox="1"/>
          <p:nvPr/>
        </p:nvSpPr>
        <p:spPr>
          <a:xfrm>
            <a:off x="7039477" y="1568936"/>
            <a:ext cx="12879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400" dirty="0">
                <a:solidFill>
                  <a:srgbClr val="FF0000"/>
                </a:solidFill>
              </a:rPr>
              <a:t>15%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D2B8E74-F037-5A42-67D0-DA76546C4822}"/>
              </a:ext>
            </a:extLst>
          </p:cNvPr>
          <p:cNvSpPr txBox="1"/>
          <p:nvPr/>
        </p:nvSpPr>
        <p:spPr>
          <a:xfrm>
            <a:off x="7148334" y="2280972"/>
            <a:ext cx="12879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400" dirty="0">
                <a:solidFill>
                  <a:srgbClr val="FF0000"/>
                </a:solidFill>
              </a:rPr>
              <a:t>6,2%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860595A-60D3-6807-18AA-946854342D44}"/>
              </a:ext>
            </a:extLst>
          </p:cNvPr>
          <p:cNvSpPr txBox="1"/>
          <p:nvPr/>
        </p:nvSpPr>
        <p:spPr>
          <a:xfrm>
            <a:off x="7355162" y="3491940"/>
            <a:ext cx="12879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400" dirty="0">
                <a:solidFill>
                  <a:srgbClr val="FF0000"/>
                </a:solidFill>
              </a:rPr>
              <a:t>9,7%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3A108EC-6506-E2B7-C729-6C9AD0743A72}"/>
              </a:ext>
            </a:extLst>
          </p:cNvPr>
          <p:cNvSpPr txBox="1"/>
          <p:nvPr/>
        </p:nvSpPr>
        <p:spPr>
          <a:xfrm>
            <a:off x="7431221" y="4371945"/>
            <a:ext cx="12879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400" dirty="0">
                <a:solidFill>
                  <a:srgbClr val="FF0000"/>
                </a:solidFill>
              </a:rPr>
              <a:t>1,8%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87AB245-C77E-CB06-4355-5C4D732B5A34}"/>
              </a:ext>
            </a:extLst>
          </p:cNvPr>
          <p:cNvSpPr txBox="1"/>
          <p:nvPr/>
        </p:nvSpPr>
        <p:spPr>
          <a:xfrm>
            <a:off x="7441965" y="4948049"/>
            <a:ext cx="12879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400" dirty="0">
                <a:solidFill>
                  <a:srgbClr val="FF0000"/>
                </a:solidFill>
              </a:rPr>
              <a:t>2,7%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D715FE4-8635-0649-E7D9-EAAF52F3CFD4}"/>
              </a:ext>
            </a:extLst>
          </p:cNvPr>
          <p:cNvSpPr txBox="1"/>
          <p:nvPr/>
        </p:nvSpPr>
        <p:spPr>
          <a:xfrm>
            <a:off x="9890529" y="2142472"/>
            <a:ext cx="9361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>
                <a:solidFill>
                  <a:srgbClr val="FF0000"/>
                </a:solidFill>
              </a:rPr>
              <a:t>FRONT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42436B0-0A86-0F4F-DC73-06E37DB49108}"/>
              </a:ext>
            </a:extLst>
          </p:cNvPr>
          <p:cNvSpPr txBox="1"/>
          <p:nvPr/>
        </p:nvSpPr>
        <p:spPr>
          <a:xfrm>
            <a:off x="9959640" y="4978826"/>
            <a:ext cx="9361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>
                <a:solidFill>
                  <a:srgbClr val="FF0000"/>
                </a:solidFill>
              </a:rPr>
              <a:t>END</a:t>
            </a:r>
            <a:endParaRPr lang="en-GB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6758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B7FFD96-C6BC-067F-A677-D34AB2A027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551" y="689054"/>
            <a:ext cx="10058092" cy="57912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1F03618-5162-7B26-CB5A-4D54C836B5CE}"/>
              </a:ext>
            </a:extLst>
          </p:cNvPr>
          <p:cNvSpPr txBox="1"/>
          <p:nvPr/>
        </p:nvSpPr>
        <p:spPr>
          <a:xfrm>
            <a:off x="103789" y="6449037"/>
            <a:ext cx="52629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dirty="0">
                <a:solidFill>
                  <a:srgbClr val="FF0000"/>
                </a:solidFill>
              </a:rPr>
              <a:t>IEA 2020 Projected Costs of generating electricity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6E33F09-7653-31AB-610C-CE417716D386}"/>
              </a:ext>
            </a:extLst>
          </p:cNvPr>
          <p:cNvSpPr txBox="1"/>
          <p:nvPr/>
        </p:nvSpPr>
        <p:spPr>
          <a:xfrm>
            <a:off x="8579225" y="1210235"/>
            <a:ext cx="2579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8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Primeri SMR </a:t>
            </a:r>
            <a:r>
              <a:rPr lang="sr-Latn-RS" sz="2800" b="1" dirty="0">
                <a:solidFill>
                  <a:srgbClr val="FF0000"/>
                </a:solidFill>
              </a:rPr>
              <a:t> </a:t>
            </a:r>
            <a:endParaRPr lang="en-GB" sz="28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E281BD-E2F0-D38B-CBBC-0882D8A83987}"/>
              </a:ext>
            </a:extLst>
          </p:cNvPr>
          <p:cNvSpPr txBox="1"/>
          <p:nvPr/>
        </p:nvSpPr>
        <p:spPr>
          <a:xfrm>
            <a:off x="5275728" y="4472394"/>
            <a:ext cx="1640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800" b="1" dirty="0">
                <a:solidFill>
                  <a:srgbClr val="FF0000"/>
                </a:solidFill>
              </a:rPr>
              <a:t>22-30%</a:t>
            </a:r>
            <a:endParaRPr lang="en-GB" sz="2800" b="1" dirty="0">
              <a:solidFill>
                <a:srgbClr val="FF0000"/>
              </a:solidFill>
            </a:endParaRPr>
          </a:p>
        </p:txBody>
      </p:sp>
      <p:sp>
        <p:nvSpPr>
          <p:cNvPr id="6" name="Arrow: Up 5">
            <a:extLst>
              <a:ext uri="{FF2B5EF4-FFF2-40B4-BE49-F238E27FC236}">
                <a16:creationId xmlns:a16="http://schemas.microsoft.com/office/drawing/2014/main" id="{6A882284-28A1-5CC5-9A1D-6C0056C9EF6F}"/>
              </a:ext>
            </a:extLst>
          </p:cNvPr>
          <p:cNvSpPr/>
          <p:nvPr/>
        </p:nvSpPr>
        <p:spPr>
          <a:xfrm>
            <a:off x="4990229" y="4370234"/>
            <a:ext cx="376517" cy="591794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2BEC4A-5B4D-B55D-39A9-732DC18B32DC}"/>
              </a:ext>
            </a:extLst>
          </p:cNvPr>
          <p:cNvSpPr txBox="1"/>
          <p:nvPr/>
        </p:nvSpPr>
        <p:spPr>
          <a:xfrm>
            <a:off x="5275728" y="5231160"/>
            <a:ext cx="19260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800" b="1" dirty="0">
                <a:solidFill>
                  <a:srgbClr val="FF0000"/>
                </a:solidFill>
              </a:rPr>
              <a:t>15-70%</a:t>
            </a:r>
            <a:endParaRPr lang="en-GB" sz="2800" b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50DF62-DC59-B796-7FB3-7FDD17C5B81F}"/>
              </a:ext>
            </a:extLst>
          </p:cNvPr>
          <p:cNvSpPr txBox="1"/>
          <p:nvPr/>
        </p:nvSpPr>
        <p:spPr>
          <a:xfrm>
            <a:off x="8154405" y="1764569"/>
            <a:ext cx="3429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>
                <a:solidFill>
                  <a:srgbClr val="FF0000"/>
                </a:solidFill>
              </a:rPr>
              <a:t>25 MW      21.900 $/kW</a:t>
            </a:r>
            <a:endParaRPr lang="en-GB" sz="2400" b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83118D9-1627-7D23-B586-60BE38128824}"/>
              </a:ext>
            </a:extLst>
          </p:cNvPr>
          <p:cNvSpPr txBox="1"/>
          <p:nvPr/>
        </p:nvSpPr>
        <p:spPr>
          <a:xfrm>
            <a:off x="8154405" y="2307866"/>
            <a:ext cx="3429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>
                <a:solidFill>
                  <a:srgbClr val="FF0000"/>
                </a:solidFill>
              </a:rPr>
              <a:t>45 MW      16.300 $/kW</a:t>
            </a:r>
            <a:endParaRPr lang="en-GB" sz="2400" b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3E6518C-C739-9A92-2D5D-A58DB61F784E}"/>
              </a:ext>
            </a:extLst>
          </p:cNvPr>
          <p:cNvSpPr txBox="1"/>
          <p:nvPr/>
        </p:nvSpPr>
        <p:spPr>
          <a:xfrm>
            <a:off x="8154405" y="2811682"/>
            <a:ext cx="3429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>
                <a:solidFill>
                  <a:srgbClr val="FF0000"/>
                </a:solidFill>
              </a:rPr>
              <a:t>70 MW      10.570 $/kW</a:t>
            </a:r>
            <a:endParaRPr lang="en-GB" sz="2400" b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5B61D29-C06C-8652-CE52-5FF5A5706DD1}"/>
              </a:ext>
            </a:extLst>
          </p:cNvPr>
          <p:cNvSpPr txBox="1"/>
          <p:nvPr/>
        </p:nvSpPr>
        <p:spPr>
          <a:xfrm>
            <a:off x="8154405" y="3321210"/>
            <a:ext cx="3429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>
                <a:solidFill>
                  <a:srgbClr val="FF0000"/>
                </a:solidFill>
              </a:rPr>
              <a:t>225 MW      7.100 $/kW</a:t>
            </a:r>
            <a:endParaRPr lang="en-GB" sz="2400" b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F720CB6-A420-C03B-26C8-5D2F7AC18612}"/>
              </a:ext>
            </a:extLst>
          </p:cNvPr>
          <p:cNvSpPr txBox="1"/>
          <p:nvPr/>
        </p:nvSpPr>
        <p:spPr>
          <a:xfrm>
            <a:off x="2116909" y="158312"/>
            <a:ext cx="77935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3600" b="1" dirty="0">
                <a:solidFill>
                  <a:srgbClr val="FF0000"/>
                </a:solidFill>
              </a:rPr>
              <a:t>MALI MODULARNI REAKTORI (SMR)</a:t>
            </a:r>
            <a:endParaRPr lang="en-GB" sz="3600" b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7D63BD2-17E2-5A46-9A38-C4212B1A6D8A}"/>
              </a:ext>
            </a:extLst>
          </p:cNvPr>
          <p:cNvSpPr txBox="1"/>
          <p:nvPr/>
        </p:nvSpPr>
        <p:spPr>
          <a:xfrm>
            <a:off x="8297049" y="3943740"/>
            <a:ext cx="2930975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sr-Latn-RS" sz="2400" dirty="0">
                <a:solidFill>
                  <a:srgbClr val="FF0000"/>
                </a:solidFill>
              </a:rPr>
              <a:t>Nuclear monitor 2019</a:t>
            </a:r>
            <a:endParaRPr lang="en-GB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2232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4C5AE14-7DAA-4473-4F20-EB361E051F2A}"/>
              </a:ext>
            </a:extLst>
          </p:cNvPr>
          <p:cNvSpPr txBox="1"/>
          <p:nvPr/>
        </p:nvSpPr>
        <p:spPr>
          <a:xfrm>
            <a:off x="669798" y="1517189"/>
            <a:ext cx="11388090" cy="522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2">
              <a:lnSpc>
                <a:spcPct val="107000"/>
              </a:lnSpc>
              <a:spcAft>
                <a:spcPts val="6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WenQuanYi Micro Hei"/>
                <a:cs typeface="Mangal" panose="02040503050203030202" pitchFamily="18" charset="0"/>
              </a:rPr>
              <a:t>Нивелисани трошкови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производње</a:t>
            </a:r>
            <a:r>
              <a:rPr lang="sr-Latn-RS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WenQuanYi Micro Hei"/>
                <a:cs typeface="Mangal" panose="02040503050203030202" pitchFamily="18" charset="0"/>
              </a:rPr>
              <a:t>енергије током века електране</a:t>
            </a:r>
            <a:endParaRPr lang="en-GB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7175896-4217-A1C8-C5FC-C29C01C6BD62}"/>
              </a:ext>
            </a:extLst>
          </p:cNvPr>
          <p:cNvSpPr txBox="1"/>
          <p:nvPr/>
        </p:nvSpPr>
        <p:spPr>
          <a:xfrm>
            <a:off x="-463296" y="0"/>
            <a:ext cx="12838176" cy="11061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0" lvl="2" indent="-228600" algn="just">
              <a:lnSpc>
                <a:spcPct val="107000"/>
              </a:lnSpc>
              <a:buFont typeface="Wingdings" panose="05000000000000000000" pitchFamily="2" charset="2"/>
              <a:buChar char=""/>
            </a:pPr>
            <a:endParaRPr lang="sr-Latn-RS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lvl="2" algn="just">
              <a:lnSpc>
                <a:spcPct val="107000"/>
              </a:lnSpc>
            </a:pPr>
            <a:r>
              <a:rPr lang="sr-Cyrl-RS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Упоређење т</a:t>
            </a:r>
            <a:r>
              <a:rPr lang="ru-RU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рошкова производње електричне енергије</a:t>
            </a:r>
            <a:endParaRPr lang="en-GB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F93A751-7C74-D769-64E8-D436C553B2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864" y="2242259"/>
            <a:ext cx="10875264" cy="13258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9A8C883-9D71-42F6-C8E3-A8D87C704613}"/>
              </a:ext>
            </a:extLst>
          </p:cNvPr>
          <p:cNvSpPr txBox="1"/>
          <p:nvPr/>
        </p:nvSpPr>
        <p:spPr>
          <a:xfrm>
            <a:off x="6363843" y="4231674"/>
            <a:ext cx="4547616" cy="1926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8DC967-6443-C280-72D9-59CADA598F70}"/>
              </a:ext>
            </a:extLst>
          </p:cNvPr>
          <p:cNvSpPr txBox="1"/>
          <p:nvPr/>
        </p:nvSpPr>
        <p:spPr>
          <a:xfrm>
            <a:off x="713233" y="3851606"/>
            <a:ext cx="5242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LCOE </a:t>
            </a:r>
            <a:r>
              <a:rPr lang="sr-Cyrl-R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нуклеарна</a:t>
            </a:r>
            <a:r>
              <a:rPr lang="sr-Latn-R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sr-Latn-R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9,9</a:t>
            </a:r>
            <a:r>
              <a:rPr lang="sr-Latn-R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¢/kWh</a:t>
            </a:r>
            <a:endParaRPr lang="en-GB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2D56452-EF38-69E2-4CEB-666EC419B6C5}"/>
              </a:ext>
            </a:extLst>
          </p:cNvPr>
          <p:cNvSpPr txBox="1"/>
          <p:nvPr/>
        </p:nvSpPr>
        <p:spPr>
          <a:xfrm>
            <a:off x="669798" y="4541575"/>
            <a:ext cx="52547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LCOE </a:t>
            </a:r>
            <a:r>
              <a:rPr lang="sr-Cyrl-R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sr-Cyrl-R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гас</a:t>
            </a:r>
            <a:r>
              <a:rPr lang="sr-Latn-RS" sz="2800" dirty="0"/>
              <a:t> 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sr-Latn-R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5,7 – 10,9 </a:t>
            </a:r>
            <a:r>
              <a:rPr lang="en-GB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¢/kWh</a:t>
            </a:r>
            <a:endParaRPr lang="en-GB" sz="28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D01470-1DA6-6844-03D4-B99F66C52411}"/>
              </a:ext>
            </a:extLst>
          </p:cNvPr>
          <p:cNvSpPr txBox="1"/>
          <p:nvPr/>
        </p:nvSpPr>
        <p:spPr>
          <a:xfrm>
            <a:off x="612269" y="5234299"/>
            <a:ext cx="57515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LCOE </a:t>
            </a:r>
            <a:r>
              <a:rPr lang="sr-Cyrl-R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sr-Cyrl-R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угаљ</a:t>
            </a:r>
            <a:r>
              <a:rPr lang="sr-Latn-R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sr-Latn-R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12,3 – 14,0 </a:t>
            </a:r>
            <a:r>
              <a:rPr lang="en-GB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¢/kWh</a:t>
            </a:r>
            <a:endParaRPr lang="en-GB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99AFCA7-56F4-BBB1-8983-3E1AE2C332EB}"/>
              </a:ext>
            </a:extLst>
          </p:cNvPr>
          <p:cNvSpPr txBox="1"/>
          <p:nvPr/>
        </p:nvSpPr>
        <p:spPr>
          <a:xfrm>
            <a:off x="6363843" y="3876478"/>
            <a:ext cx="5464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LCOE </a:t>
            </a:r>
            <a:r>
              <a:rPr lang="sr-Cyrl-R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ветар</a:t>
            </a:r>
            <a:r>
              <a:rPr lang="sr-Latn-R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onshore </a:t>
            </a:r>
            <a:r>
              <a:rPr lang="sr-Latn-R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sr-Latn-R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5,2 </a:t>
            </a:r>
            <a:r>
              <a:rPr lang="en-GB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¢/kWh</a:t>
            </a:r>
            <a:r>
              <a:rPr lang="sr-Latn-R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DD5CCAF-3514-2D02-3A43-9AA7FF25F0B7}"/>
              </a:ext>
            </a:extLst>
          </p:cNvPr>
          <p:cNvSpPr txBox="1"/>
          <p:nvPr/>
        </p:nvSpPr>
        <p:spPr>
          <a:xfrm>
            <a:off x="6304138" y="4463593"/>
            <a:ext cx="5640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LCOE </a:t>
            </a:r>
            <a:r>
              <a:rPr lang="sr-Cyrl-R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ветар</a:t>
            </a:r>
            <a:r>
              <a:rPr lang="sr-Latn-R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offshore </a:t>
            </a:r>
            <a:r>
              <a:rPr lang="sr-Latn-R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sr-Latn-R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14,6</a:t>
            </a:r>
            <a:r>
              <a:rPr lang="sr-Latn-R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¢/kWh</a:t>
            </a:r>
            <a:endParaRPr lang="en-GB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4715C51-3995-4EE1-3D5F-359DC9EF737C}"/>
              </a:ext>
            </a:extLst>
          </p:cNvPr>
          <p:cNvSpPr txBox="1"/>
          <p:nvPr/>
        </p:nvSpPr>
        <p:spPr>
          <a:xfrm>
            <a:off x="6291946" y="4982288"/>
            <a:ext cx="5608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LCOE </a:t>
            </a:r>
            <a:r>
              <a:rPr lang="sr-Cyrl-R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солар</a:t>
            </a:r>
            <a:r>
              <a:rPr lang="sr-Latn-R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PV </a:t>
            </a:r>
            <a:r>
              <a:rPr lang="sr-Latn-R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sr-Latn-R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6,7</a:t>
            </a:r>
            <a:r>
              <a:rPr lang="sr-Latn-R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¢/kWh</a:t>
            </a:r>
            <a:endParaRPr lang="en-GB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896C4D-82FC-CFD8-B254-87CE7AE08832}"/>
              </a:ext>
            </a:extLst>
          </p:cNvPr>
          <p:cNvSpPr txBox="1"/>
          <p:nvPr/>
        </p:nvSpPr>
        <p:spPr>
          <a:xfrm>
            <a:off x="6291946" y="5570149"/>
            <a:ext cx="5608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LCOE </a:t>
            </a:r>
            <a:r>
              <a:rPr lang="sr-Cyrl-R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солар</a:t>
            </a:r>
            <a:r>
              <a:rPr lang="sr-Latn-R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thermal </a:t>
            </a:r>
            <a:r>
              <a:rPr lang="sr-Latn-R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sr-Latn-R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18,4</a:t>
            </a:r>
            <a:r>
              <a:rPr lang="sr-Latn-R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¢/kWh</a:t>
            </a:r>
            <a:endParaRPr lang="en-GB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E0870B5-6C95-9AAA-FB21-85934A42BF2E}"/>
              </a:ext>
            </a:extLst>
          </p:cNvPr>
          <p:cNvSpPr txBox="1"/>
          <p:nvPr/>
        </p:nvSpPr>
        <p:spPr>
          <a:xfrm>
            <a:off x="399438" y="6337429"/>
            <a:ext cx="8238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Source: OECD IEA &amp; NEA, </a:t>
            </a:r>
            <a:r>
              <a:rPr lang="en-GB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Projected Costs of Generating Electricity, 2020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21DFA5D-1286-E3B1-CB89-1667C0A04FA7}"/>
              </a:ext>
            </a:extLst>
          </p:cNvPr>
          <p:cNvSpPr txBox="1"/>
          <p:nvPr/>
        </p:nvSpPr>
        <p:spPr>
          <a:xfrm>
            <a:off x="8156448" y="2320423"/>
            <a:ext cx="1133856" cy="584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sr-Latn-RS" sz="3200" i="1" dirty="0"/>
              <a:t>Taxes</a:t>
            </a:r>
            <a:endParaRPr lang="en-GB" sz="3200" i="1" dirty="0"/>
          </a:p>
        </p:txBody>
      </p:sp>
    </p:spTree>
    <p:extLst>
      <p:ext uri="{BB962C8B-B14F-4D97-AF65-F5344CB8AC3E}">
        <p14:creationId xmlns:p14="http://schemas.microsoft.com/office/powerpoint/2010/main" val="1433635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C55DB23D-6286-204F-F626-7CFE2B3D9A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6712645"/>
              </p:ext>
            </p:extLst>
          </p:nvPr>
        </p:nvGraphicFramePr>
        <p:xfrm>
          <a:off x="641132" y="795832"/>
          <a:ext cx="11077902" cy="54788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9984">
                  <a:extLst>
                    <a:ext uri="{9D8B030D-6E8A-4147-A177-3AD203B41FA5}">
                      <a16:colId xmlns:a16="http://schemas.microsoft.com/office/drawing/2014/main" val="3950905181"/>
                    </a:ext>
                  </a:extLst>
                </a:gridCol>
                <a:gridCol w="1312712">
                  <a:extLst>
                    <a:ext uri="{9D8B030D-6E8A-4147-A177-3AD203B41FA5}">
                      <a16:colId xmlns:a16="http://schemas.microsoft.com/office/drawing/2014/main" val="2350691049"/>
                    </a:ext>
                  </a:extLst>
                </a:gridCol>
                <a:gridCol w="1114962">
                  <a:extLst>
                    <a:ext uri="{9D8B030D-6E8A-4147-A177-3AD203B41FA5}">
                      <a16:colId xmlns:a16="http://schemas.microsoft.com/office/drawing/2014/main" val="3463574796"/>
                    </a:ext>
                  </a:extLst>
                </a:gridCol>
                <a:gridCol w="1169089">
                  <a:extLst>
                    <a:ext uri="{9D8B030D-6E8A-4147-A177-3AD203B41FA5}">
                      <a16:colId xmlns:a16="http://schemas.microsoft.com/office/drawing/2014/main" val="2014503727"/>
                    </a:ext>
                  </a:extLst>
                </a:gridCol>
                <a:gridCol w="1065493">
                  <a:extLst>
                    <a:ext uri="{9D8B030D-6E8A-4147-A177-3AD203B41FA5}">
                      <a16:colId xmlns:a16="http://schemas.microsoft.com/office/drawing/2014/main" val="3121382307"/>
                    </a:ext>
                  </a:extLst>
                </a:gridCol>
                <a:gridCol w="1164434">
                  <a:extLst>
                    <a:ext uri="{9D8B030D-6E8A-4147-A177-3AD203B41FA5}">
                      <a16:colId xmlns:a16="http://schemas.microsoft.com/office/drawing/2014/main" val="434810118"/>
                    </a:ext>
                  </a:extLst>
                </a:gridCol>
                <a:gridCol w="1122144">
                  <a:extLst>
                    <a:ext uri="{9D8B030D-6E8A-4147-A177-3AD203B41FA5}">
                      <a16:colId xmlns:a16="http://schemas.microsoft.com/office/drawing/2014/main" val="3925188652"/>
                    </a:ext>
                  </a:extLst>
                </a:gridCol>
                <a:gridCol w="1086132">
                  <a:extLst>
                    <a:ext uri="{9D8B030D-6E8A-4147-A177-3AD203B41FA5}">
                      <a16:colId xmlns:a16="http://schemas.microsoft.com/office/drawing/2014/main" val="2203933368"/>
                    </a:ext>
                  </a:extLst>
                </a:gridCol>
                <a:gridCol w="1022952">
                  <a:extLst>
                    <a:ext uri="{9D8B030D-6E8A-4147-A177-3AD203B41FA5}">
                      <a16:colId xmlns:a16="http://schemas.microsoft.com/office/drawing/2014/main" val="3573928962"/>
                    </a:ext>
                  </a:extLst>
                </a:gridCol>
              </a:tblGrid>
              <a:tr h="128381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400" b="1" dirty="0"/>
                        <a:t>Stated Policy Scenario</a:t>
                      </a:r>
                      <a:endParaRPr lang="en-GB" sz="2400" b="1" dirty="0"/>
                    </a:p>
                    <a:p>
                      <a:pPr algn="ctr"/>
                      <a:endParaRPr lang="sr-Latn-RS" sz="1800" dirty="0"/>
                    </a:p>
                    <a:p>
                      <a:pPr algn="ctr"/>
                      <a:r>
                        <a:rPr lang="sr-Latn-RS" sz="2800" dirty="0"/>
                        <a:t>SPS</a:t>
                      </a:r>
                      <a:endParaRPr lang="en-GB" sz="280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b="1" i="0" u="none" strike="noStrike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Capital costs</a:t>
                      </a:r>
                    </a:p>
                    <a:p>
                      <a:pPr algn="ctr"/>
                      <a:r>
                        <a:rPr lang="en-GB" sz="2400" b="0" i="0" u="none" strike="noStrike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(USD/kW)</a:t>
                      </a:r>
                      <a:endParaRPr lang="en-GB" sz="2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i="0" u="none" strike="noStrike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Capacity factor</a:t>
                      </a:r>
                      <a:r>
                        <a:rPr lang="sr-Latn-RS" sz="2400" b="1" i="0" u="none" strike="noStrike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2400" b="0" i="0" u="none" strike="noStrike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(%)</a:t>
                      </a:r>
                      <a:endParaRPr lang="en-GB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b="1" i="0" u="none" strike="noStrike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Fuel, CO</a:t>
                      </a:r>
                      <a:r>
                        <a:rPr lang="en-GB" sz="1800" b="1" i="0" u="none" strike="noStrike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pPr algn="ctr"/>
                      <a:r>
                        <a:rPr lang="en-GB" sz="2400" b="1" i="0" u="none" strike="noStrike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and O&amp;M</a:t>
                      </a:r>
                    </a:p>
                    <a:p>
                      <a:pPr algn="ctr"/>
                      <a:r>
                        <a:rPr lang="en-GB" sz="2400" b="0" i="0" u="none" strike="noStrike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(USD/MWh)</a:t>
                      </a:r>
                      <a:endParaRPr lang="en-GB" sz="2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b="1" i="0" u="none" strike="noStrike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LCOE</a:t>
                      </a:r>
                    </a:p>
                    <a:p>
                      <a:pPr algn="ctr"/>
                      <a:r>
                        <a:rPr lang="en-GB" sz="2400" b="0" i="0" u="none" strike="noStrike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(USD/MWh</a:t>
                      </a:r>
                      <a:r>
                        <a:rPr lang="sr-Latn-RS" sz="2400" b="0" i="0" u="none" strike="noStrike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GB" sz="2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1460812"/>
                  </a:ext>
                </a:extLst>
              </a:tr>
              <a:tr h="61927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USA</a:t>
                      </a:r>
                      <a:endParaRPr lang="en-GB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EU</a:t>
                      </a:r>
                      <a:endParaRPr lang="en-GB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USA</a:t>
                      </a:r>
                      <a:endParaRPr lang="en-GB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EU</a:t>
                      </a:r>
                      <a:endParaRPr lang="en-GB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USA</a:t>
                      </a:r>
                      <a:endParaRPr lang="en-GB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EU</a:t>
                      </a:r>
                      <a:endParaRPr lang="en-GB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USA</a:t>
                      </a:r>
                      <a:endParaRPr lang="en-GB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EU</a:t>
                      </a:r>
                      <a:endParaRPr lang="en-GB" sz="24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15127848"/>
                  </a:ext>
                </a:extLst>
              </a:tr>
              <a:tr h="518410">
                <a:tc>
                  <a:txBody>
                    <a:bodyPr/>
                    <a:lstStyle/>
                    <a:p>
                      <a:r>
                        <a:rPr lang="sr-Latn-RS" sz="2400" b="1" dirty="0"/>
                        <a:t>Nuclear</a:t>
                      </a:r>
                      <a:endParaRPr lang="en-GB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5 000</a:t>
                      </a:r>
                      <a:endParaRPr lang="en-GB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6 600</a:t>
                      </a:r>
                      <a:endParaRPr lang="en-GB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90</a:t>
                      </a:r>
                      <a:endParaRPr lang="en-GB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75</a:t>
                      </a:r>
                      <a:endParaRPr lang="en-GB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</a:t>
                      </a:r>
                      <a:endParaRPr lang="en-GB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35</a:t>
                      </a:r>
                      <a:endParaRPr lang="en-GB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105</a:t>
                      </a:r>
                      <a:endParaRPr lang="en-GB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150</a:t>
                      </a:r>
                      <a:endParaRPr lang="en-GB" sz="24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94971646"/>
                  </a:ext>
                </a:extLst>
              </a:tr>
              <a:tr h="542784">
                <a:tc>
                  <a:txBody>
                    <a:bodyPr/>
                    <a:lstStyle/>
                    <a:p>
                      <a:r>
                        <a:rPr lang="en-GB" sz="24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Coal</a:t>
                      </a:r>
                      <a:endParaRPr lang="en-GB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2 100</a:t>
                      </a:r>
                      <a:endParaRPr lang="en-GB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2 000</a:t>
                      </a:r>
                      <a:endParaRPr lang="en-GB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endParaRPr lang="en-GB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35</a:t>
                      </a:r>
                      <a:endParaRPr lang="en-GB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</a:t>
                      </a:r>
                      <a:endParaRPr lang="en-GB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90</a:t>
                      </a:r>
                      <a:endParaRPr lang="en-GB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75</a:t>
                      </a:r>
                      <a:endParaRPr lang="en-GB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170</a:t>
                      </a:r>
                      <a:endParaRPr lang="en-GB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3343772"/>
                  </a:ext>
                </a:extLst>
              </a:tr>
              <a:tr h="537951">
                <a:tc>
                  <a:txBody>
                    <a:bodyPr/>
                    <a:lstStyle/>
                    <a:p>
                      <a:pPr algn="l"/>
                      <a:r>
                        <a:rPr lang="en-GB" sz="24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Gas CCGT</a:t>
                      </a:r>
                      <a:endParaRPr lang="en-GB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1 000</a:t>
                      </a:r>
                      <a:endParaRPr lang="en-GB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1 000</a:t>
                      </a:r>
                      <a:endParaRPr lang="en-GB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50</a:t>
                      </a:r>
                      <a:endParaRPr lang="en-GB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45</a:t>
                      </a:r>
                      <a:endParaRPr lang="en-GB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</a:t>
                      </a:r>
                      <a:endParaRPr lang="en-GB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80</a:t>
                      </a:r>
                      <a:endParaRPr lang="en-GB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endParaRPr lang="en-GB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110</a:t>
                      </a:r>
                      <a:endParaRPr lang="en-GB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6627051"/>
                  </a:ext>
                </a:extLst>
              </a:tr>
              <a:tr h="655543">
                <a:tc>
                  <a:txBody>
                    <a:bodyPr/>
                    <a:lstStyle/>
                    <a:p>
                      <a:pPr algn="l"/>
                      <a:r>
                        <a:rPr lang="sr-Latn-RS" sz="2400" b="1" dirty="0"/>
                        <a:t>Solar PV</a:t>
                      </a:r>
                      <a:endParaRPr lang="en-GB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1 100</a:t>
                      </a:r>
                      <a:endParaRPr lang="en-GB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840</a:t>
                      </a:r>
                      <a:endParaRPr lang="en-GB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21</a:t>
                      </a:r>
                      <a:endParaRPr lang="en-GB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13</a:t>
                      </a:r>
                      <a:endParaRPr lang="en-GB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10</a:t>
                      </a:r>
                      <a:endParaRPr lang="en-GB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10</a:t>
                      </a:r>
                      <a:endParaRPr lang="en-GB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50</a:t>
                      </a:r>
                      <a:endParaRPr lang="en-GB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55</a:t>
                      </a:r>
                      <a:endParaRPr lang="en-GB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6823279"/>
                  </a:ext>
                </a:extLst>
              </a:tr>
              <a:tr h="608591">
                <a:tc>
                  <a:txBody>
                    <a:bodyPr/>
                    <a:lstStyle/>
                    <a:p>
                      <a:pPr algn="l"/>
                      <a:r>
                        <a:rPr lang="sr-Latn-RS" sz="2400" b="1" dirty="0"/>
                        <a:t>Wind-onshore</a:t>
                      </a:r>
                      <a:endParaRPr lang="en-GB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1 390</a:t>
                      </a:r>
                      <a:endParaRPr lang="en-GB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1 500</a:t>
                      </a:r>
                      <a:endParaRPr lang="en-GB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42</a:t>
                      </a:r>
                      <a:endParaRPr lang="en-GB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29</a:t>
                      </a:r>
                      <a:endParaRPr lang="en-GB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10</a:t>
                      </a:r>
                      <a:endParaRPr lang="en-GB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15</a:t>
                      </a:r>
                      <a:endParaRPr lang="en-GB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35</a:t>
                      </a:r>
                      <a:endParaRPr lang="en-GB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50</a:t>
                      </a:r>
                      <a:endParaRPr lang="en-GB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9722030"/>
                  </a:ext>
                </a:extLst>
              </a:tr>
              <a:tr h="712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400" b="1" dirty="0"/>
                        <a:t>Wind-offshore</a:t>
                      </a:r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4 040</a:t>
                      </a:r>
                      <a:endParaRPr lang="en-GB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3 480</a:t>
                      </a:r>
                      <a:endParaRPr lang="en-GB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42</a:t>
                      </a:r>
                      <a:endParaRPr lang="en-GB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51</a:t>
                      </a:r>
                      <a:endParaRPr lang="en-GB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35</a:t>
                      </a:r>
                      <a:endParaRPr lang="en-GB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15</a:t>
                      </a:r>
                      <a:endParaRPr lang="en-GB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115</a:t>
                      </a:r>
                      <a:endParaRPr lang="en-GB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dirty="0"/>
                        <a:t>75</a:t>
                      </a:r>
                      <a:endParaRPr lang="en-GB" sz="24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96263384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739E5726-4740-40C3-A5F9-C1F8DD581986}"/>
              </a:ext>
            </a:extLst>
          </p:cNvPr>
          <p:cNvSpPr txBox="1"/>
          <p:nvPr/>
        </p:nvSpPr>
        <p:spPr>
          <a:xfrm>
            <a:off x="455036" y="149500"/>
            <a:ext cx="114500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3600" b="1" dirty="0">
                <a:solidFill>
                  <a:srgbClr val="FF0000"/>
                </a:solidFill>
              </a:rPr>
              <a:t>Упоређење структуре трошкова производње</a:t>
            </a:r>
            <a:endParaRPr lang="en-GB" sz="3600" b="1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9EB870-B3A9-2089-932C-0D829DAC8C1E}"/>
              </a:ext>
            </a:extLst>
          </p:cNvPr>
          <p:cNvSpPr txBox="1"/>
          <p:nvPr/>
        </p:nvSpPr>
        <p:spPr>
          <a:xfrm>
            <a:off x="536027" y="6400065"/>
            <a:ext cx="3405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800" b="1" i="0" u="none" strike="noStrike" baseline="0" dirty="0">
                <a:solidFill>
                  <a:srgbClr val="2C96AC"/>
                </a:solidFill>
                <a:latin typeface="CenturyGothic-Bold"/>
              </a:rPr>
              <a:t>IEA  </a:t>
            </a:r>
            <a:r>
              <a:rPr lang="en-GB" sz="1800" b="1" i="0" u="none" strike="noStrike" baseline="0" dirty="0">
                <a:solidFill>
                  <a:srgbClr val="2C96AC"/>
                </a:solidFill>
                <a:latin typeface="CenturyGothic-Bold"/>
              </a:rPr>
              <a:t>World Energy Outlook 2021</a:t>
            </a:r>
            <a:endParaRPr lang="en-GB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063AF36-E8E6-7A3B-4D4A-2D744A1D8FE2}"/>
              </a:ext>
            </a:extLst>
          </p:cNvPr>
          <p:cNvSpPr/>
          <p:nvPr/>
        </p:nvSpPr>
        <p:spPr>
          <a:xfrm>
            <a:off x="5204012" y="858526"/>
            <a:ext cx="2003611" cy="5416150"/>
          </a:xfrm>
          <a:prstGeom prst="roundRect">
            <a:avLst/>
          </a:prstGeom>
          <a:noFill/>
          <a:ln w="571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rgbClr val="FF505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40089892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FA29056-D25C-F492-7805-01F5CE9EEA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566" y="102106"/>
            <a:ext cx="10797988" cy="69923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6E7AAE2-E7ED-63F6-1701-FBF5077619EA}"/>
              </a:ext>
            </a:extLst>
          </p:cNvPr>
          <p:cNvSpPr txBox="1"/>
          <p:nvPr/>
        </p:nvSpPr>
        <p:spPr>
          <a:xfrm>
            <a:off x="1143001" y="1272"/>
            <a:ext cx="1015916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sr-Cyrl-RS" sz="3600" b="1" dirty="0">
                <a:solidFill>
                  <a:srgbClr val="FF0000"/>
                </a:solidFill>
              </a:rPr>
              <a:t>Упоређење </a:t>
            </a:r>
            <a:r>
              <a:rPr lang="sr-Latn-RS" sz="3600" b="1" dirty="0">
                <a:solidFill>
                  <a:srgbClr val="FF0000"/>
                </a:solidFill>
              </a:rPr>
              <a:t>LCOE </a:t>
            </a:r>
            <a:r>
              <a:rPr lang="sr-Cyrl-RS" sz="3600" b="1" dirty="0">
                <a:solidFill>
                  <a:srgbClr val="FF0000"/>
                </a:solidFill>
              </a:rPr>
              <a:t>и системских трошкова</a:t>
            </a:r>
            <a:endParaRPr lang="sr-Latn-RS" sz="3600" b="1" dirty="0">
              <a:solidFill>
                <a:srgbClr val="FF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AEEB81-3DD6-F8E1-EEC9-F5D4D6FB1A28}"/>
              </a:ext>
            </a:extLst>
          </p:cNvPr>
          <p:cNvSpPr txBox="1"/>
          <p:nvPr/>
        </p:nvSpPr>
        <p:spPr>
          <a:xfrm>
            <a:off x="120634" y="6503636"/>
            <a:ext cx="20178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600" dirty="0">
                <a:solidFill>
                  <a:srgbClr val="FF0000"/>
                </a:solidFill>
              </a:rPr>
              <a:t>OECD NEA, 2017</a:t>
            </a:r>
            <a:endParaRPr lang="en-GB" sz="1600" dirty="0">
              <a:solidFill>
                <a:srgbClr val="FF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5810907-F5F4-7F11-B3FF-86EE95D5EE46}"/>
              </a:ext>
            </a:extLst>
          </p:cNvPr>
          <p:cNvSpPr/>
          <p:nvPr/>
        </p:nvSpPr>
        <p:spPr>
          <a:xfrm>
            <a:off x="618566" y="107705"/>
            <a:ext cx="1021975" cy="2419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5B0ACB-B04A-E955-8115-7DC1EDEB796D}"/>
              </a:ext>
            </a:extLst>
          </p:cNvPr>
          <p:cNvSpPr txBox="1"/>
          <p:nvPr/>
        </p:nvSpPr>
        <p:spPr>
          <a:xfrm>
            <a:off x="2834033" y="2494917"/>
            <a:ext cx="5934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600" b="1" dirty="0">
                <a:solidFill>
                  <a:schemeClr val="bg1"/>
                </a:solidFill>
                <a:latin typeface="Agency FB" panose="020B0503020202020204" pitchFamily="34" charset="0"/>
              </a:rPr>
              <a:t>37</a:t>
            </a:r>
            <a:endParaRPr lang="en-GB" sz="1600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6A900EC-2438-A999-DAC9-3DC736EA7DD7}"/>
              </a:ext>
            </a:extLst>
          </p:cNvPr>
          <p:cNvSpPr txBox="1"/>
          <p:nvPr/>
        </p:nvSpPr>
        <p:spPr>
          <a:xfrm>
            <a:off x="2434362" y="3766140"/>
            <a:ext cx="5934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600" b="1" dirty="0">
                <a:solidFill>
                  <a:schemeClr val="bg1"/>
                </a:solidFill>
                <a:latin typeface="Agency FB" panose="020B0503020202020204" pitchFamily="34" charset="0"/>
              </a:rPr>
              <a:t>25</a:t>
            </a:r>
            <a:endParaRPr lang="en-GB" sz="1600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6ABAEB2-CE50-75D4-9147-3AE2652BF78B}"/>
              </a:ext>
            </a:extLst>
          </p:cNvPr>
          <p:cNvSpPr txBox="1"/>
          <p:nvPr/>
        </p:nvSpPr>
        <p:spPr>
          <a:xfrm>
            <a:off x="3213015" y="3015876"/>
            <a:ext cx="5934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600" b="1" dirty="0">
                <a:solidFill>
                  <a:schemeClr val="bg1"/>
                </a:solidFill>
                <a:latin typeface="Agency FB" panose="020B0503020202020204" pitchFamily="34" charset="0"/>
              </a:rPr>
              <a:t>50</a:t>
            </a:r>
            <a:endParaRPr lang="en-GB" sz="1600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8D9F56-9054-8998-BF27-E80D784CF713}"/>
              </a:ext>
            </a:extLst>
          </p:cNvPr>
          <p:cNvSpPr txBox="1"/>
          <p:nvPr/>
        </p:nvSpPr>
        <p:spPr>
          <a:xfrm>
            <a:off x="5053844" y="2981071"/>
            <a:ext cx="5934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600" b="1" dirty="0">
                <a:solidFill>
                  <a:schemeClr val="bg1"/>
                </a:solidFill>
                <a:latin typeface="Agency FB" panose="020B0503020202020204" pitchFamily="34" charset="0"/>
              </a:rPr>
              <a:t>30</a:t>
            </a:r>
            <a:endParaRPr lang="en-GB" sz="1600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4EBC87B-A8C4-729B-F1DD-60B5994CA9CA}"/>
              </a:ext>
            </a:extLst>
          </p:cNvPr>
          <p:cNvSpPr txBox="1"/>
          <p:nvPr/>
        </p:nvSpPr>
        <p:spPr>
          <a:xfrm>
            <a:off x="5437956" y="1213592"/>
            <a:ext cx="6580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600" b="1" dirty="0">
                <a:solidFill>
                  <a:schemeClr val="bg1"/>
                </a:solidFill>
                <a:latin typeface="Agency FB" panose="020B0503020202020204" pitchFamily="34" charset="0"/>
              </a:rPr>
              <a:t>47</a:t>
            </a:r>
            <a:endParaRPr lang="en-GB" sz="1600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F1B7174-D0B4-AAEA-8186-F10DFF57EEF1}"/>
              </a:ext>
            </a:extLst>
          </p:cNvPr>
          <p:cNvSpPr txBox="1"/>
          <p:nvPr/>
        </p:nvSpPr>
        <p:spPr>
          <a:xfrm>
            <a:off x="5799274" y="2995930"/>
            <a:ext cx="5934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600" b="1" dirty="0">
                <a:solidFill>
                  <a:schemeClr val="bg1"/>
                </a:solidFill>
                <a:latin typeface="Agency FB" panose="020B0503020202020204" pitchFamily="34" charset="0"/>
              </a:rPr>
              <a:t>38</a:t>
            </a:r>
            <a:endParaRPr lang="en-GB" sz="1600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102FB60-5F07-4804-0D0B-C852C4BB2E72}"/>
              </a:ext>
            </a:extLst>
          </p:cNvPr>
          <p:cNvSpPr txBox="1"/>
          <p:nvPr/>
        </p:nvSpPr>
        <p:spPr>
          <a:xfrm>
            <a:off x="7249596" y="3259723"/>
            <a:ext cx="5934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600" b="1" dirty="0">
                <a:solidFill>
                  <a:schemeClr val="bg1"/>
                </a:solidFill>
                <a:latin typeface="Agency FB" panose="020B0503020202020204" pitchFamily="34" charset="0"/>
              </a:rPr>
              <a:t>32</a:t>
            </a:r>
            <a:endParaRPr lang="en-GB" sz="1600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B4E0045-7CFB-E5F8-7A11-E9029877005B}"/>
              </a:ext>
            </a:extLst>
          </p:cNvPr>
          <p:cNvSpPr txBox="1"/>
          <p:nvPr/>
        </p:nvSpPr>
        <p:spPr>
          <a:xfrm>
            <a:off x="7656757" y="2656284"/>
            <a:ext cx="5934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600" b="1" dirty="0">
                <a:solidFill>
                  <a:schemeClr val="bg1"/>
                </a:solidFill>
                <a:latin typeface="Agency FB" panose="020B0503020202020204" pitchFamily="34" charset="0"/>
              </a:rPr>
              <a:t>47</a:t>
            </a:r>
            <a:endParaRPr lang="en-GB" sz="1600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98E1E52-020D-0CAA-DA4E-2FE224ACFA5B}"/>
              </a:ext>
            </a:extLst>
          </p:cNvPr>
          <p:cNvSpPr txBox="1"/>
          <p:nvPr/>
        </p:nvSpPr>
        <p:spPr>
          <a:xfrm>
            <a:off x="8017654" y="2442152"/>
            <a:ext cx="5377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600" b="1" dirty="0">
                <a:solidFill>
                  <a:schemeClr val="bg1"/>
                </a:solidFill>
                <a:latin typeface="Agency FB" panose="020B0503020202020204" pitchFamily="34" charset="0"/>
              </a:rPr>
              <a:t>75</a:t>
            </a:r>
            <a:endParaRPr lang="en-GB" sz="1600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614AEC6-142B-5D92-2169-76F72BF50CE6}"/>
              </a:ext>
            </a:extLst>
          </p:cNvPr>
          <p:cNvSpPr txBox="1"/>
          <p:nvPr/>
        </p:nvSpPr>
        <p:spPr>
          <a:xfrm>
            <a:off x="9858565" y="4422343"/>
            <a:ext cx="5377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600" b="1" dirty="0">
                <a:solidFill>
                  <a:schemeClr val="bg1"/>
                </a:solidFill>
                <a:latin typeface="Agency FB" panose="020B0503020202020204" pitchFamily="34" charset="0"/>
              </a:rPr>
              <a:t>22</a:t>
            </a:r>
            <a:endParaRPr lang="en-GB" sz="1600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CC0119E-F0ED-5735-6036-D155D12F12EA}"/>
              </a:ext>
            </a:extLst>
          </p:cNvPr>
          <p:cNvSpPr txBox="1"/>
          <p:nvPr/>
        </p:nvSpPr>
        <p:spPr>
          <a:xfrm>
            <a:off x="10264291" y="3142498"/>
            <a:ext cx="5377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600" b="1" dirty="0">
                <a:solidFill>
                  <a:schemeClr val="bg1"/>
                </a:solidFill>
                <a:latin typeface="Agency FB" panose="020B0503020202020204" pitchFamily="34" charset="0"/>
              </a:rPr>
              <a:t>31</a:t>
            </a:r>
            <a:endParaRPr lang="en-GB" sz="1600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2DC995D-9058-9BB9-8667-EC7706225BA0}"/>
              </a:ext>
            </a:extLst>
          </p:cNvPr>
          <p:cNvSpPr txBox="1"/>
          <p:nvPr/>
        </p:nvSpPr>
        <p:spPr>
          <a:xfrm>
            <a:off x="10639741" y="3880917"/>
            <a:ext cx="5377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600" b="1" dirty="0">
                <a:solidFill>
                  <a:schemeClr val="bg1"/>
                </a:solidFill>
                <a:latin typeface="Agency FB" panose="020B0503020202020204" pitchFamily="34" charset="0"/>
              </a:rPr>
              <a:t>28</a:t>
            </a:r>
            <a:endParaRPr lang="en-GB" sz="1600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DB26BB9-3250-D891-6CB9-D3BBFEEC5948}"/>
              </a:ext>
            </a:extLst>
          </p:cNvPr>
          <p:cNvSpPr txBox="1"/>
          <p:nvPr/>
        </p:nvSpPr>
        <p:spPr>
          <a:xfrm>
            <a:off x="1272073" y="3481052"/>
            <a:ext cx="1068161" cy="36933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&lt;</a:t>
            </a:r>
            <a:r>
              <a:rPr lang="sr-Latn-RS" b="1" dirty="0">
                <a:solidFill>
                  <a:srgbClr val="FF0000"/>
                </a:solidFill>
              </a:rPr>
              <a:t> </a:t>
            </a:r>
            <a:r>
              <a:rPr lang="sr-Latn-RS" sz="1600" b="1" dirty="0">
                <a:solidFill>
                  <a:srgbClr val="FF0000"/>
                </a:solidFill>
                <a:latin typeface="Agency FB" panose="020B0503020202020204" pitchFamily="34" charset="0"/>
              </a:rPr>
              <a:t>0</a:t>
            </a:r>
            <a:r>
              <a:rPr lang="sr-Latn-RS" b="1" dirty="0">
                <a:solidFill>
                  <a:srgbClr val="FF0000"/>
                </a:solidFill>
              </a:rPr>
              <a:t>,</a:t>
            </a:r>
            <a:r>
              <a:rPr lang="sr-Latn-RS" sz="1600" b="1" dirty="0">
                <a:solidFill>
                  <a:srgbClr val="FF0000"/>
                </a:solidFill>
                <a:latin typeface="Agency FB" panose="020B0503020202020204" pitchFamily="34" charset="0"/>
              </a:rPr>
              <a:t>2¢/kWh</a:t>
            </a:r>
            <a:endParaRPr lang="en-GB" sz="1600" b="1" dirty="0">
              <a:solidFill>
                <a:srgbClr val="FF0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A9CD86A-2693-F945-5478-809B376CCBAB}"/>
              </a:ext>
            </a:extLst>
          </p:cNvPr>
          <p:cNvSpPr txBox="1"/>
          <p:nvPr/>
        </p:nvSpPr>
        <p:spPr>
          <a:xfrm>
            <a:off x="9502995" y="713552"/>
            <a:ext cx="19135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3200" b="1" dirty="0">
                <a:solidFill>
                  <a:srgbClr val="FF0000"/>
                </a:solidFill>
              </a:rPr>
              <a:t>d=7%/god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6636539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hart, line chart&#10;&#10;Description automatically generated">
            <a:extLst>
              <a:ext uri="{FF2B5EF4-FFF2-40B4-BE49-F238E27FC236}">
                <a16:creationId xmlns:a16="http://schemas.microsoft.com/office/drawing/2014/main" id="{95408531-2487-A196-F1B2-46F9ED20A5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786" y="793378"/>
            <a:ext cx="10734947" cy="544605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C4AB53B-582D-BB84-6178-3E8E57E520A8}"/>
              </a:ext>
            </a:extLst>
          </p:cNvPr>
          <p:cNvSpPr txBox="1"/>
          <p:nvPr/>
        </p:nvSpPr>
        <p:spPr>
          <a:xfrm>
            <a:off x="1693064" y="281354"/>
            <a:ext cx="9339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Упоређење осетљивости трошкова на промене цен</a:t>
            </a:r>
            <a:r>
              <a:rPr lang="sr-Latn-R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e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капитала</a:t>
            </a:r>
            <a:endParaRPr lang="en-GB" sz="2400" b="1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74E621-53F2-B673-023E-84F7F0A26A0B}"/>
              </a:ext>
            </a:extLst>
          </p:cNvPr>
          <p:cNvSpPr txBox="1"/>
          <p:nvPr/>
        </p:nvSpPr>
        <p:spPr>
          <a:xfrm>
            <a:off x="398998" y="6404531"/>
            <a:ext cx="5275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dirty="0">
                <a:solidFill>
                  <a:srgbClr val="FF0000"/>
                </a:solidFill>
              </a:rPr>
              <a:t>OECD NEA, Economics of nuclear power, Sept. 2021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83602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DC97E6E-B499-F9B9-8085-4743C2053484}"/>
              </a:ext>
            </a:extLst>
          </p:cNvPr>
          <p:cNvSpPr txBox="1"/>
          <p:nvPr/>
        </p:nvSpPr>
        <p:spPr>
          <a:xfrm>
            <a:off x="349624" y="410658"/>
            <a:ext cx="11583296" cy="64473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Садржај:</a:t>
            </a:r>
            <a:endParaRPr lang="en-GB" sz="36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1371600" lvl="2" indent="-457200" algn="just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ru-RU" sz="2800" b="1" dirty="0">
                <a:effectLst/>
                <a:latin typeface="Times New Roman" panose="02020603050405020304" pitchFamily="18" charset="0"/>
                <a:ea typeface="WenQuanYi Micro Hei"/>
                <a:cs typeface="Mangal" panose="02040503050203030202" pitchFamily="18" charset="0"/>
              </a:rPr>
              <a:t>Инвестиције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у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WenQuanYi Micro Hei"/>
                <a:cs typeface="Mangal" panose="02040503050203030202" pitchFamily="18" charset="0"/>
              </a:rPr>
              <a:t> </a:t>
            </a:r>
            <a:r>
              <a:rPr lang="ru-RU" sz="28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WenQuanYi Micro Hei"/>
                <a:cs typeface="Mangal" panose="02040503050203030202" pitchFamily="18" charset="0"/>
              </a:rPr>
              <a:t>изградњ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WenQuanYi Micro Hei"/>
                <a:cs typeface="Mangal" panose="02040503050203030202" pitchFamily="18" charset="0"/>
              </a:rPr>
              <a:t>у </a:t>
            </a:r>
            <a:r>
              <a:rPr lang="sr-Cyrl-R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нуклеарн</a:t>
            </a:r>
            <a:r>
              <a:rPr lang="sr-Latn-R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WenQuanYi Micro Hei"/>
                <a:cs typeface="Mangal" panose="02040503050203030202" pitchFamily="18" charset="0"/>
              </a:rPr>
              <a:t>електране (НЕ)</a:t>
            </a:r>
            <a:endParaRPr lang="en-GB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1371600" lvl="2" indent="-457200" algn="just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ru-RU" sz="2800" b="1" dirty="0">
                <a:effectLst/>
                <a:latin typeface="Times New Roman" panose="02020603050405020304" pitchFamily="18" charset="0"/>
                <a:ea typeface="WenQuanYi Micro Hei"/>
                <a:cs typeface="Mangal" panose="02040503050203030202" pitchFamily="18" charset="0"/>
              </a:rPr>
              <a:t>Трошкови </a:t>
            </a:r>
            <a:r>
              <a:rPr lang="sr-Cyrl-RS" sz="2800" b="1" dirty="0">
                <a:effectLst/>
                <a:latin typeface="Times New Roman" panose="02020603050405020304" pitchFamily="18" charset="0"/>
                <a:ea typeface="WenQuanYi Micro Hei"/>
                <a:cs typeface="Mangal" panose="02040503050203030202" pitchFamily="18" charset="0"/>
              </a:rPr>
              <a:t>и извори </a:t>
            </a:r>
            <a:r>
              <a:rPr lang="ru-RU" sz="28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WenQuanYi Micro Hei"/>
                <a:cs typeface="Mangal" panose="02040503050203030202" pitchFamily="18" charset="0"/>
              </a:rPr>
              <a:t>финансирањ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WenQuanYi Micro Hei"/>
                <a:cs typeface="Mangal" panose="02040503050203030202" pitchFamily="18" charset="0"/>
              </a:rPr>
              <a:t>а изградње НЕ</a:t>
            </a:r>
            <a:endParaRPr lang="en-GB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1371600" lvl="2" indent="-457200" algn="just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ru-RU" sz="2800" b="1" dirty="0">
                <a:effectLst/>
                <a:latin typeface="Times New Roman" panose="02020603050405020304" pitchFamily="18" charset="0"/>
                <a:ea typeface="WenQuanYi Micro Hei"/>
                <a:cs typeface="Mangal" panose="02040503050203030202" pitchFamily="18" charset="0"/>
              </a:rPr>
              <a:t>Трошкови </a:t>
            </a:r>
            <a:r>
              <a:rPr lang="ru-RU" sz="28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WenQuanYi Micro Hei"/>
                <a:cs typeface="Mangal" panose="02040503050203030202" pitchFamily="18" charset="0"/>
              </a:rPr>
              <a:t>погона и одржавања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WenQuanYi Micro Hei"/>
                <a:cs typeface="Mangal" panose="02040503050203030202" pitchFamily="18" charset="0"/>
              </a:rPr>
              <a:t> НЕ</a:t>
            </a:r>
            <a:endParaRPr lang="en-GB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1371600" lvl="2" indent="-457200" algn="just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ru-RU" sz="2800" b="1" dirty="0">
                <a:effectLst/>
                <a:latin typeface="Times New Roman" panose="02020603050405020304" pitchFamily="18" charset="0"/>
                <a:ea typeface="WenQuanYi Micro Hei"/>
                <a:cs typeface="Mangal" panose="02040503050203030202" pitchFamily="18" charset="0"/>
              </a:rPr>
              <a:t>Трошкови обезбеђења свежег горива (</a:t>
            </a:r>
            <a:r>
              <a:rPr lang="sr-Latn-RS" sz="28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WenQuanYi Micro Hei"/>
                <a:cs typeface="Mangal" panose="02040503050203030202" pitchFamily="18" charset="0"/>
              </a:rPr>
              <a:t>Front End</a:t>
            </a:r>
            <a:r>
              <a:rPr lang="sr-Latn-RS" sz="2800" b="1" dirty="0">
                <a:effectLst/>
                <a:latin typeface="Times New Roman" panose="02020603050405020304" pitchFamily="18" charset="0"/>
                <a:ea typeface="WenQuanYi Micro Hei"/>
                <a:cs typeface="Mangal" panose="02040503050203030202" pitchFamily="18" charset="0"/>
              </a:rPr>
              <a:t>)</a:t>
            </a:r>
            <a:endParaRPr lang="en-GB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1371600" lvl="2" indent="-457200" algn="just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ru-RU" sz="2800" b="1" dirty="0">
                <a:effectLst/>
                <a:latin typeface="Times New Roman" panose="02020603050405020304" pitchFamily="18" charset="0"/>
                <a:ea typeface="WenQuanYi Micro Hei"/>
                <a:cs typeface="Mangal" panose="02040503050203030202" pitchFamily="18" charset="0"/>
              </a:rPr>
              <a:t>Трошкови поступања са ислуженим горивом (</a:t>
            </a:r>
            <a:r>
              <a:rPr lang="sr-Latn-RS" sz="28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WenQuanYi Micro Hei"/>
                <a:cs typeface="Mangal" panose="02040503050203030202" pitchFamily="18" charset="0"/>
              </a:rPr>
              <a:t>Back End</a:t>
            </a:r>
            <a:r>
              <a:rPr lang="sr-Latn-RS" sz="2800" b="1" dirty="0">
                <a:effectLst/>
                <a:latin typeface="Times New Roman" panose="02020603050405020304" pitchFamily="18" charset="0"/>
                <a:ea typeface="WenQuanYi Micro Hei"/>
                <a:cs typeface="Mangal" panose="02040503050203030202" pitchFamily="18" charset="0"/>
              </a:rPr>
              <a:t>)</a:t>
            </a:r>
            <a:endParaRPr lang="en-GB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1371600" lvl="2" indent="-457200" algn="just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ru-RU" sz="2800" b="1" dirty="0">
                <a:effectLst/>
                <a:latin typeface="Times New Roman" panose="02020603050405020304" pitchFamily="18" charset="0"/>
                <a:ea typeface="WenQuanYi Micro Hei"/>
                <a:cs typeface="Mangal" panose="02040503050203030202" pitchFamily="18" charset="0"/>
              </a:rPr>
              <a:t>Трошкови </a:t>
            </a:r>
            <a:r>
              <a:rPr lang="ru-RU" sz="28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WenQuanYi Micro Hei"/>
                <a:cs typeface="Mangal" panose="02040503050203030202" pitchFamily="18" charset="0"/>
              </a:rPr>
              <a:t>разградње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WenQuanYi Micro Hei"/>
                <a:cs typeface="Mangal" panose="02040503050203030202" pitchFamily="18" charset="0"/>
              </a:rPr>
              <a:t> електране по истеку радног века</a:t>
            </a:r>
            <a:endParaRPr lang="en-GB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1371600" lvl="2" indent="-457200" algn="just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Екстерни и остали трошкови </a:t>
            </a:r>
            <a:r>
              <a:rPr lang="ru-RU" sz="28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специфични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за НЕ</a:t>
            </a:r>
            <a:endParaRPr lang="en-GB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1371600" lvl="2" indent="-457200" algn="just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ru-RU" sz="28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Системски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трошкови рада НЕ у електроенергетском систему</a:t>
            </a:r>
            <a:endParaRPr lang="en-GB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1371600" lvl="2" indent="-457200" algn="just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sr-Cyrl-R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Укупни </a:t>
            </a:r>
            <a:r>
              <a:rPr lang="sr-Cyrl-RS" sz="28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т</a:t>
            </a:r>
            <a:r>
              <a:rPr lang="ru-RU" sz="28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рошкови производње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електричне енергије</a:t>
            </a:r>
            <a:endParaRPr lang="en-GB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1371600" lvl="2" indent="-457200" algn="just">
              <a:lnSpc>
                <a:spcPct val="107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800" b="1" dirty="0">
                <a:effectLst/>
                <a:latin typeface="Times New Roman" panose="02020603050405020304" pitchFamily="18" charset="0"/>
                <a:ea typeface="WenQuanYi Micro Hei"/>
                <a:cs typeface="Mangal" panose="02040503050203030202" pitchFamily="18" charset="0"/>
              </a:rPr>
              <a:t>Нивелисани трошкови енергије током века електране (</a:t>
            </a:r>
            <a:r>
              <a:rPr lang="en-US" sz="28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WenQuanYi Micro Hei"/>
                <a:cs typeface="Mangal" panose="02040503050203030202" pitchFamily="18" charset="0"/>
              </a:rPr>
              <a:t>LC</a:t>
            </a:r>
            <a:r>
              <a:rPr lang="sr-Cyrl-RS" sz="28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WenQuanYi Micro Hei"/>
                <a:cs typeface="Mangal" panose="02040503050203030202" pitchFamily="18" charset="0"/>
              </a:rPr>
              <a:t>о</a:t>
            </a:r>
            <a:r>
              <a:rPr lang="en-US" sz="28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WenQuanYi Micro Hei"/>
                <a:cs typeface="Mangal" panose="02040503050203030202" pitchFamily="18" charset="0"/>
              </a:rPr>
              <a:t>E</a:t>
            </a:r>
            <a:r>
              <a:rPr lang="sr-Cyrl-RS" sz="2800" b="1" dirty="0">
                <a:effectLst/>
                <a:latin typeface="Times New Roman" panose="02020603050405020304" pitchFamily="18" charset="0"/>
                <a:ea typeface="WenQuanYi Micro Hei"/>
                <a:cs typeface="Mangal" panose="02040503050203030202" pitchFamily="18" charset="0"/>
              </a:rPr>
              <a:t>)</a:t>
            </a:r>
            <a:endParaRPr lang="en-GB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1371600" lvl="2" indent="-457200" algn="just">
              <a:lnSpc>
                <a:spcPct val="107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8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Упоређење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трошкова производње из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</a:t>
            </a:r>
            <a:r>
              <a:rPr lang="sr-Latn-R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E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и других извора</a:t>
            </a:r>
            <a:endParaRPr lang="en-GB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sr-Cyrl-R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en-GB" sz="24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34070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2F16E45-7895-87B3-19BF-F9D4309DD3DE}"/>
              </a:ext>
            </a:extLst>
          </p:cNvPr>
          <p:cNvSpPr txBox="1"/>
          <p:nvPr/>
        </p:nvSpPr>
        <p:spPr>
          <a:xfrm>
            <a:off x="4270731" y="34941"/>
            <a:ext cx="6097904" cy="645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2" algn="just">
              <a:lnSpc>
                <a:spcPct val="107000"/>
              </a:lnSpc>
              <a:spcAft>
                <a:spcPts val="800"/>
              </a:spcAft>
            </a:pPr>
            <a:r>
              <a:rPr lang="sr-Cyrl-R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Закључци</a:t>
            </a:r>
            <a:endParaRPr lang="en-GB" sz="3600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08D3243-CA36-FF65-4309-2705B2B19099}"/>
              </a:ext>
            </a:extLst>
          </p:cNvPr>
          <p:cNvSpPr txBox="1"/>
          <p:nvPr/>
        </p:nvSpPr>
        <p:spPr>
          <a:xfrm>
            <a:off x="188259" y="532137"/>
            <a:ext cx="12003741" cy="6050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4625" indent="-174625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sr-Cyrl-R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Нуклеарне електране су </a:t>
            </a:r>
            <a:r>
              <a:rPr lang="sr-Cyrl-R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економски конкурентне </a:t>
            </a:r>
            <a:r>
              <a:rPr lang="sr-Cyrl-R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 осталим електранама на фосилне и обновљиве изворе енергије. </a:t>
            </a:r>
          </a:p>
          <a:p>
            <a:pPr marL="174625" marR="0" lvl="0" indent="-174625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sr-Cyrl-R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Нуклеарне електране захтевају високе </a:t>
            </a:r>
            <a:r>
              <a:rPr lang="sr-Cyrl-R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инвестиције</a:t>
            </a:r>
            <a:r>
              <a:rPr lang="sr-Cyrl-R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дуго </a:t>
            </a:r>
            <a:r>
              <a:rPr lang="sr-Cyrl-R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трајање </a:t>
            </a:r>
            <a:r>
              <a:rPr lang="sr-Cyrl-R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градње, те су подложне њиховим </a:t>
            </a:r>
            <a:r>
              <a:rPr lang="sr-Cyrl-R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прекорачењима</a:t>
            </a:r>
            <a:r>
              <a:rPr lang="sr-Cyrl-R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93663" marR="0" lvl="0" indent="-936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8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sr-Cyrl-RS" altLang="en-US" sz="8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463" marR="0" lvl="0" indent="-2714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sr-Cyrl-R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Нуклеарне електране су мање </a:t>
            </a:r>
            <a:r>
              <a:rPr lang="sr-Cyrl-R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осетљиве</a:t>
            </a:r>
            <a:r>
              <a:rPr lang="sr-Cyrl-R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промене цена </a:t>
            </a:r>
            <a:r>
              <a:rPr lang="sr-Cyrl-RS" altLang="en-US" sz="3200" b="1" dirty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горива</a:t>
            </a:r>
            <a:r>
              <a:rPr lang="sr-Cyrl-R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више су осетљиве на промене цена </a:t>
            </a:r>
            <a:r>
              <a:rPr lang="sr-Cyrl-RS" altLang="en-US" sz="3200" b="1" dirty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капитала</a:t>
            </a:r>
            <a:r>
              <a:rPr lang="sr-Cyrl-R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него електране на фосилна горива.</a:t>
            </a:r>
          </a:p>
          <a:p>
            <a:pPr marL="93663" marR="0" lvl="0" indent="-936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sr-Cyrl-RS" altLang="en-US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68288" indent="-268288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sr-Cyrl-R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3200" b="1" dirty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Системски</a:t>
            </a:r>
            <a:r>
              <a:rPr lang="sr-Cyrl-R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трошкови су нижи, а </a:t>
            </a:r>
            <a:r>
              <a:rPr lang="sr-Cyrl-RS" sz="3200" b="1" dirty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фактор</a:t>
            </a:r>
            <a:r>
              <a:rPr lang="sr-Cyrl-R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искоришћења </a:t>
            </a:r>
            <a:r>
              <a:rPr lang="sr-Cyrl-RS" sz="3200" b="1" dirty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снаге</a:t>
            </a:r>
            <a:r>
              <a:rPr lang="sr-Cyrl-R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већи него у електрана на варијабилне обновљиве изворе.</a:t>
            </a:r>
          </a:p>
          <a:p>
            <a:pPr marL="268288" indent="-268288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GB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8288" marR="0" lvl="0" indent="-26828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r-Cyrl-RS" altLang="en-US" sz="3200" b="1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У трошкове производње спадају </a:t>
            </a:r>
            <a:r>
              <a:rPr lang="sr-Cyrl-R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kumimoji="0" lang="sr-Cyrl-RS" altLang="en-US" sz="3200" b="1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трошкови збрињавања радиоактивног </a:t>
            </a:r>
            <a:r>
              <a:rPr kumimoji="0" lang="sr-Cyrl-RS" altLang="en-US" sz="3200" b="1" i="0" u="none" strike="noStrike" cap="none" normalizeH="0" baseline="0" dirty="0">
                <a:ln>
                  <a:noFill/>
                </a:ln>
                <a:solidFill>
                  <a:srgbClr val="FF5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отпада</a:t>
            </a:r>
            <a:r>
              <a:rPr kumimoji="0" lang="sr-Cyrl-RS" altLang="en-US" sz="3200" b="1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kumimoji="0" lang="sr-Cyrl-RS" altLang="en-US" sz="3200" b="1" i="0" u="none" strike="noStrike" cap="none" normalizeH="0" baseline="0" dirty="0">
                <a:ln>
                  <a:noFill/>
                </a:ln>
                <a:solidFill>
                  <a:srgbClr val="FF5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разградње</a:t>
            </a:r>
            <a:r>
              <a:rPr kumimoji="0" lang="sr-Cyrl-RS" altLang="en-US" sz="3200" b="1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нуклеарне електране.</a:t>
            </a:r>
            <a:endParaRPr lang="en-GB" sz="28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23372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2DFC978-3992-AB9E-664F-1899DA225C70}"/>
              </a:ext>
            </a:extLst>
          </p:cNvPr>
          <p:cNvSpPr txBox="1"/>
          <p:nvPr/>
        </p:nvSpPr>
        <p:spPr>
          <a:xfrm>
            <a:off x="1021977" y="2828835"/>
            <a:ext cx="10650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7200" dirty="0"/>
              <a:t>ХВАЛА НА ВАШОЈ ПАЖЊИ</a:t>
            </a:r>
            <a:endParaRPr lang="en-GB" sz="7200" dirty="0"/>
          </a:p>
        </p:txBody>
      </p:sp>
    </p:spTree>
    <p:extLst>
      <p:ext uri="{BB962C8B-B14F-4D97-AF65-F5344CB8AC3E}">
        <p14:creationId xmlns:p14="http://schemas.microsoft.com/office/powerpoint/2010/main" val="37839919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7899066-D9EB-D07A-8A16-79220C03876F}"/>
              </a:ext>
            </a:extLst>
          </p:cNvPr>
          <p:cNvSpPr txBox="1"/>
          <p:nvPr/>
        </p:nvSpPr>
        <p:spPr>
          <a:xfrm>
            <a:off x="1439962" y="420932"/>
            <a:ext cx="10276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WenQuanYi Micro Hei"/>
                <a:cs typeface="Times New Roman" panose="02020603050405020304" pitchFamily="18" charset="0"/>
              </a:rPr>
              <a:t>Улагање у откуп земљишта и изградњу инфраструктуре</a:t>
            </a:r>
            <a:endParaRPr lang="en-GB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831F080-2145-9CF8-49EB-967EF15D39D5}"/>
              </a:ext>
            </a:extLst>
          </p:cNvPr>
          <p:cNvSpPr txBox="1"/>
          <p:nvPr/>
        </p:nvSpPr>
        <p:spPr>
          <a:xfrm>
            <a:off x="1854415" y="5282351"/>
            <a:ext cx="73265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800" dirty="0"/>
              <a:t>     </a:t>
            </a:r>
            <a:r>
              <a:rPr lang="sr-Cyrl-RS" sz="2800" dirty="0"/>
              <a:t>*</a:t>
            </a:r>
            <a:r>
              <a:rPr lang="sr-Latn-RS" sz="2800" dirty="0"/>
              <a:t> </a:t>
            </a:r>
            <a:r>
              <a:rPr lang="sr-Cyrl-RS" sz="2800" dirty="0"/>
              <a:t>  </a:t>
            </a:r>
            <a:r>
              <a:rPr lang="sr-Latn-RS" sz="2800" dirty="0"/>
              <a:t>174 ha/2x1600</a:t>
            </a:r>
            <a:r>
              <a:rPr lang="sr-Cyrl-RS" sz="2800" dirty="0"/>
              <a:t> </a:t>
            </a:r>
            <a:r>
              <a:rPr lang="sr-Latn-RS" sz="2800" dirty="0"/>
              <a:t>MW </a:t>
            </a:r>
            <a:r>
              <a:rPr lang="sr-Cyrl-RS" sz="2800" dirty="0"/>
              <a:t>(</a:t>
            </a:r>
            <a:r>
              <a:rPr lang="sr-Latn-RS" sz="2800" dirty="0"/>
              <a:t>Hinkley Point C</a:t>
            </a:r>
            <a:r>
              <a:rPr lang="sr-Cyrl-RS" sz="2800" dirty="0"/>
              <a:t>)</a:t>
            </a:r>
            <a:endParaRPr lang="en-GB" sz="2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B311FA5-E445-F9F1-E4B4-2F3EA2F01037}"/>
              </a:ext>
            </a:extLst>
          </p:cNvPr>
          <p:cNvSpPr txBox="1"/>
          <p:nvPr/>
        </p:nvSpPr>
        <p:spPr>
          <a:xfrm>
            <a:off x="957943" y="2045258"/>
            <a:ext cx="10276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Инфраструктура</a:t>
            </a:r>
            <a:r>
              <a:rPr lang="sr-Latn-R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sr-Latn-R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sr-Cyrl-R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</a:t>
            </a:r>
            <a:r>
              <a:rPr lang="sr-Latn-R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sr-Cyrl-R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нспорт</a:t>
            </a:r>
            <a:r>
              <a:rPr lang="sr-Latn-R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габаритне опреме и горива</a:t>
            </a:r>
            <a:endParaRPr lang="en-GB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649F37A-D217-2F20-FBF7-87A2AA55C0B3}"/>
              </a:ext>
            </a:extLst>
          </p:cNvPr>
          <p:cNvSpPr txBox="1"/>
          <p:nvPr/>
        </p:nvSpPr>
        <p:spPr>
          <a:xfrm>
            <a:off x="957943" y="2734200"/>
            <a:ext cx="110233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Инфраструктура за</a:t>
            </a:r>
            <a:r>
              <a:rPr lang="sr-Latn-R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снабдевање</a:t>
            </a:r>
            <a:r>
              <a:rPr lang="sr-Latn-R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водом</a:t>
            </a:r>
            <a:r>
              <a:rPr lang="sr-Latn-R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sr-Latn-R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sr-Cyrl-R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хлађење кондензатора</a:t>
            </a:r>
            <a:endParaRPr lang="en-GB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CD2CA9C-AD1F-7881-1DA5-FADD1ED71A86}"/>
              </a:ext>
            </a:extLst>
          </p:cNvPr>
          <p:cNvSpPr txBox="1"/>
          <p:nvPr/>
        </p:nvSpPr>
        <p:spPr>
          <a:xfrm>
            <a:off x="927351" y="3350464"/>
            <a:ext cx="104592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Инфраструктура за</a:t>
            </a:r>
            <a:r>
              <a:rPr lang="sr-Latn-R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прикључење на мрежу за </a:t>
            </a:r>
            <a:r>
              <a:rPr lang="sr-Cyrl-R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пласман</a:t>
            </a:r>
            <a:r>
              <a:rPr lang="sr-Latn-R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енергиј</a:t>
            </a:r>
            <a:r>
              <a:rPr lang="sr-Latn-R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sr-Cyrl-R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sr-Cyrl-R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sr-Cyrl-R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снабдевање енергијом из система</a:t>
            </a:r>
            <a:endParaRPr lang="en-GB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A352B9-D618-2E56-0FBB-814162739819}"/>
              </a:ext>
            </a:extLst>
          </p:cNvPr>
          <p:cNvSpPr txBox="1"/>
          <p:nvPr/>
        </p:nvSpPr>
        <p:spPr>
          <a:xfrm>
            <a:off x="890669" y="4474381"/>
            <a:ext cx="100444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Инфраструктура за</a:t>
            </a:r>
            <a:r>
              <a:rPr lang="sr-Latn-R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складиштење</a:t>
            </a:r>
            <a:r>
              <a:rPr lang="sr-Latn-R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радиоактивног</a:t>
            </a:r>
            <a:r>
              <a:rPr lang="sr-Latn-R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отпада**</a:t>
            </a:r>
            <a:endParaRPr lang="en-GB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798C36D-0292-C460-89DE-BECA0373DE97}"/>
              </a:ext>
            </a:extLst>
          </p:cNvPr>
          <p:cNvSpPr txBox="1"/>
          <p:nvPr/>
        </p:nvSpPr>
        <p:spPr>
          <a:xfrm>
            <a:off x="957943" y="1354366"/>
            <a:ext cx="109045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Откуп </a:t>
            </a:r>
            <a:r>
              <a:rPr lang="sr-Cyrl-R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терена</a:t>
            </a:r>
            <a:r>
              <a:rPr lang="sr-Cyrl-R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изградњу електране и спољне инфраструктуре*</a:t>
            </a:r>
            <a:endParaRPr lang="en-GB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7CFF5CC-A7BB-6F9D-3C21-7E45C4268326}"/>
              </a:ext>
            </a:extLst>
          </p:cNvPr>
          <p:cNvSpPr txBox="1"/>
          <p:nvPr/>
        </p:nvSpPr>
        <p:spPr>
          <a:xfrm>
            <a:off x="2233281" y="5773376"/>
            <a:ext cx="86894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800" b="1" dirty="0">
                <a:solidFill>
                  <a:srgbClr val="FF0000"/>
                </a:solidFill>
              </a:rPr>
              <a:t>** </a:t>
            </a:r>
            <a:r>
              <a:rPr lang="sr-Cyrl-RS" sz="2800" dirty="0">
                <a:solidFill>
                  <a:srgbClr val="FF0000"/>
                </a:solidFill>
              </a:rPr>
              <a:t>за (редак) случај да није у кругу електране</a:t>
            </a:r>
            <a:endParaRPr lang="en-GB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0991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D885FDB-0517-0D7F-130B-6B5F5BDA0741}"/>
              </a:ext>
            </a:extLst>
          </p:cNvPr>
          <p:cNvSpPr txBox="1"/>
          <p:nvPr/>
        </p:nvSpPr>
        <p:spPr>
          <a:xfrm>
            <a:off x="609980" y="1145682"/>
            <a:ext cx="10435590" cy="14443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2" algn="just">
              <a:lnSpc>
                <a:spcPct val="107000"/>
              </a:lnSpc>
            </a:pPr>
            <a:r>
              <a:rPr lang="ru-RU" sz="2800" b="1" dirty="0">
                <a:effectLst/>
                <a:latin typeface="Times New Roman" panose="02020603050405020304" pitchFamily="18" charset="0"/>
                <a:ea typeface="WenQuanYi Micro Hei"/>
                <a:cs typeface="Mangal" panose="02040503050203030202" pitchFamily="18" charset="0"/>
              </a:rPr>
              <a:t>Трошкови разградње електране по истеку радног века</a:t>
            </a:r>
            <a:endParaRPr lang="sr-Latn-RS" sz="2800" b="1" dirty="0">
              <a:effectLst/>
              <a:latin typeface="Times New Roman" panose="02020603050405020304" pitchFamily="18" charset="0"/>
              <a:ea typeface="WenQuanYi Micro Hei"/>
              <a:cs typeface="Mangal" panose="02040503050203030202" pitchFamily="18" charset="0"/>
            </a:endParaRPr>
          </a:p>
          <a:p>
            <a:pPr lvl="2" algn="just">
              <a:lnSpc>
                <a:spcPct val="107000"/>
              </a:lnSpc>
            </a:pPr>
            <a:r>
              <a:rPr lang="sr-Latn-R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WenQuanYi Micro Hei"/>
                <a:cs typeface="Mangal" panose="02040503050203030202" pitchFamily="18" charset="0"/>
              </a:rPr>
              <a:t>9 – 15% </a:t>
            </a:r>
            <a:r>
              <a:rPr lang="sr-Latn-RS" sz="2800" b="1" dirty="0">
                <a:latin typeface="Times New Roman" panose="02020603050405020304" pitchFamily="18" charset="0"/>
                <a:ea typeface="WenQuanYi Micro Hei"/>
                <a:cs typeface="Mangal" panose="02040503050203030202" pitchFamily="18" charset="0"/>
              </a:rPr>
              <a:t>kapitalnih troškova, ali se diskontovanjem smanje</a:t>
            </a:r>
          </a:p>
          <a:p>
            <a:pPr lvl="2" algn="ctr">
              <a:lnSpc>
                <a:spcPct val="107000"/>
              </a:lnSpc>
            </a:pPr>
            <a:r>
              <a:rPr lang="sr-Latn-R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Mangal" panose="02040503050203030202" pitchFamily="18" charset="0"/>
              </a:rPr>
              <a:t>0,1 – 0,2 ¢/kWh</a:t>
            </a:r>
            <a:r>
              <a:rPr lang="sr-Cyrl-R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sr-Latn-R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sr-Latn-R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(&lt; 5 % troška proizvodnje kWh)</a:t>
            </a:r>
            <a:endParaRPr lang="en-GB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659C776-C360-6808-D837-2BC593F0173D}"/>
              </a:ext>
            </a:extLst>
          </p:cNvPr>
          <p:cNvSpPr txBox="1"/>
          <p:nvPr/>
        </p:nvSpPr>
        <p:spPr>
          <a:xfrm>
            <a:off x="1549146" y="3374863"/>
            <a:ext cx="104355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Eksterni troškovi  (bez internalizovanih troškova za otpad i ragradnju) iznose </a:t>
            </a:r>
            <a:r>
              <a:rPr lang="sr-Latn-R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18-22 $/MWh </a:t>
            </a:r>
            <a:r>
              <a:rPr lang="sr-Latn-R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5 $/MWh zbog uticaja na zdravlje + 4 $/MWh zbog akcidenata + 12 $/MWh za trošenje resursa</a:t>
            </a:r>
            <a:endParaRPr lang="en-GB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59AF94-820D-0558-2CFD-741BF85D28AE}"/>
              </a:ext>
            </a:extLst>
          </p:cNvPr>
          <p:cNvSpPr txBox="1"/>
          <p:nvPr/>
        </p:nvSpPr>
        <p:spPr>
          <a:xfrm>
            <a:off x="792480" y="346666"/>
            <a:ext cx="10960416" cy="645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36575" lvl="2" indent="-182563" algn="just">
              <a:lnSpc>
                <a:spcPct val="107000"/>
              </a:lnSpc>
            </a:pPr>
            <a:r>
              <a:rPr lang="ru-RU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Екстерни и остали трошкови специфични за НЕ</a:t>
            </a:r>
            <a:endParaRPr lang="en-GB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5F669F-3619-B718-B961-BE6F553E38BF}"/>
              </a:ext>
            </a:extLst>
          </p:cNvPr>
          <p:cNvSpPr txBox="1"/>
          <p:nvPr/>
        </p:nvSpPr>
        <p:spPr>
          <a:xfrm>
            <a:off x="609980" y="2714629"/>
            <a:ext cx="10435590" cy="522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2" algn="just">
              <a:lnSpc>
                <a:spcPct val="107000"/>
              </a:lnSpc>
            </a:pPr>
            <a:r>
              <a:rPr lang="sr-Latn-R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Premije osiguranja od nuklearnih rizika</a:t>
            </a:r>
            <a:endParaRPr lang="en-GB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C3CCC02-733D-9D6D-5501-D843FC4D494B}"/>
              </a:ext>
            </a:extLst>
          </p:cNvPr>
          <p:cNvSpPr txBox="1"/>
          <p:nvPr/>
        </p:nvSpPr>
        <p:spPr>
          <a:xfrm>
            <a:off x="609980" y="5066634"/>
            <a:ext cx="10435590" cy="5305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2" algn="just">
              <a:lnSpc>
                <a:spcPct val="107000"/>
              </a:lnSpc>
            </a:pPr>
            <a:r>
              <a:rPr lang="sr-Latn-R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Posebne takse: 5 </a:t>
            </a:r>
            <a:r>
              <a:rPr lang="sr-Latn-R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€/MWh (Belgija)</a:t>
            </a:r>
            <a:endParaRPr lang="en-GB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AFDD44-3E9D-671B-26A8-1B2AA659FF87}"/>
              </a:ext>
            </a:extLst>
          </p:cNvPr>
          <p:cNvSpPr txBox="1"/>
          <p:nvPr/>
        </p:nvSpPr>
        <p:spPr>
          <a:xfrm>
            <a:off x="609980" y="5788982"/>
            <a:ext cx="10435590" cy="522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2" algn="just">
              <a:lnSpc>
                <a:spcPct val="107000"/>
              </a:lnSpc>
            </a:pPr>
            <a:r>
              <a:rPr lang="sr-Latn-R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Sistemski troškovi </a:t>
            </a:r>
            <a:r>
              <a:rPr lang="sr-Latn-R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1-3 $/MWh </a:t>
            </a:r>
            <a:r>
              <a:rPr lang="sr-Latn-R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za rezervu i prenos energije</a:t>
            </a:r>
            <a:endParaRPr lang="en-GB" sz="2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0CD58D-F06B-2631-A1D7-46C9DCF3F245}"/>
              </a:ext>
            </a:extLst>
          </p:cNvPr>
          <p:cNvSpPr txBox="1"/>
          <p:nvPr/>
        </p:nvSpPr>
        <p:spPr>
          <a:xfrm>
            <a:off x="301028" y="6318968"/>
            <a:ext cx="2176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dirty="0"/>
              <a:t>GLAVNI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9916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4944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B83B136-6659-63D3-FCA7-FFA6E7C5595F}"/>
              </a:ext>
            </a:extLst>
          </p:cNvPr>
          <p:cNvSpPr/>
          <p:nvPr/>
        </p:nvSpPr>
        <p:spPr>
          <a:xfrm>
            <a:off x="0" y="201168"/>
            <a:ext cx="1840992" cy="587829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5400" dirty="0"/>
              <a:t>USA</a:t>
            </a:r>
            <a:endParaRPr lang="en-GB" sz="5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94F6E6-3251-E1AF-AC59-2E743842D1DE}"/>
              </a:ext>
            </a:extLst>
          </p:cNvPr>
          <p:cNvSpPr txBox="1"/>
          <p:nvPr/>
        </p:nvSpPr>
        <p:spPr>
          <a:xfrm>
            <a:off x="195072" y="1975104"/>
            <a:ext cx="4669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3600" dirty="0">
                <a:solidFill>
                  <a:srgbClr val="FF0000"/>
                </a:solidFill>
              </a:rPr>
              <a:t>Osiguranje = 1,5 ¢/kWh </a:t>
            </a:r>
            <a:endParaRPr lang="en-GB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2321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C62AA1E6-E543-9437-78A0-E7DE56756ABA}"/>
              </a:ext>
            </a:extLst>
          </p:cNvPr>
          <p:cNvGraphicFramePr>
            <a:graphicFrameLocks noGrp="1"/>
          </p:cNvGraphicFramePr>
          <p:nvPr/>
        </p:nvGraphicFramePr>
        <p:xfrm>
          <a:off x="937260" y="1326488"/>
          <a:ext cx="10358003" cy="5198798"/>
        </p:xfrm>
        <a:graphic>
          <a:graphicData uri="http://schemas.openxmlformats.org/drawingml/2006/table">
            <a:tbl>
              <a:tblPr/>
              <a:tblGrid>
                <a:gridCol w="2891790">
                  <a:extLst>
                    <a:ext uri="{9D8B030D-6E8A-4147-A177-3AD203B41FA5}">
                      <a16:colId xmlns:a16="http://schemas.microsoft.com/office/drawing/2014/main" val="3054300524"/>
                    </a:ext>
                  </a:extLst>
                </a:gridCol>
                <a:gridCol w="3108960">
                  <a:extLst>
                    <a:ext uri="{9D8B030D-6E8A-4147-A177-3AD203B41FA5}">
                      <a16:colId xmlns:a16="http://schemas.microsoft.com/office/drawing/2014/main" val="3108947224"/>
                    </a:ext>
                  </a:extLst>
                </a:gridCol>
                <a:gridCol w="2547732">
                  <a:extLst>
                    <a:ext uri="{9D8B030D-6E8A-4147-A177-3AD203B41FA5}">
                      <a16:colId xmlns:a16="http://schemas.microsoft.com/office/drawing/2014/main" val="835865178"/>
                    </a:ext>
                  </a:extLst>
                </a:gridCol>
                <a:gridCol w="1809521">
                  <a:extLst>
                    <a:ext uri="{9D8B030D-6E8A-4147-A177-3AD203B41FA5}">
                      <a16:colId xmlns:a16="http://schemas.microsoft.com/office/drawing/2014/main" val="91026634"/>
                    </a:ext>
                  </a:extLst>
                </a:gridCol>
              </a:tblGrid>
              <a:tr h="748150">
                <a:tc>
                  <a:txBody>
                    <a:bodyPr/>
                    <a:lstStyle/>
                    <a:p>
                      <a:r>
                        <a:rPr lang="en-GB" sz="2800" dirty="0">
                          <a:effectLst/>
                        </a:rPr>
                        <a:t>Source</a:t>
                      </a:r>
                    </a:p>
                  </a:txBody>
                  <a:tcPr marL="27214" marR="27214" marT="10886" marB="10886" anchor="ctr">
                    <a:lnL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effectLst/>
                        </a:rPr>
                        <a:t>€ cents/kWh</a:t>
                      </a:r>
                    </a:p>
                  </a:txBody>
                  <a:tcPr marL="27214" marR="27214" marT="10886" marB="10886" anchor="ctr">
                    <a:lnL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effectLst/>
                        </a:rPr>
                        <a:t>Full-load hours</a:t>
                      </a:r>
                      <a:r>
                        <a:rPr lang="sr-Latn-RS" sz="2800" dirty="0">
                          <a:effectLst/>
                        </a:rPr>
                        <a:t>/</a:t>
                      </a:r>
                      <a:r>
                        <a:rPr lang="en-GB" sz="2800" dirty="0">
                          <a:effectLst/>
                        </a:rPr>
                        <a:t>year</a:t>
                      </a:r>
                    </a:p>
                  </a:txBody>
                  <a:tcPr marL="27214" marR="27214" marT="10886" marB="10886" anchor="ctr">
                    <a:lnL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effectLst/>
                        </a:rPr>
                        <a:t>Capacity factor (%)</a:t>
                      </a:r>
                    </a:p>
                  </a:txBody>
                  <a:tcPr marL="27214" marR="27214" marT="10886" marB="10886" anchor="ctr">
                    <a:lnL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8734808"/>
                  </a:ext>
                </a:extLst>
              </a:tr>
              <a:tr h="383381">
                <a:tc>
                  <a:txBody>
                    <a:bodyPr/>
                    <a:lstStyle/>
                    <a:p>
                      <a:r>
                        <a:rPr lang="en-GB" sz="2800">
                          <a:solidFill>
                            <a:srgbClr val="000000"/>
                          </a:solidFill>
                          <a:effectLst/>
                        </a:rPr>
                        <a:t>PV</a:t>
                      </a:r>
                      <a:endParaRPr lang="en-GB" sz="2800">
                        <a:effectLst/>
                      </a:endParaRPr>
                    </a:p>
                  </a:txBody>
                  <a:tcPr marL="27214" marR="27214" marT="10886" marB="10886" anchor="ctr">
                    <a:lnL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rgbClr val="000000"/>
                          </a:solidFill>
                          <a:effectLst/>
                        </a:rPr>
                        <a:t>3.5 - 5.8</a:t>
                      </a:r>
                      <a:endParaRPr lang="en-GB" sz="2800" dirty="0">
                        <a:effectLst/>
                      </a:endParaRPr>
                    </a:p>
                  </a:txBody>
                  <a:tcPr marL="27214" marR="27214" marT="10886" marB="10886" anchor="ctr">
                    <a:lnL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rgbClr val="000000"/>
                          </a:solidFill>
                          <a:effectLst/>
                        </a:rPr>
                        <a:t>950-1300</a:t>
                      </a:r>
                      <a:endParaRPr lang="en-GB" sz="2800" dirty="0">
                        <a:effectLst/>
                      </a:endParaRPr>
                    </a:p>
                  </a:txBody>
                  <a:tcPr marL="27214" marR="27214" marT="10886" marB="10886" anchor="ctr">
                    <a:lnL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rgbClr val="000000"/>
                          </a:solidFill>
                          <a:effectLst/>
                        </a:rPr>
                        <a:t>11-15</a:t>
                      </a:r>
                      <a:endParaRPr lang="en-GB" sz="2800" dirty="0">
                        <a:effectLst/>
                      </a:endParaRPr>
                    </a:p>
                  </a:txBody>
                  <a:tcPr marL="27214" marR="27214" marT="10886" marB="10886" anchor="ctr">
                    <a:lnL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7165795"/>
                  </a:ext>
                </a:extLst>
              </a:tr>
              <a:tr h="496527">
                <a:tc>
                  <a:txBody>
                    <a:bodyPr/>
                    <a:lstStyle/>
                    <a:p>
                      <a:r>
                        <a:rPr lang="en-GB" sz="2800">
                          <a:solidFill>
                            <a:srgbClr val="000000"/>
                          </a:solidFill>
                          <a:effectLst/>
                        </a:rPr>
                        <a:t>Onshore wind</a:t>
                      </a:r>
                      <a:endParaRPr lang="en-GB" sz="2800">
                        <a:effectLst/>
                      </a:endParaRPr>
                    </a:p>
                  </a:txBody>
                  <a:tcPr marL="27214" marR="27214" marT="10886" marB="10886" anchor="ctr">
                    <a:lnL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rgbClr val="000000"/>
                          </a:solidFill>
                          <a:effectLst/>
                        </a:rPr>
                        <a:t>4.0 - 8.2</a:t>
                      </a:r>
                      <a:endParaRPr lang="en-GB" sz="2800" dirty="0">
                        <a:effectLst/>
                      </a:endParaRPr>
                    </a:p>
                  </a:txBody>
                  <a:tcPr marL="27214" marR="27214" marT="10886" marB="10886" anchor="ctr">
                    <a:lnL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rgbClr val="000000"/>
                          </a:solidFill>
                          <a:effectLst/>
                        </a:rPr>
                        <a:t>1800-4500</a:t>
                      </a:r>
                      <a:endParaRPr lang="en-GB" sz="2800" dirty="0">
                        <a:effectLst/>
                      </a:endParaRPr>
                    </a:p>
                  </a:txBody>
                  <a:tcPr marL="27214" marR="27214" marT="10886" marB="10886" anchor="ctr">
                    <a:lnL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rgbClr val="000000"/>
                          </a:solidFill>
                          <a:effectLst/>
                        </a:rPr>
                        <a:t>20-38</a:t>
                      </a:r>
                      <a:endParaRPr lang="en-GB" sz="2800" dirty="0">
                        <a:effectLst/>
                      </a:endParaRPr>
                    </a:p>
                  </a:txBody>
                  <a:tcPr marL="27214" marR="27214" marT="10886" marB="10886" anchor="ctr">
                    <a:lnL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187764"/>
                  </a:ext>
                </a:extLst>
              </a:tr>
              <a:tr h="383381">
                <a:tc>
                  <a:txBody>
                    <a:bodyPr/>
                    <a:lstStyle/>
                    <a:p>
                      <a:r>
                        <a:rPr lang="en-GB" sz="2800">
                          <a:solidFill>
                            <a:srgbClr val="000000"/>
                          </a:solidFill>
                          <a:effectLst/>
                        </a:rPr>
                        <a:t>Offshore wind</a:t>
                      </a:r>
                      <a:endParaRPr lang="en-GB" sz="2800">
                        <a:effectLst/>
                      </a:endParaRPr>
                    </a:p>
                  </a:txBody>
                  <a:tcPr marL="27214" marR="27214" marT="10886" marB="10886" anchor="ctr">
                    <a:lnL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rgbClr val="000000"/>
                          </a:solidFill>
                          <a:effectLst/>
                        </a:rPr>
                        <a:t>7.3 - 12.0</a:t>
                      </a:r>
                      <a:endParaRPr lang="en-GB" sz="2800" dirty="0">
                        <a:effectLst/>
                      </a:endParaRPr>
                    </a:p>
                  </a:txBody>
                  <a:tcPr marL="27214" marR="27214" marT="10886" marB="10886" anchor="ctr">
                    <a:lnL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rgbClr val="000000"/>
                          </a:solidFill>
                          <a:effectLst/>
                        </a:rPr>
                        <a:t>3200-4500</a:t>
                      </a:r>
                      <a:endParaRPr lang="en-GB" sz="2800" dirty="0">
                        <a:effectLst/>
                      </a:endParaRPr>
                    </a:p>
                  </a:txBody>
                  <a:tcPr marL="27214" marR="27214" marT="10886" marB="10886" anchor="ctr">
                    <a:lnL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rgbClr val="000000"/>
                          </a:solidFill>
                          <a:effectLst/>
                        </a:rPr>
                        <a:t>38-52</a:t>
                      </a:r>
                      <a:endParaRPr lang="en-GB" sz="2800" dirty="0">
                        <a:effectLst/>
                      </a:endParaRPr>
                    </a:p>
                  </a:txBody>
                  <a:tcPr marL="27214" marR="27214" marT="10886" marB="10886" anchor="ctr">
                    <a:lnL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5330854"/>
                  </a:ext>
                </a:extLst>
              </a:tr>
              <a:tr h="383381">
                <a:tc>
                  <a:txBody>
                    <a:bodyPr/>
                    <a:lstStyle/>
                    <a:p>
                      <a:r>
                        <a:rPr lang="en-GB" sz="2800">
                          <a:solidFill>
                            <a:srgbClr val="000000"/>
                          </a:solidFill>
                          <a:effectLst/>
                        </a:rPr>
                        <a:t>Biogas</a:t>
                      </a:r>
                      <a:endParaRPr lang="en-GB" sz="2800">
                        <a:effectLst/>
                      </a:endParaRPr>
                    </a:p>
                  </a:txBody>
                  <a:tcPr marL="27214" marR="27214" marT="10886" marB="10886" anchor="ctr">
                    <a:lnL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rgbClr val="000000"/>
                          </a:solidFill>
                          <a:effectLst/>
                        </a:rPr>
                        <a:t>8.5 - 17.1</a:t>
                      </a:r>
                      <a:endParaRPr lang="en-GB" sz="2800" dirty="0">
                        <a:effectLst/>
                      </a:endParaRPr>
                    </a:p>
                  </a:txBody>
                  <a:tcPr marL="27214" marR="27214" marT="10886" marB="10886" anchor="ctr">
                    <a:lnL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rgbClr val="000000"/>
                          </a:solidFill>
                          <a:effectLst/>
                        </a:rPr>
                        <a:t>5000-7000</a:t>
                      </a:r>
                      <a:endParaRPr lang="en-GB" sz="2800" dirty="0">
                        <a:effectLst/>
                      </a:endParaRPr>
                    </a:p>
                  </a:txBody>
                  <a:tcPr marL="27214" marR="27214" marT="10886" marB="10886" anchor="ctr">
                    <a:lnL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rgbClr val="000000"/>
                          </a:solidFill>
                          <a:effectLst/>
                        </a:rPr>
                        <a:t>57-80</a:t>
                      </a:r>
                      <a:endParaRPr lang="en-GB" sz="2800" dirty="0">
                        <a:effectLst/>
                      </a:endParaRPr>
                    </a:p>
                  </a:txBody>
                  <a:tcPr marL="27214" marR="27214" marT="10886" marB="10886" anchor="ctr">
                    <a:lnL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8829847"/>
                  </a:ext>
                </a:extLst>
              </a:tr>
              <a:tr h="383381">
                <a:tc>
                  <a:txBody>
                    <a:bodyPr/>
                    <a:lstStyle/>
                    <a:p>
                      <a:r>
                        <a:rPr lang="en-GB" sz="2800">
                          <a:solidFill>
                            <a:srgbClr val="000000"/>
                          </a:solidFill>
                          <a:effectLst/>
                        </a:rPr>
                        <a:t>Lignite</a:t>
                      </a:r>
                      <a:endParaRPr lang="en-GB" sz="2800">
                        <a:effectLst/>
                      </a:endParaRPr>
                    </a:p>
                  </a:txBody>
                  <a:tcPr marL="27214" marR="27214" marT="10886" marB="10886" anchor="ctr">
                    <a:lnL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rgbClr val="000000"/>
                          </a:solidFill>
                          <a:effectLst/>
                        </a:rPr>
                        <a:t>10.4 - 15.1</a:t>
                      </a:r>
                      <a:endParaRPr lang="en-GB" sz="2800" dirty="0">
                        <a:effectLst/>
                      </a:endParaRPr>
                    </a:p>
                  </a:txBody>
                  <a:tcPr marL="27214" marR="27214" marT="10886" marB="10886" anchor="ctr">
                    <a:lnL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rgbClr val="000000"/>
                          </a:solidFill>
                          <a:effectLst/>
                        </a:rPr>
                        <a:t>6450-7450</a:t>
                      </a:r>
                      <a:endParaRPr lang="en-GB" sz="2800" dirty="0">
                        <a:effectLst/>
                      </a:endParaRPr>
                    </a:p>
                  </a:txBody>
                  <a:tcPr marL="27214" marR="27214" marT="10886" marB="10886" anchor="ctr">
                    <a:lnL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rgbClr val="000000"/>
                          </a:solidFill>
                          <a:effectLst/>
                        </a:rPr>
                        <a:t>74-86</a:t>
                      </a:r>
                      <a:endParaRPr lang="en-GB" sz="2800" dirty="0">
                        <a:effectLst/>
                      </a:endParaRPr>
                    </a:p>
                  </a:txBody>
                  <a:tcPr marL="27214" marR="27214" marT="10886" marB="10886" anchor="ctr">
                    <a:lnL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0597362"/>
                  </a:ext>
                </a:extLst>
              </a:tr>
              <a:tr h="383381">
                <a:tc>
                  <a:txBody>
                    <a:bodyPr/>
                    <a:lstStyle/>
                    <a:p>
                      <a:r>
                        <a:rPr lang="en-GB" sz="2800">
                          <a:solidFill>
                            <a:srgbClr val="000000"/>
                          </a:solidFill>
                          <a:effectLst/>
                        </a:rPr>
                        <a:t>Black coal</a:t>
                      </a:r>
                      <a:endParaRPr lang="en-GB" sz="2800">
                        <a:effectLst/>
                      </a:endParaRPr>
                    </a:p>
                  </a:txBody>
                  <a:tcPr marL="27214" marR="27214" marT="10886" marB="10886" anchor="ctr">
                    <a:lnL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rgbClr val="000000"/>
                          </a:solidFill>
                          <a:effectLst/>
                        </a:rPr>
                        <a:t>11.0 - 20.0</a:t>
                      </a:r>
                      <a:endParaRPr lang="en-GB" sz="2800" dirty="0">
                        <a:effectLst/>
                      </a:endParaRPr>
                    </a:p>
                  </a:txBody>
                  <a:tcPr marL="27214" marR="27214" marT="10886" marB="10886" anchor="ctr">
                    <a:lnL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rgbClr val="000000"/>
                          </a:solidFill>
                          <a:effectLst/>
                        </a:rPr>
                        <a:t>5350-6350</a:t>
                      </a:r>
                      <a:endParaRPr lang="en-GB" sz="2800" dirty="0">
                        <a:effectLst/>
                      </a:endParaRPr>
                    </a:p>
                  </a:txBody>
                  <a:tcPr marL="27214" marR="27214" marT="10886" marB="10886" anchor="ctr">
                    <a:lnL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rgbClr val="000000"/>
                          </a:solidFill>
                          <a:effectLst/>
                        </a:rPr>
                        <a:t>62-73</a:t>
                      </a:r>
                      <a:endParaRPr lang="en-GB" sz="2800" dirty="0">
                        <a:effectLst/>
                      </a:endParaRPr>
                    </a:p>
                  </a:txBody>
                  <a:tcPr marL="27214" marR="27214" marT="10886" marB="10886" anchor="ctr">
                    <a:lnL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9726491"/>
                  </a:ext>
                </a:extLst>
              </a:tr>
              <a:tr h="383381">
                <a:tc>
                  <a:txBody>
                    <a:bodyPr/>
                    <a:lstStyle/>
                    <a:p>
                      <a:r>
                        <a:rPr lang="en-GB" sz="2800">
                          <a:solidFill>
                            <a:srgbClr val="000000"/>
                          </a:solidFill>
                          <a:effectLst/>
                        </a:rPr>
                        <a:t>CCGT</a:t>
                      </a:r>
                      <a:endParaRPr lang="en-GB" sz="2800">
                        <a:effectLst/>
                      </a:endParaRPr>
                    </a:p>
                  </a:txBody>
                  <a:tcPr marL="27214" marR="27214" marT="10886" marB="10886" anchor="ctr">
                    <a:lnL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rgbClr val="000000"/>
                          </a:solidFill>
                          <a:effectLst/>
                        </a:rPr>
                        <a:t>7.9 - 13.0</a:t>
                      </a:r>
                      <a:endParaRPr lang="en-GB" sz="2800" dirty="0">
                        <a:effectLst/>
                      </a:endParaRPr>
                    </a:p>
                  </a:txBody>
                  <a:tcPr marL="27214" marR="27214" marT="10886" marB="10886" anchor="ctr">
                    <a:lnL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rgbClr val="000000"/>
                          </a:solidFill>
                          <a:effectLst/>
                        </a:rPr>
                        <a:t>3000-4000</a:t>
                      </a:r>
                      <a:endParaRPr lang="en-GB" sz="2800" dirty="0">
                        <a:effectLst/>
                      </a:endParaRPr>
                    </a:p>
                  </a:txBody>
                  <a:tcPr marL="27214" marR="27214" marT="10886" marB="10886" anchor="ctr">
                    <a:lnL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rgbClr val="000000"/>
                          </a:solidFill>
                          <a:effectLst/>
                        </a:rPr>
                        <a:t>34-46</a:t>
                      </a:r>
                      <a:endParaRPr lang="en-GB" sz="2800" dirty="0">
                        <a:effectLst/>
                      </a:endParaRPr>
                    </a:p>
                  </a:txBody>
                  <a:tcPr marL="27214" marR="27214" marT="10886" marB="10886" anchor="ctr">
                    <a:lnL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7295308"/>
                  </a:ext>
                </a:extLst>
              </a:tr>
              <a:tr h="383381">
                <a:tc>
                  <a:txBody>
                    <a:bodyPr/>
                    <a:lstStyle/>
                    <a:p>
                      <a:r>
                        <a:rPr lang="en-GB" sz="2800">
                          <a:solidFill>
                            <a:srgbClr val="000000"/>
                          </a:solidFill>
                          <a:effectLst/>
                        </a:rPr>
                        <a:t>Gas</a:t>
                      </a:r>
                      <a:endParaRPr lang="en-GB" sz="2800">
                        <a:effectLst/>
                      </a:endParaRPr>
                    </a:p>
                  </a:txBody>
                  <a:tcPr marL="27214" marR="27214" marT="10886" marB="10886" anchor="ctr">
                    <a:lnL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rgbClr val="000000"/>
                          </a:solidFill>
                          <a:effectLst/>
                        </a:rPr>
                        <a:t>11.5 - 29.0</a:t>
                      </a:r>
                      <a:endParaRPr lang="en-GB" sz="2800" dirty="0">
                        <a:effectLst/>
                      </a:endParaRPr>
                    </a:p>
                  </a:txBody>
                  <a:tcPr marL="27214" marR="27214" marT="10886" marB="10886" anchor="ctr">
                    <a:lnL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rgbClr val="000000"/>
                          </a:solidFill>
                          <a:effectLst/>
                        </a:rPr>
                        <a:t>500-2000</a:t>
                      </a:r>
                      <a:endParaRPr lang="en-GB" sz="2800" dirty="0">
                        <a:effectLst/>
                      </a:endParaRPr>
                    </a:p>
                  </a:txBody>
                  <a:tcPr marL="27214" marR="27214" marT="10886" marB="10886" anchor="ctr">
                    <a:lnL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rgbClr val="000000"/>
                          </a:solidFill>
                          <a:effectLst/>
                        </a:rPr>
                        <a:t>6-23</a:t>
                      </a:r>
                      <a:endParaRPr lang="en-GB" sz="2800" dirty="0">
                        <a:effectLst/>
                      </a:endParaRPr>
                    </a:p>
                  </a:txBody>
                  <a:tcPr marL="27214" marR="27214" marT="10886" marB="10886" anchor="ctr">
                    <a:lnL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4530001"/>
                  </a:ext>
                </a:extLst>
              </a:tr>
              <a:tr h="687615">
                <a:tc>
                  <a:txBody>
                    <a:bodyPr/>
                    <a:lstStyle/>
                    <a:p>
                      <a:endParaRPr lang="en-GB" sz="2800" dirty="0">
                        <a:effectLst/>
                      </a:endParaRPr>
                    </a:p>
                  </a:txBody>
                  <a:tcPr marL="27214" marR="27214" marT="10886" marB="10886" anchor="ctr">
                    <a:lnL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effectLst/>
                      </a:endParaRPr>
                    </a:p>
                  </a:txBody>
                  <a:tcPr marL="27214" marR="27214" marT="10886" marB="10886" anchor="ctr">
                    <a:lnL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effectLst/>
                        </a:rPr>
                        <a:t> </a:t>
                      </a:r>
                    </a:p>
                  </a:txBody>
                  <a:tcPr marL="27214" marR="27214" marT="10886" marB="10886" anchor="ctr">
                    <a:lnL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2800" dirty="0"/>
                    </a:p>
                  </a:txBody>
                  <a:tcPr>
                    <a:lnL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443" cap="flat" cmpd="sng" algn="ctr">
                      <a:solidFill>
                        <a:srgbClr val="1E9D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741014349"/>
                  </a:ext>
                </a:extLst>
              </a:tr>
            </a:tbl>
          </a:graphicData>
        </a:graphic>
      </p:graphicFrame>
      <p:sp>
        <p:nvSpPr>
          <p:cNvPr id="12" name="Rectangle 10">
            <a:extLst>
              <a:ext uri="{FF2B5EF4-FFF2-40B4-BE49-F238E27FC236}">
                <a16:creationId xmlns:a16="http://schemas.microsoft.com/office/drawing/2014/main" id="{F6B90A18-A0EE-7D16-7E53-B3244DF930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6473" y="328162"/>
            <a:ext cx="10979033" cy="86177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German generating costs 2021 (</a:t>
            </a:r>
            <a:r>
              <a:rPr kumimoji="0" lang="sr-Latn-RS" altLang="en-US" sz="320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IAEA&amp;</a:t>
            </a:r>
            <a:r>
              <a:rPr kumimoji="0" lang="en-US" altLang="en-US" sz="320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Fraunhofer Institute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)</a:t>
            </a:r>
            <a:endParaRPr kumimoji="0" lang="en-US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4248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s://qph.fs.quoracdn.net/main-qimg-7c7279a17b883e9fe85deadfb36c37f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080" y="318924"/>
            <a:ext cx="10710128" cy="61925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795524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BC9DBF2-24E0-4F60-D4ED-B0FCCA2DC72E}"/>
              </a:ext>
            </a:extLst>
          </p:cNvPr>
          <p:cNvGraphicFramePr>
            <a:graphicFrameLocks noGrp="1"/>
          </p:cNvGraphicFramePr>
          <p:nvPr/>
        </p:nvGraphicFramePr>
        <p:xfrm>
          <a:off x="780289" y="971670"/>
          <a:ext cx="10954510" cy="39550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15546">
                  <a:extLst>
                    <a:ext uri="{9D8B030D-6E8A-4147-A177-3AD203B41FA5}">
                      <a16:colId xmlns:a16="http://schemas.microsoft.com/office/drawing/2014/main" val="3303926833"/>
                    </a:ext>
                  </a:extLst>
                </a:gridCol>
                <a:gridCol w="4153622">
                  <a:extLst>
                    <a:ext uri="{9D8B030D-6E8A-4147-A177-3AD203B41FA5}">
                      <a16:colId xmlns:a16="http://schemas.microsoft.com/office/drawing/2014/main" val="1791058733"/>
                    </a:ext>
                  </a:extLst>
                </a:gridCol>
                <a:gridCol w="2128019">
                  <a:extLst>
                    <a:ext uri="{9D8B030D-6E8A-4147-A177-3AD203B41FA5}">
                      <a16:colId xmlns:a16="http://schemas.microsoft.com/office/drawing/2014/main" val="419946660"/>
                    </a:ext>
                  </a:extLst>
                </a:gridCol>
                <a:gridCol w="1957323">
                  <a:extLst>
                    <a:ext uri="{9D8B030D-6E8A-4147-A177-3AD203B41FA5}">
                      <a16:colId xmlns:a16="http://schemas.microsoft.com/office/drawing/2014/main" val="4145317823"/>
                    </a:ext>
                  </a:extLst>
                </a:gridCol>
              </a:tblGrid>
              <a:tr h="7293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dirty="0">
                          <a:effectLst/>
                        </a:rPr>
                        <a:t>Process</a:t>
                      </a:r>
                      <a:endParaRPr lang="en-GB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dirty="0">
                          <a:effectLst/>
                        </a:rPr>
                        <a:t>Amount required x price*</a:t>
                      </a:r>
                      <a:endParaRPr lang="en-GB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dirty="0">
                          <a:effectLst/>
                        </a:rPr>
                        <a:t>Cost</a:t>
                      </a:r>
                      <a:endParaRPr lang="en-GB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>
                          <a:effectLst/>
                        </a:rPr>
                        <a:t>Proportion of total</a:t>
                      </a:r>
                      <a:endParaRPr lang="en-GB" sz="2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extLst>
                  <a:ext uri="{0D108BD9-81ED-4DB2-BD59-A6C34878D82A}">
                    <a16:rowId xmlns:a16="http://schemas.microsoft.com/office/drawing/2014/main" val="3054880741"/>
                  </a:ext>
                </a:extLst>
              </a:tr>
              <a:tr h="74921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>
                          <a:effectLst/>
                        </a:rPr>
                        <a:t>Uranium</a:t>
                      </a:r>
                      <a:endParaRPr lang="en-GB" sz="2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 dirty="0">
                          <a:effectLst/>
                        </a:rPr>
                        <a:t>8.9 kg U</a:t>
                      </a:r>
                      <a:r>
                        <a:rPr lang="en-GB" sz="3200" baseline="-25000" dirty="0">
                          <a:effectLst/>
                        </a:rPr>
                        <a:t>3</a:t>
                      </a:r>
                      <a:r>
                        <a:rPr lang="en-GB" sz="3200" dirty="0">
                          <a:effectLst/>
                        </a:rPr>
                        <a:t>O</a:t>
                      </a:r>
                      <a:r>
                        <a:rPr lang="en-GB" sz="3200" baseline="-25000" dirty="0">
                          <a:effectLst/>
                        </a:rPr>
                        <a:t>8</a:t>
                      </a:r>
                      <a:r>
                        <a:rPr lang="en-GB" sz="3200" dirty="0">
                          <a:effectLst/>
                        </a:rPr>
                        <a:t> x $</a:t>
                      </a:r>
                      <a:r>
                        <a:rPr lang="en-GB" sz="3200" dirty="0">
                          <a:solidFill>
                            <a:srgbClr val="FF0000"/>
                          </a:solidFill>
                          <a:effectLst/>
                        </a:rPr>
                        <a:t>94.6</a:t>
                      </a:r>
                      <a:r>
                        <a:rPr lang="en-GB" sz="3200" dirty="0">
                          <a:effectLst/>
                        </a:rPr>
                        <a:t>/kg</a:t>
                      </a:r>
                      <a:endParaRPr lang="en-GB" sz="3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 dirty="0">
                          <a:solidFill>
                            <a:schemeClr val="tx1"/>
                          </a:solidFill>
                          <a:effectLst/>
                        </a:rPr>
                        <a:t>$842</a:t>
                      </a:r>
                      <a:endParaRPr lang="en-GB" sz="3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>
                          <a:effectLst/>
                        </a:rPr>
                        <a:t>51%</a:t>
                      </a:r>
                      <a:endParaRPr lang="en-GB" sz="3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extLst>
                  <a:ext uri="{0D108BD9-81ED-4DB2-BD59-A6C34878D82A}">
                    <a16:rowId xmlns:a16="http://schemas.microsoft.com/office/drawing/2014/main" val="3843024815"/>
                  </a:ext>
                </a:extLst>
              </a:tr>
              <a:tr h="5769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>
                          <a:effectLst/>
                        </a:rPr>
                        <a:t>Conversion</a:t>
                      </a:r>
                      <a:endParaRPr lang="en-GB" sz="2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 dirty="0">
                          <a:effectLst/>
                        </a:rPr>
                        <a:t>7.5 kg U x $</a:t>
                      </a:r>
                      <a:r>
                        <a:rPr lang="en-GB" sz="3200" dirty="0">
                          <a:solidFill>
                            <a:srgbClr val="FF0000"/>
                          </a:solidFill>
                          <a:effectLst/>
                        </a:rPr>
                        <a:t>16</a:t>
                      </a:r>
                      <a:r>
                        <a:rPr lang="sr-Latn-RS" sz="3200" dirty="0">
                          <a:effectLst/>
                        </a:rPr>
                        <a:t>/kg</a:t>
                      </a:r>
                      <a:endParaRPr lang="en-GB" sz="3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 dirty="0">
                          <a:solidFill>
                            <a:schemeClr val="tx1"/>
                          </a:solidFill>
                          <a:effectLst/>
                        </a:rPr>
                        <a:t>$120</a:t>
                      </a:r>
                      <a:endParaRPr lang="en-GB" sz="3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>
                          <a:effectLst/>
                        </a:rPr>
                        <a:t>7%</a:t>
                      </a:r>
                      <a:endParaRPr lang="en-GB" sz="3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extLst>
                  <a:ext uri="{0D108BD9-81ED-4DB2-BD59-A6C34878D82A}">
                    <a16:rowId xmlns:a16="http://schemas.microsoft.com/office/drawing/2014/main" val="1213776669"/>
                  </a:ext>
                </a:extLst>
              </a:tr>
              <a:tr h="6731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>
                          <a:effectLst/>
                        </a:rPr>
                        <a:t>Enrichment</a:t>
                      </a:r>
                      <a:endParaRPr lang="en-GB" sz="2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 dirty="0">
                          <a:effectLst/>
                        </a:rPr>
                        <a:t>7.3 SWU x $</a:t>
                      </a:r>
                      <a:r>
                        <a:rPr lang="en-GB" sz="3200" dirty="0">
                          <a:solidFill>
                            <a:srgbClr val="FF0000"/>
                          </a:solidFill>
                          <a:effectLst/>
                        </a:rPr>
                        <a:t>55</a:t>
                      </a:r>
                      <a:r>
                        <a:rPr lang="sr-Latn-RS" sz="3200" dirty="0">
                          <a:effectLst/>
                        </a:rPr>
                        <a:t>/SWU</a:t>
                      </a:r>
                      <a:endParaRPr lang="en-GB" sz="3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 dirty="0">
                          <a:solidFill>
                            <a:schemeClr val="tx1"/>
                          </a:solidFill>
                          <a:effectLst/>
                        </a:rPr>
                        <a:t>$401</a:t>
                      </a:r>
                      <a:endParaRPr lang="en-GB" sz="3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>
                          <a:effectLst/>
                        </a:rPr>
                        <a:t>24%</a:t>
                      </a:r>
                      <a:endParaRPr lang="en-GB" sz="3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extLst>
                  <a:ext uri="{0D108BD9-81ED-4DB2-BD59-A6C34878D82A}">
                    <a16:rowId xmlns:a16="http://schemas.microsoft.com/office/drawing/2014/main" val="1858975475"/>
                  </a:ext>
                </a:extLst>
              </a:tr>
              <a:tr h="5660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>
                          <a:effectLst/>
                        </a:rPr>
                        <a:t>Fuel fabrication</a:t>
                      </a:r>
                      <a:endParaRPr lang="en-GB" sz="2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Latn-RS" sz="3200" dirty="0">
                          <a:effectLst/>
                        </a:rPr>
                        <a:t>1.0</a:t>
                      </a:r>
                      <a:r>
                        <a:rPr lang="en-GB" sz="3200" dirty="0">
                          <a:effectLst/>
                        </a:rPr>
                        <a:t> kg</a:t>
                      </a:r>
                      <a:r>
                        <a:rPr lang="sr-Latn-RS" sz="3200" dirty="0">
                          <a:effectLst/>
                        </a:rPr>
                        <a:t> Ux$</a:t>
                      </a:r>
                      <a:r>
                        <a:rPr lang="sr-Latn-RS" sz="3200" dirty="0">
                          <a:solidFill>
                            <a:srgbClr val="FF0000"/>
                          </a:solidFill>
                          <a:effectLst/>
                        </a:rPr>
                        <a:t>300</a:t>
                      </a:r>
                      <a:r>
                        <a:rPr lang="sr-Latn-RS" sz="3200" dirty="0">
                          <a:effectLst/>
                        </a:rPr>
                        <a:t>/kg</a:t>
                      </a:r>
                      <a:endParaRPr lang="en-GB" sz="3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 dirty="0">
                          <a:solidFill>
                            <a:schemeClr val="tx1"/>
                          </a:solidFill>
                          <a:effectLst/>
                        </a:rPr>
                        <a:t>$300</a:t>
                      </a:r>
                      <a:endParaRPr lang="en-GB" sz="3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>
                          <a:effectLst/>
                        </a:rPr>
                        <a:t>18%</a:t>
                      </a:r>
                      <a:endParaRPr lang="en-GB" sz="3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extLst>
                  <a:ext uri="{0D108BD9-81ED-4DB2-BD59-A6C34878D82A}">
                    <a16:rowId xmlns:a16="http://schemas.microsoft.com/office/drawing/2014/main" val="1187275736"/>
                  </a:ext>
                </a:extLst>
              </a:tr>
              <a:tr h="5961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dirty="0">
                          <a:effectLst/>
                        </a:rPr>
                        <a:t>Total</a:t>
                      </a:r>
                      <a:endParaRPr lang="en-GB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dirty="0">
                          <a:effectLst/>
                        </a:rPr>
                        <a:t> </a:t>
                      </a:r>
                      <a:r>
                        <a:rPr lang="sr-Latn-RS" sz="3200" dirty="0">
                          <a:effectLst/>
                        </a:rPr>
                        <a:t>1.0</a:t>
                      </a:r>
                      <a:r>
                        <a:rPr lang="en-GB" sz="3200" dirty="0">
                          <a:effectLst/>
                        </a:rPr>
                        <a:t> kg</a:t>
                      </a:r>
                      <a:r>
                        <a:rPr lang="sr-Latn-RS" sz="3200" dirty="0">
                          <a:effectLst/>
                        </a:rPr>
                        <a:t> Ux$</a:t>
                      </a:r>
                      <a:r>
                        <a:rPr lang="sr-Latn-RS" sz="3200" dirty="0">
                          <a:solidFill>
                            <a:schemeClr val="tx1"/>
                          </a:solidFill>
                          <a:effectLst/>
                        </a:rPr>
                        <a:t>1663</a:t>
                      </a:r>
                      <a:r>
                        <a:rPr lang="sr-Latn-RS" sz="3200" dirty="0">
                          <a:effectLst/>
                        </a:rPr>
                        <a:t>/kg</a:t>
                      </a:r>
                      <a:endParaRPr lang="en-GB" sz="3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 dirty="0">
                          <a:solidFill>
                            <a:srgbClr val="FF0000"/>
                          </a:solidFill>
                          <a:effectLst/>
                        </a:rPr>
                        <a:t>$1663</a:t>
                      </a:r>
                      <a:endParaRPr lang="en-GB" sz="3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 dirty="0">
                          <a:effectLst/>
                        </a:rPr>
                        <a:t> </a:t>
                      </a:r>
                      <a:r>
                        <a:rPr lang="sr-Latn-RS" sz="3200" dirty="0">
                          <a:effectLst/>
                        </a:rPr>
                        <a:t>100%</a:t>
                      </a:r>
                      <a:endParaRPr lang="en-GB" sz="3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" marR="15240" marT="15240" marB="15240" anchor="ctr"/>
                </a:tc>
                <a:extLst>
                  <a:ext uri="{0D108BD9-81ED-4DB2-BD59-A6C34878D82A}">
                    <a16:rowId xmlns:a16="http://schemas.microsoft.com/office/drawing/2014/main" val="1341001167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CC4EB2D6-7F21-CC2F-CB92-EBB2D8BF95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50229" y="4991477"/>
            <a:ext cx="561681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* Prices are approximate and as of September 2021.</a:t>
            </a:r>
            <a:br>
              <a:rPr kumimoji="0" lang="en-GB" altLang="en-US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kumimoji="0" lang="en-GB" altLang="en-US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601380B-ACA0-E1EA-11AC-74BB6A71207B}"/>
              </a:ext>
            </a:extLst>
          </p:cNvPr>
          <p:cNvSpPr txBox="1"/>
          <p:nvPr/>
        </p:nvSpPr>
        <p:spPr>
          <a:xfrm>
            <a:off x="398999" y="6404531"/>
            <a:ext cx="2176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dirty="0"/>
              <a:t>GLAVNI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0BE3FB-5343-0FA4-5E91-BC8DEEBFAC3E}"/>
              </a:ext>
            </a:extLst>
          </p:cNvPr>
          <p:cNvSpPr txBox="1"/>
          <p:nvPr/>
        </p:nvSpPr>
        <p:spPr>
          <a:xfrm>
            <a:off x="925286" y="214493"/>
            <a:ext cx="101781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en-GB" altLang="en-US" sz="320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Front end fuel cycle costs of 1 kg of </a:t>
            </a:r>
            <a:r>
              <a:rPr lang="en-GB" altLang="en-US" sz="32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uranium fuel</a:t>
            </a:r>
            <a:endParaRPr lang="en-GB" sz="3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68A73F-E155-FB13-45B2-0A88F9A4FBAB}"/>
              </a:ext>
            </a:extLst>
          </p:cNvPr>
          <p:cNvSpPr txBox="1"/>
          <p:nvPr/>
        </p:nvSpPr>
        <p:spPr>
          <a:xfrm>
            <a:off x="558939" y="5368651"/>
            <a:ext cx="11397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800" b="1" dirty="0">
                <a:solidFill>
                  <a:srgbClr val="FF0000"/>
                </a:solidFill>
              </a:rPr>
              <a:t>  45000 MWd/tU=1080000 kWht/kgU=360000 kWhe/kgU        0.462 ¢/kWh </a:t>
            </a:r>
            <a:endParaRPr lang="en-GB" sz="2800" b="1" dirty="0">
              <a:solidFill>
                <a:srgbClr val="FF0000"/>
              </a:solidFill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70BF4E35-02DA-7ED7-8FEF-79B579B684EA}"/>
              </a:ext>
            </a:extLst>
          </p:cNvPr>
          <p:cNvSpPr/>
          <p:nvPr/>
        </p:nvSpPr>
        <p:spPr>
          <a:xfrm flipV="1">
            <a:off x="9327311" y="5529707"/>
            <a:ext cx="424543" cy="25037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3D01AD3-AC6D-9CC9-AE3C-CE203902EB5A}"/>
              </a:ext>
            </a:extLst>
          </p:cNvPr>
          <p:cNvSpPr txBox="1"/>
          <p:nvPr/>
        </p:nvSpPr>
        <p:spPr>
          <a:xfrm>
            <a:off x="558939" y="5886330"/>
            <a:ext cx="11397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800" b="1" dirty="0">
                <a:solidFill>
                  <a:srgbClr val="FF0000"/>
                </a:solidFill>
              </a:rPr>
              <a:t>  65000 MWd/tU=1560000 kWht/kgU=520000 kWhe/kgU        0.320 ¢/kWh </a:t>
            </a:r>
            <a:endParaRPr lang="en-GB" sz="2800" b="1" dirty="0">
              <a:solidFill>
                <a:srgbClr val="FF0000"/>
              </a:solidFill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FFD520C1-F9B8-B066-6CB4-B11B149CBC64}"/>
              </a:ext>
            </a:extLst>
          </p:cNvPr>
          <p:cNvSpPr/>
          <p:nvPr/>
        </p:nvSpPr>
        <p:spPr>
          <a:xfrm flipV="1">
            <a:off x="9327312" y="5998123"/>
            <a:ext cx="424543" cy="2741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11815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7680E50-972E-8E1A-45F8-D26B804F59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174" y="4152859"/>
            <a:ext cx="10993821" cy="248554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78B0E7D-F9DB-F9D5-39C3-F109D9F0D5AC}"/>
              </a:ext>
            </a:extLst>
          </p:cNvPr>
          <p:cNvSpPr txBox="1"/>
          <p:nvPr/>
        </p:nvSpPr>
        <p:spPr>
          <a:xfrm>
            <a:off x="5882791" y="5295764"/>
            <a:ext cx="27116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dirty="0">
                <a:solidFill>
                  <a:srgbClr val="FF0000"/>
                </a:solidFill>
              </a:rPr>
              <a:t>IEA 2020 Projected Costs of generating electricity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F95C65-9C05-0B32-0DFF-88AFFDCD5F69}"/>
              </a:ext>
            </a:extLst>
          </p:cNvPr>
          <p:cNvSpPr txBox="1"/>
          <p:nvPr/>
        </p:nvSpPr>
        <p:spPr>
          <a:xfrm>
            <a:off x="8594460" y="4635954"/>
            <a:ext cx="29113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dirty="0">
                <a:solidFill>
                  <a:srgbClr val="FF0000"/>
                </a:solidFill>
              </a:rPr>
              <a:t>8.6 Japan, 4.0 Russia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4F9EF51-9093-18F5-00B0-E44F863DD9DF}"/>
              </a:ext>
            </a:extLst>
          </p:cNvPr>
          <p:cNvSpPr txBox="1"/>
          <p:nvPr/>
        </p:nvSpPr>
        <p:spPr>
          <a:xfrm>
            <a:off x="8768629" y="5942095"/>
            <a:ext cx="27371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dirty="0">
                <a:solidFill>
                  <a:srgbClr val="FF0000"/>
                </a:solidFill>
              </a:rPr>
              <a:t>5.3 Japan, 0.9 Russia</a:t>
            </a:r>
            <a:endParaRPr lang="en-GB" sz="2400" dirty="0">
              <a:solidFill>
                <a:srgbClr val="FF0000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E637221-EE55-7A86-14C6-AC84226B01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0818441"/>
              </p:ext>
            </p:extLst>
          </p:nvPr>
        </p:nvGraphicFramePr>
        <p:xfrm>
          <a:off x="2708710" y="638917"/>
          <a:ext cx="6774580" cy="32045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96614">
                  <a:extLst>
                    <a:ext uri="{9D8B030D-6E8A-4147-A177-3AD203B41FA5}">
                      <a16:colId xmlns:a16="http://schemas.microsoft.com/office/drawing/2014/main" val="980774340"/>
                    </a:ext>
                  </a:extLst>
                </a:gridCol>
                <a:gridCol w="1235683">
                  <a:extLst>
                    <a:ext uri="{9D8B030D-6E8A-4147-A177-3AD203B41FA5}">
                      <a16:colId xmlns:a16="http://schemas.microsoft.com/office/drawing/2014/main" val="3595512235"/>
                    </a:ext>
                  </a:extLst>
                </a:gridCol>
                <a:gridCol w="1442283">
                  <a:extLst>
                    <a:ext uri="{9D8B030D-6E8A-4147-A177-3AD203B41FA5}">
                      <a16:colId xmlns:a16="http://schemas.microsoft.com/office/drawing/2014/main" val="3323572993"/>
                    </a:ext>
                  </a:extLst>
                </a:gridCol>
              </a:tblGrid>
              <a:tr h="394769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dirty="0">
                          <a:effectLst/>
                        </a:rPr>
                        <a:t>EDF's attribution of cost elements in price</a:t>
                      </a:r>
                      <a:r>
                        <a:rPr lang="en-GB" sz="2400" u="sng" baseline="30000" dirty="0">
                          <a:effectLst/>
                          <a:hlinkClick r:id="rId3"/>
                        </a:rPr>
                        <a:t>[82]</a:t>
                      </a:r>
                      <a:r>
                        <a:rPr lang="en-GB" sz="2400" dirty="0">
                          <a:effectLst/>
                        </a:rPr>
                        <a:t> </a:t>
                      </a:r>
                      <a:endParaRPr lang="en-GB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5310743"/>
                  </a:ext>
                </a:extLst>
              </a:tr>
              <a:tr h="7717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dirty="0">
                          <a:effectLst/>
                        </a:rPr>
                        <a:t>Element</a:t>
                      </a:r>
                      <a:endParaRPr lang="en-GB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>
                          <a:effectLst/>
                        </a:rPr>
                        <a:t>£/MWh</a:t>
                      </a:r>
                      <a:endParaRPr lang="en-GB" sz="2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>
                          <a:effectLst/>
                        </a:rPr>
                        <a:t>Percent</a:t>
                      </a:r>
                      <a:br>
                        <a:rPr lang="en-GB" sz="2400">
                          <a:effectLst/>
                        </a:rPr>
                      </a:br>
                      <a:r>
                        <a:rPr lang="en-GB" sz="2400">
                          <a:effectLst/>
                        </a:rPr>
                        <a:t>of price </a:t>
                      </a:r>
                      <a:endParaRPr lang="en-GB" sz="2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4274372048"/>
                  </a:ext>
                </a:extLst>
              </a:tr>
              <a:tr h="39476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dirty="0">
                          <a:effectLst/>
                        </a:rPr>
                        <a:t>Construction risk premium</a:t>
                      </a:r>
                      <a:endParaRPr lang="en-GB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>
                          <a:effectLst/>
                        </a:rPr>
                        <a:t>35</a:t>
                      </a:r>
                      <a:endParaRPr lang="en-GB" sz="2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>
                          <a:effectLst/>
                        </a:rPr>
                        <a:t>38% </a:t>
                      </a:r>
                      <a:endParaRPr lang="en-GB" sz="2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631213471"/>
                  </a:ext>
                </a:extLst>
              </a:tr>
              <a:tr h="39476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dirty="0">
                          <a:effectLst/>
                        </a:rPr>
                        <a:t>Other financing costs</a:t>
                      </a:r>
                      <a:endParaRPr lang="en-GB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>
                          <a:effectLst/>
                        </a:rPr>
                        <a:t>26</a:t>
                      </a:r>
                      <a:endParaRPr lang="en-GB" sz="2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>
                          <a:effectLst/>
                        </a:rPr>
                        <a:t>29% </a:t>
                      </a:r>
                      <a:endParaRPr lang="en-GB" sz="2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934145995"/>
                  </a:ext>
                </a:extLst>
              </a:tr>
              <a:tr h="44866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dirty="0">
                          <a:effectLst/>
                        </a:rPr>
                        <a:t>Operation &amp; maintenance costs</a:t>
                      </a:r>
                      <a:endParaRPr lang="en-GB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>
                          <a:effectLst/>
                        </a:rPr>
                        <a:t>19.5</a:t>
                      </a:r>
                      <a:endParaRPr lang="en-GB" sz="2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>
                          <a:effectLst/>
                        </a:rPr>
                        <a:t>21% </a:t>
                      </a:r>
                      <a:endParaRPr lang="en-GB" sz="2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907614998"/>
                  </a:ext>
                </a:extLst>
              </a:tr>
              <a:tr h="39476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dirty="0">
                          <a:effectLst/>
                        </a:rPr>
                        <a:t>Capital cost</a:t>
                      </a:r>
                      <a:endParaRPr lang="en-GB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>
                          <a:effectLst/>
                        </a:rPr>
                        <a:t>11</a:t>
                      </a:r>
                      <a:endParaRPr lang="en-GB" sz="2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dirty="0">
                          <a:effectLst/>
                        </a:rPr>
                        <a:t>12% </a:t>
                      </a:r>
                      <a:endParaRPr lang="en-GB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462874908"/>
                  </a:ext>
                </a:extLst>
              </a:tr>
              <a:tr h="39476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dirty="0">
                          <a:effectLst/>
                        </a:rPr>
                        <a:t>Total electricity price</a:t>
                      </a:r>
                      <a:endParaRPr lang="en-GB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dirty="0">
                          <a:solidFill>
                            <a:srgbClr val="FF0000"/>
                          </a:solidFill>
                          <a:effectLst/>
                        </a:rPr>
                        <a:t>92.5</a:t>
                      </a:r>
                      <a:endParaRPr lang="en-GB" sz="24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Latn-RS" sz="24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GB" sz="24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0799679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21198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7AF0991-39CF-763C-6762-9836CE0D1897}"/>
              </a:ext>
            </a:extLst>
          </p:cNvPr>
          <p:cNvGraphicFramePr>
            <a:graphicFrameLocks noGrp="1"/>
          </p:cNvGraphicFramePr>
          <p:nvPr/>
        </p:nvGraphicFramePr>
        <p:xfrm>
          <a:off x="399000" y="746234"/>
          <a:ext cx="11099316" cy="5633545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2009455">
                  <a:extLst>
                    <a:ext uri="{9D8B030D-6E8A-4147-A177-3AD203B41FA5}">
                      <a16:colId xmlns:a16="http://schemas.microsoft.com/office/drawing/2014/main" val="1475144890"/>
                    </a:ext>
                  </a:extLst>
                </a:gridCol>
                <a:gridCol w="1387843">
                  <a:extLst>
                    <a:ext uri="{9D8B030D-6E8A-4147-A177-3AD203B41FA5}">
                      <a16:colId xmlns:a16="http://schemas.microsoft.com/office/drawing/2014/main" val="2911218778"/>
                    </a:ext>
                  </a:extLst>
                </a:gridCol>
                <a:gridCol w="1339001">
                  <a:extLst>
                    <a:ext uri="{9D8B030D-6E8A-4147-A177-3AD203B41FA5}">
                      <a16:colId xmlns:a16="http://schemas.microsoft.com/office/drawing/2014/main" val="586776256"/>
                    </a:ext>
                  </a:extLst>
                </a:gridCol>
                <a:gridCol w="1449662">
                  <a:extLst>
                    <a:ext uri="{9D8B030D-6E8A-4147-A177-3AD203B41FA5}">
                      <a16:colId xmlns:a16="http://schemas.microsoft.com/office/drawing/2014/main" val="1023617319"/>
                    </a:ext>
                  </a:extLst>
                </a:gridCol>
                <a:gridCol w="1826735">
                  <a:extLst>
                    <a:ext uri="{9D8B030D-6E8A-4147-A177-3AD203B41FA5}">
                      <a16:colId xmlns:a16="http://schemas.microsoft.com/office/drawing/2014/main" val="198972817"/>
                    </a:ext>
                  </a:extLst>
                </a:gridCol>
                <a:gridCol w="1614963">
                  <a:extLst>
                    <a:ext uri="{9D8B030D-6E8A-4147-A177-3AD203B41FA5}">
                      <a16:colId xmlns:a16="http://schemas.microsoft.com/office/drawing/2014/main" val="1871814122"/>
                    </a:ext>
                  </a:extLst>
                </a:gridCol>
                <a:gridCol w="1471657">
                  <a:extLst>
                    <a:ext uri="{9D8B030D-6E8A-4147-A177-3AD203B41FA5}">
                      <a16:colId xmlns:a16="http://schemas.microsoft.com/office/drawing/2014/main" val="1692420838"/>
                    </a:ext>
                  </a:extLst>
                </a:gridCol>
              </a:tblGrid>
              <a:tr h="429535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>
                          <a:effectLst/>
                        </a:rPr>
                        <a:t>Country or Region</a:t>
                      </a:r>
                      <a:endParaRPr lang="en-GB" sz="24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>
                          <a:effectLst/>
                        </a:rPr>
                        <a:t>Overnight cost ($/kWe)</a:t>
                      </a:r>
                      <a:endParaRPr lang="en-GB" sz="24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>
                          <a:effectLst/>
                        </a:rPr>
                        <a:t>LCOE ($/MWh) at c.f.=0.85</a:t>
                      </a:r>
                      <a:endParaRPr lang="en-GB" sz="24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6466988"/>
                  </a:ext>
                </a:extLst>
              </a:tr>
              <a:tr h="68248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dirty="0">
                          <a:solidFill>
                            <a:srgbClr val="0070C0"/>
                          </a:solidFill>
                          <a:effectLst/>
                        </a:rPr>
                        <a:t>1990s</a:t>
                      </a:r>
                      <a:endParaRPr lang="en-GB" sz="24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dirty="0">
                          <a:solidFill>
                            <a:srgbClr val="0070C0"/>
                          </a:solidFill>
                          <a:effectLst/>
                        </a:rPr>
                        <a:t>2009</a:t>
                      </a:r>
                      <a:endParaRPr lang="en-GB" sz="24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dirty="0">
                          <a:solidFill>
                            <a:srgbClr val="0070C0"/>
                          </a:solidFill>
                          <a:effectLst/>
                        </a:rPr>
                        <a:t>2020</a:t>
                      </a:r>
                      <a:endParaRPr lang="en-GB" sz="24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dirty="0">
                          <a:solidFill>
                            <a:srgbClr val="008E40"/>
                          </a:solidFill>
                          <a:effectLst/>
                        </a:rPr>
                        <a:t>3%/year</a:t>
                      </a:r>
                      <a:endParaRPr lang="en-GB" sz="2400" b="1" dirty="0">
                        <a:solidFill>
                          <a:srgbClr val="008E4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dirty="0">
                          <a:solidFill>
                            <a:srgbClr val="008E40"/>
                          </a:solidFill>
                          <a:effectLst/>
                        </a:rPr>
                        <a:t>7%/year</a:t>
                      </a:r>
                      <a:endParaRPr lang="en-GB" sz="2400" b="1" dirty="0">
                        <a:solidFill>
                          <a:srgbClr val="008E4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dirty="0">
                          <a:solidFill>
                            <a:srgbClr val="008E40"/>
                          </a:solidFill>
                          <a:effectLst/>
                        </a:rPr>
                        <a:t>10%/year</a:t>
                      </a:r>
                      <a:endParaRPr lang="en-GB" sz="2400" b="1" dirty="0">
                        <a:solidFill>
                          <a:srgbClr val="008E4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69280821"/>
                  </a:ext>
                </a:extLst>
              </a:tr>
              <a:tr h="67141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>
                          <a:effectLst/>
                        </a:rPr>
                        <a:t>OECD</a:t>
                      </a:r>
                      <a:endParaRPr lang="en-GB" sz="24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dirty="0">
                          <a:solidFill>
                            <a:srgbClr val="FF0000"/>
                          </a:solidFill>
                          <a:effectLst/>
                        </a:rPr>
                        <a:t>1900</a:t>
                      </a:r>
                      <a:endParaRPr lang="en-GB" sz="24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dirty="0">
                          <a:solidFill>
                            <a:srgbClr val="FF0000"/>
                          </a:solidFill>
                          <a:effectLst/>
                        </a:rPr>
                        <a:t>3850</a:t>
                      </a:r>
                      <a:endParaRPr lang="en-GB" sz="24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>
                          <a:effectLst/>
                        </a:rPr>
                        <a:t>n.a.</a:t>
                      </a:r>
                      <a:endParaRPr lang="en-GB" sz="24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dirty="0" err="1">
                          <a:effectLst/>
                        </a:rPr>
                        <a:t>n.a.</a:t>
                      </a:r>
                      <a:endParaRPr lang="en-GB" sz="24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dirty="0" err="1">
                          <a:effectLst/>
                        </a:rPr>
                        <a:t>n.a.</a:t>
                      </a:r>
                      <a:endParaRPr lang="en-GB" sz="24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dirty="0" err="1">
                          <a:effectLst/>
                        </a:rPr>
                        <a:t>n.a.</a:t>
                      </a:r>
                      <a:endParaRPr lang="en-GB" sz="24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85977953"/>
                  </a:ext>
                </a:extLst>
              </a:tr>
              <a:tr h="83984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dirty="0">
                          <a:effectLst/>
                        </a:rPr>
                        <a:t>South Korea </a:t>
                      </a:r>
                      <a:endParaRPr lang="en-GB" sz="24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dirty="0" err="1">
                          <a:effectLst/>
                        </a:rPr>
                        <a:t>n.a.</a:t>
                      </a:r>
                      <a:endParaRPr lang="en-GB" sz="24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>
                          <a:effectLst/>
                        </a:rPr>
                        <a:t>n.a.</a:t>
                      </a:r>
                      <a:endParaRPr lang="en-GB" sz="24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dirty="0">
                          <a:solidFill>
                            <a:srgbClr val="FF0000"/>
                          </a:solidFill>
                          <a:effectLst/>
                        </a:rPr>
                        <a:t>2157</a:t>
                      </a:r>
                      <a:endParaRPr lang="en-GB" sz="24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dirty="0" err="1">
                          <a:effectLst/>
                        </a:rPr>
                        <a:t>n.a.</a:t>
                      </a:r>
                      <a:endParaRPr lang="en-GB" sz="24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>
                          <a:effectLst/>
                        </a:rPr>
                        <a:t>n.a.</a:t>
                      </a:r>
                      <a:endParaRPr lang="en-GB" sz="24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dirty="0" err="1">
                          <a:effectLst/>
                        </a:rPr>
                        <a:t>n.a.</a:t>
                      </a:r>
                      <a:endParaRPr lang="en-GB" sz="24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53719857"/>
                  </a:ext>
                </a:extLst>
              </a:tr>
              <a:tr h="66091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>
                          <a:effectLst/>
                        </a:rPr>
                        <a:t>Slovakia</a:t>
                      </a:r>
                      <a:endParaRPr lang="en-GB" sz="24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dirty="0" err="1">
                          <a:effectLst/>
                        </a:rPr>
                        <a:t>n.a.</a:t>
                      </a:r>
                      <a:endParaRPr lang="en-GB" sz="24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dirty="0" err="1">
                          <a:effectLst/>
                        </a:rPr>
                        <a:t>n.a.</a:t>
                      </a:r>
                      <a:endParaRPr lang="en-GB" sz="24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dirty="0">
                          <a:solidFill>
                            <a:srgbClr val="FF0000"/>
                          </a:solidFill>
                          <a:effectLst/>
                        </a:rPr>
                        <a:t>6920</a:t>
                      </a:r>
                      <a:endParaRPr lang="en-GB" sz="24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dirty="0" err="1">
                          <a:effectLst/>
                        </a:rPr>
                        <a:t>n.a.</a:t>
                      </a:r>
                      <a:endParaRPr lang="en-GB" sz="24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dirty="0">
                          <a:solidFill>
                            <a:srgbClr val="FF0000"/>
                          </a:solidFill>
                          <a:effectLst/>
                        </a:rPr>
                        <a:t>102</a:t>
                      </a:r>
                      <a:endParaRPr lang="en-GB" sz="24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dirty="0">
                          <a:solidFill>
                            <a:srgbClr val="FF0000"/>
                          </a:solidFill>
                          <a:effectLst/>
                        </a:rPr>
                        <a:t>146</a:t>
                      </a:r>
                      <a:endParaRPr lang="en-GB" sz="24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68978669"/>
                  </a:ext>
                </a:extLst>
              </a:tr>
              <a:tr h="88181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>
                          <a:effectLst/>
                        </a:rPr>
                        <a:t>China </a:t>
                      </a:r>
                      <a:endParaRPr lang="en-GB" sz="24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>
                          <a:effectLst/>
                        </a:rPr>
                        <a:t>n.a.</a:t>
                      </a:r>
                      <a:endParaRPr lang="en-GB" sz="24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dirty="0" err="1">
                          <a:effectLst/>
                        </a:rPr>
                        <a:t>n.a.</a:t>
                      </a:r>
                      <a:endParaRPr lang="en-GB" sz="24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dirty="0">
                          <a:solidFill>
                            <a:srgbClr val="FF0000"/>
                          </a:solidFill>
                          <a:effectLst/>
                        </a:rPr>
                        <a:t>2500</a:t>
                      </a:r>
                      <a:endParaRPr lang="en-GB" sz="24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dirty="0" err="1">
                          <a:effectLst/>
                        </a:rPr>
                        <a:t>n.a.</a:t>
                      </a:r>
                      <a:endParaRPr lang="en-GB" sz="24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dirty="0" err="1">
                          <a:effectLst/>
                        </a:rPr>
                        <a:t>n.a.</a:t>
                      </a:r>
                      <a:endParaRPr lang="en-GB" sz="24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dirty="0" err="1">
                          <a:effectLst/>
                        </a:rPr>
                        <a:t>n.a.</a:t>
                      </a:r>
                      <a:endParaRPr lang="en-GB" sz="24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06577329"/>
                  </a:ext>
                </a:extLst>
              </a:tr>
              <a:tr h="69121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>
                          <a:effectLst/>
                        </a:rPr>
                        <a:t>Russia</a:t>
                      </a:r>
                      <a:endParaRPr lang="en-GB" sz="24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>
                          <a:effectLst/>
                        </a:rPr>
                        <a:t>n.a.</a:t>
                      </a:r>
                      <a:endParaRPr lang="en-GB" sz="24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>
                          <a:effectLst/>
                        </a:rPr>
                        <a:t>n.a.</a:t>
                      </a:r>
                      <a:endParaRPr lang="en-GB" sz="24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dirty="0" err="1">
                          <a:effectLst/>
                        </a:rPr>
                        <a:t>n.a.</a:t>
                      </a:r>
                      <a:endParaRPr lang="en-GB" sz="24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dirty="0">
                          <a:solidFill>
                            <a:srgbClr val="FF0000"/>
                          </a:solidFill>
                          <a:effectLst/>
                        </a:rPr>
                        <a:t>27</a:t>
                      </a:r>
                      <a:endParaRPr lang="en-GB" sz="24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dirty="0">
                          <a:solidFill>
                            <a:srgbClr val="FF0000"/>
                          </a:solidFill>
                          <a:effectLst/>
                        </a:rPr>
                        <a:t>42</a:t>
                      </a:r>
                      <a:endParaRPr lang="en-GB" sz="24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dirty="0">
                          <a:solidFill>
                            <a:srgbClr val="FF0000"/>
                          </a:solidFill>
                          <a:effectLst/>
                        </a:rPr>
                        <a:t>57</a:t>
                      </a:r>
                      <a:endParaRPr lang="en-GB" sz="24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1611710"/>
                  </a:ext>
                </a:extLst>
              </a:tr>
              <a:tr h="77631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>
                          <a:effectLst/>
                        </a:rPr>
                        <a:t>Japan</a:t>
                      </a:r>
                      <a:endParaRPr lang="en-GB" sz="24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>
                          <a:effectLst/>
                        </a:rPr>
                        <a:t>n.a.</a:t>
                      </a:r>
                      <a:endParaRPr lang="en-GB" sz="24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>
                          <a:effectLst/>
                        </a:rPr>
                        <a:t>n.a.</a:t>
                      </a:r>
                      <a:endParaRPr lang="en-GB" sz="24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>
                          <a:effectLst/>
                        </a:rPr>
                        <a:t>n.a.</a:t>
                      </a:r>
                      <a:endParaRPr lang="en-GB" sz="24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dirty="0">
                          <a:solidFill>
                            <a:srgbClr val="FF0000"/>
                          </a:solidFill>
                          <a:effectLst/>
                        </a:rPr>
                        <a:t>61</a:t>
                      </a:r>
                      <a:endParaRPr lang="en-GB" sz="24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dirty="0" err="1">
                          <a:effectLst/>
                        </a:rPr>
                        <a:t>n.a.</a:t>
                      </a:r>
                      <a:endParaRPr lang="en-GB" sz="24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dirty="0" err="1">
                          <a:effectLst/>
                        </a:rPr>
                        <a:t>n.a.</a:t>
                      </a:r>
                      <a:endParaRPr lang="en-GB" sz="24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2543716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E6952AC9-1C84-B2CD-7B98-29C1D42F9CD8}"/>
              </a:ext>
            </a:extLst>
          </p:cNvPr>
          <p:cNvSpPr txBox="1"/>
          <p:nvPr/>
        </p:nvSpPr>
        <p:spPr>
          <a:xfrm>
            <a:off x="1749972" y="99903"/>
            <a:ext cx="86920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3600" b="1" dirty="0">
                <a:solidFill>
                  <a:srgbClr val="FF0000"/>
                </a:solidFill>
              </a:rPr>
              <a:t>VARIJACIJE (Vreme, Zemlja, VACC)</a:t>
            </a:r>
            <a:endParaRPr lang="en-GB" sz="3600" b="1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B68119-E35D-6899-6EA0-BBDECFEE9DDC}"/>
              </a:ext>
            </a:extLst>
          </p:cNvPr>
          <p:cNvSpPr txBox="1"/>
          <p:nvPr/>
        </p:nvSpPr>
        <p:spPr>
          <a:xfrm>
            <a:off x="398999" y="6404531"/>
            <a:ext cx="2176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dirty="0"/>
              <a:t>GLAVNI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3869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7452527"/>
              </p:ext>
            </p:extLst>
          </p:nvPr>
        </p:nvGraphicFramePr>
        <p:xfrm>
          <a:off x="697230" y="584775"/>
          <a:ext cx="10921028" cy="5850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97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01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990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418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494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486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721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67464">
                <a:tc>
                  <a:txBody>
                    <a:bodyPr/>
                    <a:lstStyle/>
                    <a:p>
                      <a:r>
                        <a:rPr lang="sr-Cyrl-RS" dirty="0"/>
                        <a:t>Електрана</a:t>
                      </a:r>
                      <a:endParaRPr lang="sr-Latn-RS" dirty="0"/>
                    </a:p>
                    <a:p>
                      <a:r>
                        <a:rPr lang="sr-Latn-RS" dirty="0"/>
                        <a:t>Zemlja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dirty="0"/>
                        <a:t>Instalisana Snaga, MW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dirty="0"/>
                        <a:t>Tip reaktora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/>
                        <a:t>Investicija</a:t>
                      </a:r>
                    </a:p>
                    <a:p>
                      <a:pPr algn="ctr"/>
                      <a:r>
                        <a:rPr lang="sr-Latn-RS" dirty="0"/>
                        <a:t>Milijardi $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/>
                        <a:t>Jedinična</a:t>
                      </a:r>
                    </a:p>
                    <a:p>
                      <a:pPr algn="ctr"/>
                      <a:r>
                        <a:rPr lang="sr-Latn-RS" dirty="0"/>
                        <a:t>$/kW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dirty="0"/>
                        <a:t>Priključak na mrežu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dirty="0"/>
                        <a:t>Napomena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72292955"/>
                  </a:ext>
                </a:extLst>
              </a:tr>
              <a:tr h="650446">
                <a:tc>
                  <a:txBody>
                    <a:bodyPr/>
                    <a:lstStyle/>
                    <a:p>
                      <a:pPr algn="just"/>
                      <a:r>
                        <a:rPr lang="sr-Latn-RS" b="1" dirty="0">
                          <a:solidFill>
                            <a:srgbClr val="FF5050"/>
                          </a:solidFill>
                        </a:rPr>
                        <a:t>Pakš II (5&amp;6)</a:t>
                      </a:r>
                    </a:p>
                    <a:p>
                      <a:pPr algn="just"/>
                      <a:r>
                        <a:rPr lang="sr-Latn-RS" b="1" dirty="0"/>
                        <a:t>Mađarska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b="1" dirty="0"/>
                        <a:t>2x1.200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b="1" dirty="0"/>
                        <a:t>PWR</a:t>
                      </a:r>
                    </a:p>
                    <a:p>
                      <a:pPr algn="ctr"/>
                      <a:r>
                        <a:rPr lang="sr-Latn-RS" b="1" dirty="0"/>
                        <a:t>VVER-1200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b="1" dirty="0"/>
                        <a:t>12</a:t>
                      </a:r>
                      <a:r>
                        <a:rPr lang="sr-Cyrl-RS" b="1" dirty="0"/>
                        <a:t>,</a:t>
                      </a:r>
                      <a:r>
                        <a:rPr lang="sr-Latn-RS" b="1" dirty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b="1" dirty="0">
                          <a:solidFill>
                            <a:srgbClr val="FF0000"/>
                          </a:solidFill>
                        </a:rPr>
                        <a:t>5.210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b="1" dirty="0"/>
                        <a:t>202</a:t>
                      </a:r>
                      <a:r>
                        <a:rPr lang="sr-Cyrl-RS" b="1" dirty="0"/>
                        <a:t>9</a:t>
                      </a:r>
                      <a:r>
                        <a:rPr lang="sr-Latn-RS" b="1" dirty="0"/>
                        <a:t>/203</a:t>
                      </a:r>
                      <a:r>
                        <a:rPr lang="sr-Cyrl-RS" b="1" dirty="0"/>
                        <a:t>1</a:t>
                      </a:r>
                      <a:endParaRPr lang="sr-Latn-R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r-Latn-RS" b="1" dirty="0"/>
                        <a:t>Kredit RF</a:t>
                      </a:r>
                    </a:p>
                    <a:p>
                      <a:pPr algn="just"/>
                      <a:r>
                        <a:rPr lang="sr-Latn-RS" b="1" dirty="0"/>
                        <a:t>10 milijardi $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56401430"/>
                  </a:ext>
                </a:extLst>
              </a:tr>
              <a:tr h="650446">
                <a:tc>
                  <a:txBody>
                    <a:bodyPr/>
                    <a:lstStyle/>
                    <a:p>
                      <a:pPr algn="just"/>
                      <a:r>
                        <a:rPr lang="sr-Latn-RS" b="1" dirty="0">
                          <a:solidFill>
                            <a:srgbClr val="FF5050"/>
                          </a:solidFill>
                        </a:rPr>
                        <a:t>Akkuyu 1-4</a:t>
                      </a:r>
                    </a:p>
                    <a:p>
                      <a:pPr algn="just"/>
                      <a:r>
                        <a:rPr lang="sr-Latn-RS" b="1" dirty="0"/>
                        <a:t>Turska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b="1" dirty="0"/>
                        <a:t>4x1.200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b="1" dirty="0"/>
                        <a:t>PWR</a:t>
                      </a:r>
                    </a:p>
                    <a:p>
                      <a:pPr algn="ctr"/>
                      <a:r>
                        <a:rPr lang="sr-Latn-RS" b="1" dirty="0"/>
                        <a:t>VVER-1200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b="1" dirty="0"/>
                        <a:t>22,0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b="1" dirty="0">
                          <a:solidFill>
                            <a:srgbClr val="FF0000"/>
                          </a:solidFill>
                        </a:rPr>
                        <a:t>4.580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b="1" dirty="0"/>
                        <a:t>2023 I blok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r-Latn-RS" b="1" dirty="0"/>
                        <a:t>Planirano još 2 bloka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1501">
                <a:tc>
                  <a:txBody>
                    <a:bodyPr/>
                    <a:lstStyle/>
                    <a:p>
                      <a:pPr algn="just"/>
                      <a:r>
                        <a:rPr lang="sr-Latn-RS" b="1" dirty="0">
                          <a:solidFill>
                            <a:srgbClr val="FF0000"/>
                          </a:solidFill>
                        </a:rPr>
                        <a:t>Flamanville 3</a:t>
                      </a:r>
                    </a:p>
                    <a:p>
                      <a:pPr algn="just"/>
                      <a:r>
                        <a:rPr lang="sr-Latn-RS" b="1" dirty="0"/>
                        <a:t>Francuska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b="1" dirty="0"/>
                        <a:t>1x1.600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b="1" dirty="0"/>
                        <a:t>PWR</a:t>
                      </a:r>
                    </a:p>
                    <a:p>
                      <a:pPr algn="ctr"/>
                      <a:r>
                        <a:rPr lang="sr-Latn-RS" b="1" dirty="0"/>
                        <a:t>EPR 1600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b="1" dirty="0"/>
                        <a:t>14,4 +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b="1" dirty="0">
                          <a:solidFill>
                            <a:srgbClr val="FF0000"/>
                          </a:solidFill>
                        </a:rPr>
                        <a:t>9.015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b="1" dirty="0"/>
                        <a:t>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r-Latn-RS" b="1" dirty="0"/>
                        <a:t>Kašnjenje</a:t>
                      </a:r>
                    </a:p>
                    <a:p>
                      <a:pPr algn="just"/>
                      <a:r>
                        <a:rPr lang="sr-Latn-RS" b="1" dirty="0"/>
                        <a:t>Skok cene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0446">
                <a:tc>
                  <a:txBody>
                    <a:bodyPr/>
                    <a:lstStyle/>
                    <a:p>
                      <a:pPr algn="just"/>
                      <a:r>
                        <a:rPr lang="sr-Latn-RS" b="1" dirty="0">
                          <a:solidFill>
                            <a:srgbClr val="FF0000"/>
                          </a:solidFill>
                        </a:rPr>
                        <a:t>Ostrovets 1&amp;2</a:t>
                      </a:r>
                    </a:p>
                    <a:p>
                      <a:pPr algn="just"/>
                      <a:r>
                        <a:rPr lang="sr-Latn-RS" b="1" dirty="0"/>
                        <a:t>Belorusija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b="1" dirty="0"/>
                        <a:t>2x1.200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b="1" dirty="0"/>
                        <a:t>PWR</a:t>
                      </a:r>
                    </a:p>
                    <a:p>
                      <a:pPr algn="ctr"/>
                      <a:r>
                        <a:rPr lang="sr-Latn-RS" b="1" dirty="0"/>
                        <a:t>VVER-1200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b="1" dirty="0"/>
                        <a:t>11,0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b="1" dirty="0">
                          <a:solidFill>
                            <a:srgbClr val="FF0000"/>
                          </a:solidFill>
                        </a:rPr>
                        <a:t>4.580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b="1" dirty="0">
                          <a:solidFill>
                            <a:schemeClr val="tx1"/>
                          </a:solidFill>
                        </a:rPr>
                        <a:t>2021&amp;2023</a:t>
                      </a:r>
                      <a:r>
                        <a:rPr lang="sr-Cyrl-RS" b="1" dirty="0">
                          <a:solidFill>
                            <a:srgbClr val="FF0000"/>
                          </a:solidFill>
                        </a:rPr>
                        <a:t>.</a:t>
                      </a:r>
                      <a:endParaRPr lang="sr-Latn-RS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sr-Latn-RS" b="1" dirty="0"/>
                        <a:t>Planirano je još 2 bloka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0446">
                <a:tc>
                  <a:txBody>
                    <a:bodyPr/>
                    <a:lstStyle/>
                    <a:p>
                      <a:pPr algn="just"/>
                      <a:r>
                        <a:rPr lang="sr-Latn-RS" b="1" dirty="0">
                          <a:solidFill>
                            <a:srgbClr val="FF0000"/>
                          </a:solidFill>
                        </a:rPr>
                        <a:t>Olkiluoto</a:t>
                      </a:r>
                      <a:r>
                        <a:rPr lang="sr-Latn-RS" b="1" baseline="0" dirty="0">
                          <a:solidFill>
                            <a:srgbClr val="FF0000"/>
                          </a:solidFill>
                        </a:rPr>
                        <a:t> 3</a:t>
                      </a:r>
                    </a:p>
                    <a:p>
                      <a:pPr algn="just"/>
                      <a:r>
                        <a:rPr lang="sr-Latn-RS" b="1" baseline="0" dirty="0"/>
                        <a:t>Finska</a:t>
                      </a:r>
                      <a:endParaRPr lang="sr-Latn-R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b="1" dirty="0"/>
                        <a:t>1x1.600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b="1" dirty="0"/>
                        <a:t>PWR</a:t>
                      </a:r>
                    </a:p>
                    <a:p>
                      <a:pPr algn="ctr"/>
                      <a:r>
                        <a:rPr lang="sr-Latn-RS" b="1" dirty="0"/>
                        <a:t>EPR 1600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b="1" dirty="0"/>
                        <a:t>9,5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b="1" dirty="0">
                          <a:solidFill>
                            <a:srgbClr val="FF0000"/>
                          </a:solidFill>
                        </a:rPr>
                        <a:t>5.940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b="1" dirty="0"/>
                        <a:t>2022</a:t>
                      </a:r>
                      <a:r>
                        <a:rPr lang="sr-Cyrl-RS" b="1" dirty="0"/>
                        <a:t>.</a:t>
                      </a:r>
                      <a:endParaRPr lang="sr-Latn-R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sr-Latn-RS" b="1" dirty="0"/>
                        <a:t>Toplota za grejanje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50446">
                <a:tc>
                  <a:txBody>
                    <a:bodyPr/>
                    <a:lstStyle/>
                    <a:p>
                      <a:pPr algn="l"/>
                      <a:r>
                        <a:rPr lang="sr-Latn-RS" b="1" dirty="0">
                          <a:solidFill>
                            <a:srgbClr val="FF0000"/>
                          </a:solidFill>
                        </a:rPr>
                        <a:t>Černavoda 3&amp;4</a:t>
                      </a:r>
                      <a:r>
                        <a:rPr lang="sr-Latn-RS" b="1" baseline="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sr-Latn-RS" b="1" dirty="0"/>
                        <a:t>Rumunija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b="1" dirty="0"/>
                        <a:t>2x700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b="1" dirty="0"/>
                        <a:t>PHWR </a:t>
                      </a:r>
                    </a:p>
                    <a:p>
                      <a:pPr algn="ctr"/>
                      <a:r>
                        <a:rPr lang="sr-Latn-RS" b="1" dirty="0"/>
                        <a:t>Candu 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b="1" dirty="0"/>
                        <a:t>8,8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b="1" dirty="0">
                          <a:solidFill>
                            <a:srgbClr val="FF0000"/>
                          </a:solidFill>
                        </a:rPr>
                        <a:t>6.290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b="1" dirty="0">
                          <a:solidFill>
                            <a:schemeClr val="tx1"/>
                          </a:solidFill>
                        </a:rPr>
                        <a:t>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r-Latn-RS" b="1" dirty="0"/>
                        <a:t>Preispitivanje zamena SMR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50446">
                <a:tc>
                  <a:txBody>
                    <a:bodyPr/>
                    <a:lstStyle/>
                    <a:p>
                      <a:pPr algn="just"/>
                      <a:r>
                        <a:rPr lang="sr-Latn-RS" b="1" dirty="0">
                          <a:solidFill>
                            <a:srgbClr val="FF0000"/>
                          </a:solidFill>
                        </a:rPr>
                        <a:t>Mohovce 3&amp;4</a:t>
                      </a:r>
                    </a:p>
                    <a:p>
                      <a:pPr algn="just"/>
                      <a:r>
                        <a:rPr lang="sr-Latn-RS" b="1" dirty="0"/>
                        <a:t>Slovačka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b="1" dirty="0"/>
                        <a:t>2x440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b="1" dirty="0"/>
                        <a:t>PWR</a:t>
                      </a:r>
                    </a:p>
                    <a:p>
                      <a:pPr algn="ctr"/>
                      <a:r>
                        <a:rPr lang="sr-Latn-RS" b="1" dirty="0"/>
                        <a:t>V-213</a:t>
                      </a:r>
                      <a:r>
                        <a:rPr lang="sr-Latn-RS" b="1" baseline="0" dirty="0"/>
                        <a:t> 440</a:t>
                      </a:r>
                      <a:endParaRPr lang="sr-Latn-R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b="1" dirty="0"/>
                        <a:t>5,8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b="1" dirty="0">
                          <a:solidFill>
                            <a:srgbClr val="FF0000"/>
                          </a:solidFill>
                        </a:rPr>
                        <a:t>6.590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b="1" dirty="0"/>
                        <a:t>2023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sr-Latn-RS" b="1" dirty="0"/>
                        <a:t>Prva privatna investicija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07459">
                <a:tc>
                  <a:txBody>
                    <a:bodyPr/>
                    <a:lstStyle/>
                    <a:p>
                      <a:pPr algn="just"/>
                      <a:r>
                        <a:rPr lang="sr-Latn-RS" b="1" dirty="0">
                          <a:solidFill>
                            <a:srgbClr val="FF0000"/>
                          </a:solidFill>
                        </a:rPr>
                        <a:t>Hinkley Point C</a:t>
                      </a:r>
                    </a:p>
                    <a:p>
                      <a:pPr algn="just"/>
                      <a:r>
                        <a:rPr lang="sr-Latn-RS" b="1" dirty="0">
                          <a:solidFill>
                            <a:schemeClr val="tx1"/>
                          </a:solidFill>
                        </a:rPr>
                        <a:t>V. Britanija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b="1" dirty="0"/>
                        <a:t>2x1</a:t>
                      </a:r>
                      <a:r>
                        <a:rPr lang="sr-Cyrl-RS" b="1" dirty="0"/>
                        <a:t>.</a:t>
                      </a:r>
                      <a:r>
                        <a:rPr lang="sr-Latn-RS" b="1" dirty="0"/>
                        <a:t>60</a:t>
                      </a:r>
                      <a:r>
                        <a:rPr lang="sr-Cyrl-RS" b="1" dirty="0"/>
                        <a:t>0</a:t>
                      </a:r>
                      <a:endParaRPr lang="sr-Latn-R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b="1" dirty="0"/>
                        <a:t>PWR</a:t>
                      </a:r>
                    </a:p>
                    <a:p>
                      <a:pPr algn="ctr"/>
                      <a:r>
                        <a:rPr lang="sr-Latn-RS" b="1" dirty="0"/>
                        <a:t>EPR 1600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b="1" dirty="0"/>
                        <a:t>27,9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b="1" dirty="0">
                          <a:solidFill>
                            <a:srgbClr val="FF0000"/>
                          </a:solidFill>
                        </a:rPr>
                        <a:t>8.728 +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b="1" dirty="0"/>
                        <a:t>2029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r-Latn-RS" b="1" dirty="0"/>
                        <a:t>Kašnjenje</a:t>
                      </a:r>
                    </a:p>
                    <a:p>
                      <a:pPr algn="just"/>
                      <a:r>
                        <a:rPr lang="sr-Latn-RS" b="1" dirty="0"/>
                        <a:t>JVC EdF, Kina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901022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691643" y="0"/>
            <a:ext cx="8534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3200" b="1" dirty="0">
                <a:solidFill>
                  <a:srgbClr val="FF0000"/>
                </a:solidFill>
              </a:rPr>
              <a:t>ИНВЕСТИЦИЈЕ У НОВЕ НУКЛЕАРНЕ ЕЛЕКТРАНЕ</a:t>
            </a:r>
            <a:endParaRPr lang="sr-Latn-R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402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5.png">
            <a:extLst>
              <a:ext uri="{FF2B5EF4-FFF2-40B4-BE49-F238E27FC236}">
                <a16:creationId xmlns:a16="http://schemas.microsoft.com/office/drawing/2014/main" id="{2C6BB74F-888E-458C-87C7-119C3E8E77C6}"/>
              </a:ext>
            </a:extLst>
          </p:cNvPr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524000" y="533400"/>
            <a:ext cx="9144000" cy="6324600"/>
          </a:xfrm>
          <a:prstGeom prst="rect">
            <a:avLst/>
          </a:prstGeom>
          <a:ln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22B6F57-A354-4959-906C-A3E820BBB8F7}"/>
              </a:ext>
            </a:extLst>
          </p:cNvPr>
          <p:cNvSpPr txBox="1"/>
          <p:nvPr/>
        </p:nvSpPr>
        <p:spPr>
          <a:xfrm>
            <a:off x="2019301" y="41851"/>
            <a:ext cx="81533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3200" b="1" dirty="0">
                <a:solidFill>
                  <a:srgbClr val="FF0000"/>
                </a:solidFill>
              </a:rPr>
              <a:t>LCoE za VE u zavisnosti od njihovog učešća</a:t>
            </a:r>
            <a:endParaRPr lang="en-GB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8732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682" y="228601"/>
            <a:ext cx="11586318" cy="653142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71700" y="6452251"/>
            <a:ext cx="4191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400" b="1" dirty="0">
                <a:solidFill>
                  <a:srgbClr val="FF0000"/>
                </a:solidFill>
              </a:rPr>
              <a:t>WEC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752B6F3-43F3-EFBF-7E8E-E34D67E7DC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682" y="167641"/>
            <a:ext cx="11586318" cy="6531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57541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3A99ADF-3AB8-3DFC-5361-FEE0588FBEBB}"/>
              </a:ext>
            </a:extLst>
          </p:cNvPr>
          <p:cNvSpPr txBox="1"/>
          <p:nvPr/>
        </p:nvSpPr>
        <p:spPr>
          <a:xfrm>
            <a:off x="1145627" y="457935"/>
            <a:ext cx="103947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3600" b="1" dirty="0">
                <a:solidFill>
                  <a:srgbClr val="FF0000"/>
                </a:solidFill>
              </a:rPr>
              <a:t>NUKLEARNE ELEKTRANE KAO TIPIČNI MEGAPROJEKTI</a:t>
            </a:r>
            <a:endParaRPr lang="en-GB" sz="3600" b="1" dirty="0">
              <a:solidFill>
                <a:srgbClr val="FF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22AF8C-1EE9-0455-5908-38CFE40B54AC}"/>
              </a:ext>
            </a:extLst>
          </p:cNvPr>
          <p:cNvSpPr txBox="1"/>
          <p:nvPr/>
        </p:nvSpPr>
        <p:spPr>
          <a:xfrm>
            <a:off x="1219199" y="1104266"/>
            <a:ext cx="101004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800" u="sng" dirty="0">
                <a:solidFill>
                  <a:srgbClr val="002060"/>
                </a:solidFill>
              </a:rPr>
              <a:t>Flamanville 3</a:t>
            </a:r>
            <a:r>
              <a:rPr lang="sr-Latn-RS" sz="2400" dirty="0">
                <a:solidFill>
                  <a:srgbClr val="FF0000"/>
                </a:solidFill>
              </a:rPr>
              <a:t> EPR 1600 MW 2010 - 2018 11 milijardi € (6.850 €/kW) </a:t>
            </a:r>
            <a:r>
              <a:rPr lang="sr-Latn-RS" sz="2400" b="1" dirty="0">
                <a:solidFill>
                  <a:srgbClr val="FF0000"/>
                </a:solidFill>
              </a:rPr>
              <a:t>x3</a:t>
            </a:r>
            <a:endParaRPr lang="en-GB" sz="2400" b="1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FA1D68B-C4AE-4710-3B83-789406D5E1E1}"/>
              </a:ext>
            </a:extLst>
          </p:cNvPr>
          <p:cNvSpPr txBox="1"/>
          <p:nvPr/>
        </p:nvSpPr>
        <p:spPr>
          <a:xfrm>
            <a:off x="5666389" y="1614228"/>
            <a:ext cx="5538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dirty="0">
                <a:solidFill>
                  <a:srgbClr val="FF0000"/>
                </a:solidFill>
              </a:rPr>
              <a:t>- 2022 19,1 milijardi € (11.940 €/kW)</a:t>
            </a:r>
            <a:r>
              <a:rPr lang="sr-Latn-RS" sz="2400" b="1" dirty="0">
                <a:solidFill>
                  <a:srgbClr val="FF0000"/>
                </a:solidFill>
              </a:rPr>
              <a:t> x5</a:t>
            </a:r>
            <a:endParaRPr lang="en-GB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8422C-8678-31D1-A999-A3E067F2EB56}"/>
              </a:ext>
            </a:extLst>
          </p:cNvPr>
          <p:cNvSpPr txBox="1"/>
          <p:nvPr/>
        </p:nvSpPr>
        <p:spPr>
          <a:xfrm>
            <a:off x="1219199" y="2187763"/>
            <a:ext cx="101004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0" i="0" dirty="0" err="1">
                <a:solidFill>
                  <a:srgbClr val="954F72"/>
                </a:solidFill>
                <a:effectLst/>
                <a:latin typeface="Arial" panose="020B0604020202020204" pitchFamily="34" charset="0"/>
                <a:hlinkClick r:id="rId2" tooltip="Olkiluoto 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Olkiluoto</a:t>
            </a:r>
            <a:r>
              <a:rPr lang="en-GB" sz="2400" b="0" i="0" dirty="0">
                <a:solidFill>
                  <a:srgbClr val="002060"/>
                </a:solidFill>
                <a:effectLst/>
                <a:latin typeface="Arial" panose="020B0604020202020204" pitchFamily="34" charset="0"/>
                <a:hlinkClick r:id="rId2" tooltip="Olkiluoto 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3</a:t>
            </a:r>
            <a:r>
              <a:rPr lang="sr-Latn-RS" sz="2400" dirty="0">
                <a:solidFill>
                  <a:srgbClr val="FF0000"/>
                </a:solidFill>
              </a:rPr>
              <a:t>  EPR 1600 MW 2009 - 2018 za 8,5 milijardi € (3000 €/kW </a:t>
            </a:r>
            <a:r>
              <a:rPr lang="sr-Latn-RS" sz="2400" b="1" dirty="0">
                <a:solidFill>
                  <a:srgbClr val="FF0000"/>
                </a:solidFill>
              </a:rPr>
              <a:t>x 3</a:t>
            </a:r>
            <a:r>
              <a:rPr lang="sr-Latn-RS" sz="2400" dirty="0">
                <a:solidFill>
                  <a:srgbClr val="FF0000"/>
                </a:solidFill>
              </a:rPr>
              <a:t>)</a:t>
            </a:r>
            <a:endParaRPr lang="en-GB" sz="2400" b="1" dirty="0">
              <a:solidFill>
                <a:srgbClr val="FF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C984DC-DA9F-E222-2311-7580DED2CD04}"/>
              </a:ext>
            </a:extLst>
          </p:cNvPr>
          <p:cNvSpPr txBox="1"/>
          <p:nvPr/>
        </p:nvSpPr>
        <p:spPr>
          <a:xfrm>
            <a:off x="1219199" y="2834705"/>
            <a:ext cx="1024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0" i="0" u="sng" dirty="0">
                <a:solidFill>
                  <a:srgbClr val="0645AD"/>
                </a:solidFill>
                <a:effectLst/>
                <a:latin typeface="Arial" panose="020B0604020202020204" pitchFamily="34" charset="0"/>
              </a:rPr>
              <a:t>Hinkley Point</a:t>
            </a:r>
            <a:r>
              <a:rPr lang="sr-Latn-RS" sz="2400" u="sng" dirty="0">
                <a:solidFill>
                  <a:srgbClr val="FF0000"/>
                </a:solidFill>
              </a:rPr>
              <a:t>  </a:t>
            </a:r>
            <a:r>
              <a:rPr lang="sr-Latn-RS" sz="2400" u="sng" dirty="0"/>
              <a:t>C</a:t>
            </a:r>
            <a:r>
              <a:rPr lang="sr-Latn-RS" sz="2400" u="sng" dirty="0">
                <a:solidFill>
                  <a:srgbClr val="FF0000"/>
                </a:solidFill>
              </a:rPr>
              <a:t> </a:t>
            </a:r>
            <a:r>
              <a:rPr lang="sr-Latn-RS" sz="2400" dirty="0">
                <a:solidFill>
                  <a:srgbClr val="FF0000"/>
                </a:solidFill>
              </a:rPr>
              <a:t>EPR 2x1630 MW 2017 - 2018 8,5 milijardi € (3000 €/kW </a:t>
            </a:r>
            <a:r>
              <a:rPr lang="sr-Latn-RS" sz="2400" b="1" dirty="0">
                <a:solidFill>
                  <a:srgbClr val="FF0000"/>
                </a:solidFill>
              </a:rPr>
              <a:t>x 3</a:t>
            </a:r>
            <a:r>
              <a:rPr lang="sr-Latn-RS" sz="2400" dirty="0">
                <a:solidFill>
                  <a:srgbClr val="FF0000"/>
                </a:solidFill>
              </a:rPr>
              <a:t>)</a:t>
            </a:r>
            <a:endParaRPr lang="en-GB" sz="2400" b="1" dirty="0">
              <a:solidFill>
                <a:srgbClr val="FF000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4AFEA8-B2C5-3865-CCC2-996D8A347E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462" y="3806332"/>
            <a:ext cx="10767059" cy="222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43677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2989283" y="856233"/>
            <a:ext cx="5692905" cy="387798"/>
          </a:xfrm>
        </p:spPr>
        <p:txBody>
          <a:bodyPr vert="horz" wrap="none" lIns="0" tIns="0" rIns="0" bIns="0" rtlCol="0" anchor="ctr">
            <a:spAutoFit/>
          </a:bodyPr>
          <a:lstStyle/>
          <a:p>
            <a:pPr eaLnBrk="1" hangingPunct="1"/>
            <a:r>
              <a:rPr lang="en-GB" altLang="sr-Latn-RS" sz="2800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Performances of recycling </a:t>
            </a:r>
            <a:r>
              <a:rPr lang="sr-Latn-RS" altLang="sr-Latn-RS" sz="2800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of Spent Fuel</a:t>
            </a:r>
            <a:endParaRPr lang="en-GB" altLang="sr-Latn-RS" sz="2800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80899" name="Text Box 3"/>
          <p:cNvSpPr txBox="1">
            <a:spLocks noChangeArrowheads="1"/>
          </p:cNvSpPr>
          <p:nvPr/>
        </p:nvSpPr>
        <p:spPr bwMode="auto">
          <a:xfrm>
            <a:off x="947057" y="1905001"/>
            <a:ext cx="9568543" cy="4130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 marL="180975" indent="-180975"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r>
              <a:rPr lang="en-GB" altLang="sr-Latn-RS" sz="2800" b="1" dirty="0"/>
              <a:t>Recycles 		</a:t>
            </a:r>
            <a:r>
              <a:rPr lang="sr-Latn-RS" altLang="sr-Latn-RS" sz="2800" b="1" dirty="0"/>
              <a:t>          </a:t>
            </a:r>
            <a:r>
              <a:rPr lang="en-GB" altLang="sr-Latn-RS" sz="2800" b="1" dirty="0">
                <a:solidFill>
                  <a:srgbClr val="FF0000"/>
                </a:solidFill>
              </a:rPr>
              <a:t>96%</a:t>
            </a:r>
            <a:r>
              <a:rPr lang="en-GB" altLang="sr-Latn-RS" sz="2800" b="1" dirty="0"/>
              <a:t> </a:t>
            </a:r>
            <a:r>
              <a:rPr lang="sr-Latn-RS" altLang="sr-Latn-RS" sz="2800" b="1" dirty="0"/>
              <a:t> </a:t>
            </a:r>
            <a:r>
              <a:rPr lang="en-GB" altLang="sr-Latn-RS" sz="2800" b="1" dirty="0"/>
              <a:t>of spent fuel materials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n-GB" altLang="sr-Latn-RS" sz="2800" b="1" dirty="0"/>
              <a:t>Saves up to	 	</a:t>
            </a:r>
            <a:r>
              <a:rPr lang="en-GB" altLang="sr-Latn-RS" sz="2800" b="1" dirty="0">
                <a:solidFill>
                  <a:srgbClr val="FF0000"/>
                </a:solidFill>
              </a:rPr>
              <a:t>30%</a:t>
            </a:r>
            <a:r>
              <a:rPr lang="en-GB" altLang="sr-Latn-RS" sz="2800" b="1" dirty="0"/>
              <a:t> 	</a:t>
            </a:r>
            <a:r>
              <a:rPr lang="sr-Latn-RS" altLang="sr-Latn-RS" sz="2800" b="1" dirty="0"/>
              <a:t> </a:t>
            </a:r>
            <a:r>
              <a:rPr lang="en-GB" altLang="sr-Latn-RS" sz="2800" b="1" dirty="0"/>
              <a:t>of natural resources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n-GB" altLang="sr-Latn-RS" sz="2800" b="1" dirty="0"/>
              <a:t>Costs less than 	 </a:t>
            </a:r>
            <a:r>
              <a:rPr lang="sr-Latn-RS" altLang="sr-Latn-RS" sz="2800" b="1" dirty="0"/>
              <a:t>	</a:t>
            </a:r>
            <a:r>
              <a:rPr lang="en-GB" altLang="sr-Latn-RS" sz="2800" b="1" dirty="0"/>
              <a:t> </a:t>
            </a:r>
            <a:r>
              <a:rPr lang="en-GB" altLang="sr-Latn-RS" sz="2800" b="1" dirty="0">
                <a:solidFill>
                  <a:srgbClr val="FF0000"/>
                </a:solidFill>
              </a:rPr>
              <a:t>6%</a:t>
            </a:r>
            <a:r>
              <a:rPr lang="en-GB" altLang="sr-Latn-RS" sz="2800" b="1" dirty="0"/>
              <a:t> 	</a:t>
            </a:r>
            <a:r>
              <a:rPr lang="sr-Latn-RS" altLang="sr-Latn-RS" sz="2800" b="1" dirty="0"/>
              <a:t> </a:t>
            </a:r>
            <a:r>
              <a:rPr lang="en-GB" altLang="sr-Latn-RS" sz="2800" b="1" dirty="0"/>
              <a:t>of the kWh total cost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n-GB" altLang="sr-Latn-RS" sz="2800" b="1" dirty="0"/>
              <a:t>Reduces by	  	  </a:t>
            </a:r>
            <a:r>
              <a:rPr lang="en-GB" altLang="sr-Latn-RS" sz="2800" b="1" dirty="0">
                <a:solidFill>
                  <a:srgbClr val="FF0000"/>
                </a:solidFill>
              </a:rPr>
              <a:t>5 x</a:t>
            </a:r>
            <a:r>
              <a:rPr lang="en-GB" altLang="sr-Latn-RS" sz="2800" b="1" dirty="0"/>
              <a:t> 	 the amount of wastes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n-GB" altLang="sr-Latn-RS" sz="2800" b="1" dirty="0"/>
              <a:t>Reduces by 		</a:t>
            </a:r>
            <a:r>
              <a:rPr lang="en-GB" altLang="sr-Latn-RS" sz="2800" b="1" dirty="0">
                <a:solidFill>
                  <a:srgbClr val="FF0000"/>
                </a:solidFill>
              </a:rPr>
              <a:t>10</a:t>
            </a:r>
            <a:r>
              <a:rPr lang="en-GB" altLang="sr-Latn-RS" sz="2800" b="1" dirty="0"/>
              <a:t> </a:t>
            </a:r>
            <a:r>
              <a:rPr lang="en-GB" altLang="sr-Latn-RS" sz="2800" b="1" dirty="0">
                <a:solidFill>
                  <a:srgbClr val="FF0000"/>
                </a:solidFill>
              </a:rPr>
              <a:t>x</a:t>
            </a:r>
            <a:r>
              <a:rPr lang="en-GB" altLang="sr-Latn-RS" sz="2800" b="1" dirty="0"/>
              <a:t>	 the waste radiotoxicity</a:t>
            </a:r>
          </a:p>
          <a:p>
            <a:pPr algn="just">
              <a:spcBef>
                <a:spcPct val="25000"/>
              </a:spcBef>
            </a:pPr>
            <a:r>
              <a:rPr lang="sr-Latn-RS" altLang="sr-Latn-RS" sz="2800" b="1" dirty="0"/>
              <a:t>   </a:t>
            </a:r>
          </a:p>
          <a:p>
            <a:pPr algn="just">
              <a:spcBef>
                <a:spcPct val="25000"/>
              </a:spcBef>
            </a:pPr>
            <a:r>
              <a:rPr lang="sr-Latn-RS" altLang="sr-Latn-RS" sz="2000" b="1" dirty="0"/>
              <a:t>  </a:t>
            </a:r>
            <a:r>
              <a:rPr lang="en-GB" altLang="sr-Latn-RS" sz="2000" b="1" dirty="0"/>
              <a:t>Adapted technologies allow a safe conditioning of wastes to</a:t>
            </a:r>
            <a:r>
              <a:rPr lang="sr-Latn-RS" altLang="sr-Latn-RS" sz="2000" b="1" dirty="0"/>
              <a:t> </a:t>
            </a:r>
            <a:r>
              <a:rPr lang="en-GB" altLang="sr-Latn-RS" sz="2000" b="1" dirty="0"/>
              <a:t>guarantee their long term confinement and stability</a:t>
            </a:r>
            <a:r>
              <a:rPr lang="sr-Latn-RS" altLang="sr-Latn-RS" sz="2000" b="1" dirty="0"/>
              <a:t> </a:t>
            </a:r>
            <a:r>
              <a:rPr lang="en-GB" altLang="sr-Latn-RS" sz="2000" b="1" dirty="0"/>
              <a:t>for dozens of thousands of years</a:t>
            </a:r>
            <a:r>
              <a:rPr lang="sr-Latn-RS" altLang="sr-Latn-RS" sz="2000" b="1" dirty="0"/>
              <a:t> (</a:t>
            </a:r>
            <a:r>
              <a:rPr lang="en-US" altLang="sr-Latn-RS" sz="2000" b="1" dirty="0"/>
              <a:t>Alteration of glass by water </a:t>
            </a:r>
            <a:r>
              <a:rPr lang="sr-Latn-RS" altLang="sr-Latn-RS" sz="2000" b="1" dirty="0"/>
              <a:t> is </a:t>
            </a:r>
            <a:r>
              <a:rPr lang="en-US" altLang="sr-Latn-RS" sz="2000" b="1" dirty="0">
                <a:solidFill>
                  <a:srgbClr val="FF0000"/>
                </a:solidFill>
              </a:rPr>
              <a:t>&lt; 0,1 % at 10 000 years</a:t>
            </a:r>
            <a:r>
              <a:rPr lang="sr-Latn-RS" altLang="sr-Latn-RS" sz="2000" b="1" dirty="0"/>
              <a:t>)</a:t>
            </a:r>
            <a:endParaRPr lang="en-GB" altLang="sr-Latn-RS" sz="2000" dirty="0"/>
          </a:p>
        </p:txBody>
      </p:sp>
    </p:spTree>
    <p:extLst>
      <p:ext uri="{BB962C8B-B14F-4D97-AF65-F5344CB8AC3E}">
        <p14:creationId xmlns:p14="http://schemas.microsoft.com/office/powerpoint/2010/main" val="896946174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F435D90-FDF0-BF24-7358-89942821A9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930" y="85344"/>
            <a:ext cx="11235690" cy="6681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85993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s://qph.fs.quoracdn.net/main-qimg-ad89367c06a7f7031a4a6d3d19f2ef8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393" y="0"/>
            <a:ext cx="11393214" cy="68579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6795756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>
            <a:extLst>
              <a:ext uri="{FF2B5EF4-FFF2-40B4-BE49-F238E27FC236}">
                <a16:creationId xmlns:a16="http://schemas.microsoft.com/office/drawing/2014/main" id="{DEBF1A16-B6F3-4A59-810D-A981ED4312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2856" y="838201"/>
            <a:ext cx="8686800" cy="616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1pPr>
            <a:lvl2pPr marL="623888" indent="-166688"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800" b="1" dirty="0">
                <a:solidFill>
                  <a:srgbClr val="01055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A </a:t>
            </a:r>
            <a:r>
              <a:rPr lang="en-US" altLang="en-US" sz="2800" b="1" dirty="0">
                <a:solidFill>
                  <a:srgbClr val="9F363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1,000 MW</a:t>
            </a:r>
            <a:r>
              <a:rPr lang="en-US" altLang="en-US" sz="2800" b="1" dirty="0">
                <a:solidFill>
                  <a:srgbClr val="01055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coal-fired power plant on average 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altLang="en-US" sz="2800" b="1" dirty="0">
                <a:solidFill>
                  <a:srgbClr val="01055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produces </a:t>
            </a:r>
            <a:r>
              <a:rPr lang="en-US" altLang="en-US" sz="2800" b="1" dirty="0">
                <a:solidFill>
                  <a:srgbClr val="9F363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4.8 billion </a:t>
            </a:r>
            <a:r>
              <a:rPr lang="en-US" altLang="en-US" sz="2800" b="1" dirty="0" err="1">
                <a:solidFill>
                  <a:srgbClr val="9F363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kWhrs</a:t>
            </a:r>
            <a:r>
              <a:rPr lang="en-US" altLang="en-US" sz="2800" b="1" dirty="0">
                <a:solidFill>
                  <a:srgbClr val="01055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of electricity per year</a:t>
            </a:r>
          </a:p>
          <a:p>
            <a:pPr lvl="1">
              <a:lnSpc>
                <a:spcPct val="40000"/>
              </a:lnSpc>
              <a:spcBef>
                <a:spcPct val="50000"/>
              </a:spcBef>
              <a:buFontTx/>
              <a:buChar char="•"/>
            </a:pPr>
            <a:r>
              <a:rPr lang="en-US" altLang="en-US" sz="2800" b="1" dirty="0">
                <a:solidFill>
                  <a:srgbClr val="01055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uses </a:t>
            </a:r>
            <a:r>
              <a:rPr lang="en-US" altLang="en-US" sz="2800" b="1" dirty="0">
                <a:solidFill>
                  <a:srgbClr val="9F363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3,500,000 tons of coal</a:t>
            </a:r>
            <a:r>
              <a:rPr lang="en-US" altLang="en-US" sz="2800" b="1" dirty="0">
                <a:solidFill>
                  <a:srgbClr val="01055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per year</a:t>
            </a:r>
          </a:p>
          <a:p>
            <a:pPr lvl="1">
              <a:lnSpc>
                <a:spcPct val="40000"/>
              </a:lnSpc>
              <a:spcBef>
                <a:spcPct val="50000"/>
              </a:spcBef>
              <a:buFontTx/>
              <a:buChar char="•"/>
            </a:pPr>
            <a:r>
              <a:rPr lang="en-US" altLang="en-US" sz="2800" b="1" dirty="0">
                <a:solidFill>
                  <a:srgbClr val="01055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produces </a:t>
            </a:r>
            <a:r>
              <a:rPr lang="en-US" altLang="en-US" sz="2800" b="1" dirty="0">
                <a:solidFill>
                  <a:srgbClr val="9F363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8,000,000 tons of CO</a:t>
            </a:r>
            <a:r>
              <a:rPr lang="en-US" altLang="en-US" sz="2800" b="1" baseline="-25000" dirty="0">
                <a:solidFill>
                  <a:srgbClr val="9F363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2</a:t>
            </a:r>
            <a:r>
              <a:rPr lang="en-US" altLang="en-US" sz="2800" b="1" baseline="-25000" dirty="0">
                <a:solidFill>
                  <a:srgbClr val="01055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en-US" altLang="en-US" sz="2800" b="1" dirty="0">
                <a:solidFill>
                  <a:srgbClr val="01055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per year</a:t>
            </a:r>
          </a:p>
          <a:p>
            <a:pPr lvl="1">
              <a:lnSpc>
                <a:spcPct val="50000"/>
              </a:lnSpc>
              <a:spcBef>
                <a:spcPct val="50000"/>
              </a:spcBef>
              <a:buFontTx/>
              <a:buChar char="•"/>
            </a:pPr>
            <a:r>
              <a:rPr lang="en-US" altLang="en-US" sz="2800" b="1" dirty="0">
                <a:solidFill>
                  <a:srgbClr val="01055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produces </a:t>
            </a:r>
            <a:r>
              <a:rPr lang="en-US" altLang="en-US" sz="2800" b="1" dirty="0">
                <a:solidFill>
                  <a:srgbClr val="9F363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440,000 tons of </a:t>
            </a:r>
            <a:r>
              <a:rPr lang="en-US" altLang="en-US" sz="2800" b="1" dirty="0" err="1">
                <a:solidFill>
                  <a:srgbClr val="9F363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haz</a:t>
            </a:r>
            <a:r>
              <a:rPr lang="en-US" altLang="en-US" sz="2800" b="1" dirty="0">
                <a:solidFill>
                  <a:srgbClr val="9F363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waste</a:t>
            </a:r>
            <a:r>
              <a:rPr lang="en-US" altLang="en-US" sz="2800" b="1" baseline="-25000" dirty="0">
                <a:solidFill>
                  <a:srgbClr val="01055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en-US" altLang="en-US" sz="2800" b="1" dirty="0">
                <a:solidFill>
                  <a:srgbClr val="01055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per year</a:t>
            </a:r>
            <a:endParaRPr lang="en-US" altLang="en-US" sz="2800" b="1" dirty="0">
              <a:solidFill>
                <a:srgbClr val="27272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>
              <a:spcBef>
                <a:spcPct val="50000"/>
              </a:spcBef>
            </a:pPr>
            <a:r>
              <a:rPr lang="en-US" altLang="en-US" sz="2800" b="1" dirty="0">
                <a:solidFill>
                  <a:srgbClr val="01055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A </a:t>
            </a:r>
            <a:r>
              <a:rPr lang="en-US" altLang="en-US" sz="2800" b="1" dirty="0">
                <a:solidFill>
                  <a:srgbClr val="0871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1,000 MW</a:t>
            </a:r>
            <a:r>
              <a:rPr lang="en-US" altLang="en-US" sz="2800" b="1" dirty="0">
                <a:solidFill>
                  <a:srgbClr val="01055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nuclear power plant on average 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altLang="en-US" sz="2800" b="1" dirty="0">
                <a:solidFill>
                  <a:srgbClr val="01055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produces </a:t>
            </a:r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8.1 </a:t>
            </a:r>
            <a:r>
              <a:rPr lang="en-US" altLang="en-US" sz="2800" b="1" dirty="0">
                <a:solidFill>
                  <a:srgbClr val="0871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billion </a:t>
            </a:r>
            <a:r>
              <a:rPr lang="en-US" altLang="en-US" sz="2800" b="1" dirty="0" err="1">
                <a:solidFill>
                  <a:srgbClr val="0871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kWhrs</a:t>
            </a:r>
            <a:r>
              <a:rPr lang="en-US" altLang="en-US" sz="2800" b="1" dirty="0">
                <a:solidFill>
                  <a:srgbClr val="01055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of electricity per year</a:t>
            </a:r>
          </a:p>
          <a:p>
            <a:pPr lvl="1">
              <a:lnSpc>
                <a:spcPct val="30000"/>
              </a:lnSpc>
              <a:spcBef>
                <a:spcPct val="50000"/>
              </a:spcBef>
              <a:buFontTx/>
              <a:buChar char="•"/>
            </a:pPr>
            <a:r>
              <a:rPr lang="en-US" altLang="en-US" sz="2800" b="1" dirty="0">
                <a:solidFill>
                  <a:srgbClr val="01055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uses </a:t>
            </a:r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29 </a:t>
            </a:r>
            <a:r>
              <a:rPr lang="en-US" altLang="en-US" sz="2800" b="1" dirty="0">
                <a:solidFill>
                  <a:srgbClr val="0871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tons of fuel</a:t>
            </a:r>
            <a:r>
              <a:rPr lang="en-US" altLang="en-US" sz="2800" b="1" dirty="0">
                <a:solidFill>
                  <a:srgbClr val="01055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(4% enriched) per year</a:t>
            </a:r>
          </a:p>
          <a:p>
            <a:pPr lvl="1">
              <a:lnSpc>
                <a:spcPct val="30000"/>
              </a:lnSpc>
              <a:spcBef>
                <a:spcPct val="50000"/>
              </a:spcBef>
            </a:pPr>
            <a:r>
              <a:rPr lang="en-US" altLang="en-US" sz="2800" b="1" dirty="0">
                <a:solidFill>
                  <a:srgbClr val="01055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		which can be recycled</a:t>
            </a:r>
          </a:p>
          <a:p>
            <a:pPr lvl="1">
              <a:lnSpc>
                <a:spcPct val="40000"/>
              </a:lnSpc>
              <a:spcBef>
                <a:spcPct val="50000"/>
              </a:spcBef>
              <a:buFontTx/>
              <a:buChar char="•"/>
            </a:pPr>
            <a:r>
              <a:rPr lang="en-US" altLang="en-US" sz="2800" b="1" dirty="0">
                <a:solidFill>
                  <a:srgbClr val="01055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produces less than </a:t>
            </a:r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1</a:t>
            </a:r>
            <a:r>
              <a:rPr lang="en-US" altLang="en-US" sz="2800" b="1" dirty="0">
                <a:solidFill>
                  <a:srgbClr val="0871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ton of CO</a:t>
            </a:r>
            <a:r>
              <a:rPr lang="en-US" altLang="en-US" sz="2800" b="1" baseline="-25000" dirty="0">
                <a:solidFill>
                  <a:srgbClr val="0871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2</a:t>
            </a:r>
            <a:r>
              <a:rPr lang="en-US" altLang="en-US" sz="2800" b="1" baseline="-25000" dirty="0">
                <a:solidFill>
                  <a:srgbClr val="01055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en-US" altLang="en-US" sz="2800" b="1" dirty="0">
                <a:solidFill>
                  <a:srgbClr val="01055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per year</a:t>
            </a:r>
          </a:p>
          <a:p>
            <a:pPr lvl="1">
              <a:lnSpc>
                <a:spcPct val="50000"/>
              </a:lnSpc>
              <a:spcBef>
                <a:spcPct val="50000"/>
              </a:spcBef>
              <a:buFontTx/>
              <a:buChar char="•"/>
            </a:pPr>
            <a:r>
              <a:rPr lang="en-US" altLang="en-US" sz="2800" b="1" dirty="0">
                <a:solidFill>
                  <a:srgbClr val="01055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produces less than </a:t>
            </a:r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10</a:t>
            </a:r>
            <a:r>
              <a:rPr lang="en-US" altLang="en-US" sz="2800" b="1" dirty="0">
                <a:solidFill>
                  <a:srgbClr val="0871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tons of </a:t>
            </a:r>
            <a:r>
              <a:rPr lang="en-US" altLang="en-US" sz="2800" b="1" dirty="0" err="1">
                <a:solidFill>
                  <a:srgbClr val="0871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haz</a:t>
            </a:r>
            <a:r>
              <a:rPr lang="sr-Latn-RS" altLang="en-US" sz="2800" b="1" dirty="0">
                <a:solidFill>
                  <a:srgbClr val="0871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.</a:t>
            </a:r>
            <a:r>
              <a:rPr lang="en-US" altLang="en-US" sz="2800" b="1" dirty="0">
                <a:solidFill>
                  <a:srgbClr val="0871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waste</a:t>
            </a:r>
            <a:r>
              <a:rPr lang="en-US" altLang="en-US" sz="2800" b="1" baseline="-25000" dirty="0">
                <a:solidFill>
                  <a:srgbClr val="01055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en-US" altLang="en-US" sz="2800" b="1" dirty="0">
                <a:solidFill>
                  <a:srgbClr val="01055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per year</a:t>
            </a:r>
          </a:p>
          <a:p>
            <a:pPr lvl="1">
              <a:lnSpc>
                <a:spcPct val="50000"/>
              </a:lnSpc>
              <a:spcBef>
                <a:spcPct val="50000"/>
              </a:spcBef>
              <a:buFontTx/>
              <a:buChar char="•"/>
            </a:pPr>
            <a:r>
              <a:rPr lang="en-US" altLang="en-US" sz="2800" b="1" dirty="0">
                <a:solidFill>
                  <a:srgbClr val="01055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produces about </a:t>
            </a:r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5</a:t>
            </a:r>
            <a:r>
              <a:rPr lang="en-US" altLang="en-US" sz="2800" b="1" dirty="0">
                <a:solidFill>
                  <a:srgbClr val="0871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tons of nuclear waste</a:t>
            </a:r>
            <a:r>
              <a:rPr lang="en-US" altLang="en-US" sz="2800" b="1" dirty="0">
                <a:solidFill>
                  <a:srgbClr val="01055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per year</a:t>
            </a:r>
            <a:r>
              <a:rPr lang="en-US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</a:p>
          <a:p>
            <a:pPr>
              <a:spcBef>
                <a:spcPct val="50000"/>
              </a:spcBef>
            </a:pPr>
            <a:endParaRPr lang="en-US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B78F620-08BF-4DA7-8A97-6E8F0D859E25}"/>
              </a:ext>
            </a:extLst>
          </p:cNvPr>
          <p:cNvSpPr txBox="1"/>
          <p:nvPr/>
        </p:nvSpPr>
        <p:spPr>
          <a:xfrm>
            <a:off x="1925256" y="152400"/>
            <a:ext cx="838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800" b="1" dirty="0">
                <a:solidFill>
                  <a:srgbClr val="FF0000"/>
                </a:solidFill>
              </a:rPr>
              <a:t>COMPARISON OF COAL AND NUCLEAR POWER PLANTS</a:t>
            </a:r>
            <a:endParaRPr lang="en-GB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16762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azard chart of unsubsidized levelized cost of generation from mainstream generation technologies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42" y="-152400"/>
            <a:ext cx="12235543" cy="885925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E72D288-FE91-4ED5-9F75-A2A2C8F76A26}"/>
              </a:ext>
            </a:extLst>
          </p:cNvPr>
          <p:cNvSpPr/>
          <p:nvPr/>
        </p:nvSpPr>
        <p:spPr>
          <a:xfrm>
            <a:off x="-152399" y="6858000"/>
            <a:ext cx="12627428" cy="2023024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110159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ar chart&#10;&#10;Description automatically generated">
            <a:extLst>
              <a:ext uri="{FF2B5EF4-FFF2-40B4-BE49-F238E27FC236}">
                <a16:creationId xmlns:a16="http://schemas.microsoft.com/office/drawing/2014/main" id="{9C173801-9AD1-2C1E-7B8D-94A20DAD8C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" y="-1"/>
            <a:ext cx="11384280" cy="6672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37994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 with medium confidence">
            <a:extLst>
              <a:ext uri="{FF2B5EF4-FFF2-40B4-BE49-F238E27FC236}">
                <a16:creationId xmlns:a16="http://schemas.microsoft.com/office/drawing/2014/main" id="{3D40A869-A451-7D61-99B6-AE99E543F8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" y="657225"/>
            <a:ext cx="10972799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2932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5C8B2E1-816F-83C0-BF56-93E1B6E675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118" y="62865"/>
            <a:ext cx="11187953" cy="673227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1A14B7C-C911-95BE-8ACB-D6D459E2CFFA}"/>
              </a:ext>
            </a:extLst>
          </p:cNvPr>
          <p:cNvSpPr/>
          <p:nvPr/>
        </p:nvSpPr>
        <p:spPr>
          <a:xfrm>
            <a:off x="1440180" y="210782"/>
            <a:ext cx="1508760" cy="4914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F847113-005B-65F2-B6E9-7E5EF1219C0E}"/>
              </a:ext>
            </a:extLst>
          </p:cNvPr>
          <p:cNvCxnSpPr/>
          <p:nvPr/>
        </p:nvCxnSpPr>
        <p:spPr>
          <a:xfrm>
            <a:off x="7194176" y="702272"/>
            <a:ext cx="524436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420374C-8F7B-BCFD-65A0-E63F889D61DE}"/>
              </a:ext>
            </a:extLst>
          </p:cNvPr>
          <p:cNvCxnSpPr>
            <a:cxnSpLocks/>
          </p:cNvCxnSpPr>
          <p:nvPr/>
        </p:nvCxnSpPr>
        <p:spPr>
          <a:xfrm flipV="1">
            <a:off x="995081" y="3429000"/>
            <a:ext cx="0" cy="172424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338856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0971" y="737176"/>
            <a:ext cx="10014857" cy="70352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74720" y="152401"/>
            <a:ext cx="563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3200" b="1" dirty="0">
                <a:solidFill>
                  <a:srgbClr val="FF0000"/>
                </a:solidFill>
              </a:rPr>
              <a:t>SPECIFIČNE INVESTICIJE  $/kWe</a:t>
            </a:r>
          </a:p>
        </p:txBody>
      </p:sp>
    </p:spTree>
    <p:extLst>
      <p:ext uri="{BB962C8B-B14F-4D97-AF65-F5344CB8AC3E}">
        <p14:creationId xmlns:p14="http://schemas.microsoft.com/office/powerpoint/2010/main" val="242929675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494" y="17352"/>
            <a:ext cx="11067506" cy="6705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298AF45-08E8-4959-8F92-D72238B53BE8}"/>
              </a:ext>
            </a:extLst>
          </p:cNvPr>
          <p:cNvSpPr txBox="1"/>
          <p:nvPr/>
        </p:nvSpPr>
        <p:spPr>
          <a:xfrm>
            <a:off x="7086600" y="10668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dirty="0">
                <a:solidFill>
                  <a:srgbClr val="FF0000"/>
                </a:solidFill>
              </a:rPr>
              <a:t>6-8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179F76-9A3D-431F-A598-CBC3A95A7CCD}"/>
              </a:ext>
            </a:extLst>
          </p:cNvPr>
          <p:cNvSpPr txBox="1"/>
          <p:nvPr/>
        </p:nvSpPr>
        <p:spPr>
          <a:xfrm>
            <a:off x="7086600" y="1436132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dirty="0">
                <a:solidFill>
                  <a:srgbClr val="FF0000"/>
                </a:solidFill>
              </a:rPr>
              <a:t>6-15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172F91D-593D-46D3-A5C0-4848395BE921}"/>
              </a:ext>
            </a:extLst>
          </p:cNvPr>
          <p:cNvSpPr txBox="1"/>
          <p:nvPr/>
        </p:nvSpPr>
        <p:spPr>
          <a:xfrm>
            <a:off x="7086600" y="17526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dirty="0">
                <a:solidFill>
                  <a:srgbClr val="FF0000"/>
                </a:solidFill>
              </a:rPr>
              <a:t>4-12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8D9ECA-5B4E-4277-99FF-3A43220635C8}"/>
              </a:ext>
            </a:extLst>
          </p:cNvPr>
          <p:cNvSpPr txBox="1"/>
          <p:nvPr/>
        </p:nvSpPr>
        <p:spPr>
          <a:xfrm>
            <a:off x="7010400" y="20574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dirty="0">
                <a:solidFill>
                  <a:srgbClr val="FF0000"/>
                </a:solidFill>
              </a:rPr>
              <a:t>8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E413FF-1498-486F-A56C-A0D0D0011E3A}"/>
              </a:ext>
            </a:extLst>
          </p:cNvPr>
          <p:cNvSpPr txBox="1"/>
          <p:nvPr/>
        </p:nvSpPr>
        <p:spPr>
          <a:xfrm>
            <a:off x="7111497" y="231502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dirty="0">
                <a:solidFill>
                  <a:srgbClr val="FF0000"/>
                </a:solidFill>
              </a:rPr>
              <a:t>6-7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2E530B-DA0B-4BA0-AD5D-20FBE2DB4405}"/>
              </a:ext>
            </a:extLst>
          </p:cNvPr>
          <p:cNvSpPr txBox="1"/>
          <p:nvPr/>
        </p:nvSpPr>
        <p:spPr>
          <a:xfrm>
            <a:off x="7004364" y="2678668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dirty="0">
                <a:solidFill>
                  <a:srgbClr val="FF0000"/>
                </a:solidFill>
              </a:rPr>
              <a:t>6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CE27741-69EE-4C82-B2EE-0E6E55F47F7B}"/>
              </a:ext>
            </a:extLst>
          </p:cNvPr>
          <p:cNvSpPr txBox="1"/>
          <p:nvPr/>
        </p:nvSpPr>
        <p:spPr>
          <a:xfrm>
            <a:off x="7004364" y="300082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dirty="0">
                <a:solidFill>
                  <a:srgbClr val="FF0000"/>
                </a:solidFill>
              </a:rPr>
              <a:t>6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B995FA-B01A-4EE6-B765-410FBEEEAF24}"/>
              </a:ext>
            </a:extLst>
          </p:cNvPr>
          <p:cNvSpPr txBox="1"/>
          <p:nvPr/>
        </p:nvSpPr>
        <p:spPr>
          <a:xfrm>
            <a:off x="7013418" y="3235478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dirty="0">
                <a:solidFill>
                  <a:srgbClr val="FF0000"/>
                </a:solidFill>
              </a:rPr>
              <a:t>35-36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320225C-652F-49D5-9B69-83A71E1CF404}"/>
              </a:ext>
            </a:extLst>
          </p:cNvPr>
          <p:cNvSpPr txBox="1"/>
          <p:nvPr/>
        </p:nvSpPr>
        <p:spPr>
          <a:xfrm>
            <a:off x="7010400" y="3552528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dirty="0">
                <a:solidFill>
                  <a:srgbClr val="FF0000"/>
                </a:solidFill>
              </a:rPr>
              <a:t>8-9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22DF9FF-15D1-49DC-BE80-D81734016FC9}"/>
              </a:ext>
            </a:extLst>
          </p:cNvPr>
          <p:cNvSpPr txBox="1"/>
          <p:nvPr/>
        </p:nvSpPr>
        <p:spPr>
          <a:xfrm>
            <a:off x="7010400" y="3868996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dirty="0">
                <a:solidFill>
                  <a:srgbClr val="FF0000"/>
                </a:solidFill>
              </a:rPr>
              <a:t>5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25C7D1F-4E00-4F61-83CF-424138F8860D}"/>
              </a:ext>
            </a:extLst>
          </p:cNvPr>
          <p:cNvSpPr txBox="1"/>
          <p:nvPr/>
        </p:nvSpPr>
        <p:spPr>
          <a:xfrm>
            <a:off x="7004364" y="4196579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dirty="0">
                <a:solidFill>
                  <a:srgbClr val="FF0000"/>
                </a:solidFill>
              </a:rPr>
              <a:t>?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C117BA3-A70A-4883-B509-FBF0185A03E5}"/>
              </a:ext>
            </a:extLst>
          </p:cNvPr>
          <p:cNvSpPr txBox="1"/>
          <p:nvPr/>
        </p:nvSpPr>
        <p:spPr>
          <a:xfrm>
            <a:off x="7013418" y="4524162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dirty="0">
                <a:solidFill>
                  <a:srgbClr val="FF0000"/>
                </a:solidFill>
              </a:rPr>
              <a:t>7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3AE0BA4-7734-496D-A094-9669314388B0}"/>
              </a:ext>
            </a:extLst>
          </p:cNvPr>
          <p:cNvSpPr txBox="1"/>
          <p:nvPr/>
        </p:nvSpPr>
        <p:spPr>
          <a:xfrm>
            <a:off x="7004364" y="484063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dirty="0">
                <a:solidFill>
                  <a:srgbClr val="FF0000"/>
                </a:solidFill>
              </a:rPr>
              <a:t>7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75A05E8-D8EA-40E6-B3D6-F9F79C4D1732}"/>
              </a:ext>
            </a:extLst>
          </p:cNvPr>
          <p:cNvSpPr txBox="1"/>
          <p:nvPr/>
        </p:nvSpPr>
        <p:spPr>
          <a:xfrm>
            <a:off x="7013418" y="5139737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dirty="0">
                <a:solidFill>
                  <a:srgbClr val="FF0000"/>
                </a:solidFill>
              </a:rPr>
              <a:t>15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255EE28-F101-4EAC-BF7F-C3089129BB21}"/>
              </a:ext>
            </a:extLst>
          </p:cNvPr>
          <p:cNvSpPr txBox="1"/>
          <p:nvPr/>
        </p:nvSpPr>
        <p:spPr>
          <a:xfrm>
            <a:off x="7013418" y="5443514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dirty="0">
                <a:solidFill>
                  <a:srgbClr val="FF0000"/>
                </a:solidFill>
              </a:rPr>
              <a:t>15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61E64E5-F161-44DC-AC5F-9B19A187BA0D}"/>
              </a:ext>
            </a:extLst>
          </p:cNvPr>
          <p:cNvSpPr txBox="1"/>
          <p:nvPr/>
        </p:nvSpPr>
        <p:spPr>
          <a:xfrm>
            <a:off x="7013418" y="5755833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dirty="0">
                <a:solidFill>
                  <a:srgbClr val="FF0000"/>
                </a:solidFill>
              </a:rPr>
              <a:t>6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69366ED-1267-4469-8AE2-154F2AD16BCF}"/>
              </a:ext>
            </a:extLst>
          </p:cNvPr>
          <p:cNvSpPr txBox="1"/>
          <p:nvPr/>
        </p:nvSpPr>
        <p:spPr>
          <a:xfrm>
            <a:off x="7004364" y="6003022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dirty="0">
                <a:solidFill>
                  <a:srgbClr val="FF0000"/>
                </a:solidFill>
              </a:rPr>
              <a:t>4 - 36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927072A-940F-43B6-8816-301B7EC18953}"/>
              </a:ext>
            </a:extLst>
          </p:cNvPr>
          <p:cNvSpPr txBox="1"/>
          <p:nvPr/>
        </p:nvSpPr>
        <p:spPr>
          <a:xfrm>
            <a:off x="6964754" y="446829"/>
            <a:ext cx="1013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600" b="1" dirty="0">
                <a:solidFill>
                  <a:schemeClr val="bg1"/>
                </a:solidFill>
              </a:rPr>
              <a:t>Gradnja godina</a:t>
            </a:r>
            <a:endParaRPr lang="en-GB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44298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715" y="297180"/>
            <a:ext cx="11418570" cy="6240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9612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288" y="789039"/>
            <a:ext cx="9887712" cy="616129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637AA98-DE86-4F5F-8084-F0389DC50974}"/>
              </a:ext>
            </a:extLst>
          </p:cNvPr>
          <p:cNvSpPr txBox="1"/>
          <p:nvPr/>
        </p:nvSpPr>
        <p:spPr>
          <a:xfrm>
            <a:off x="4953000" y="1175267"/>
            <a:ext cx="1648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/>
              <a:t>Odlagalište</a:t>
            </a:r>
            <a:endParaRPr lang="en-GB" sz="24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D17A15-0606-48B4-B3F0-1D794C0C0813}"/>
              </a:ext>
            </a:extLst>
          </p:cNvPr>
          <p:cNvSpPr txBox="1"/>
          <p:nvPr/>
        </p:nvSpPr>
        <p:spPr>
          <a:xfrm>
            <a:off x="8382000" y="5851722"/>
            <a:ext cx="1648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/>
              <a:t>Odlagalište</a:t>
            </a:r>
            <a:endParaRPr lang="en-GB" sz="24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FE2A0B-6ADA-44D2-A7B8-D389549E0456}"/>
              </a:ext>
            </a:extLst>
          </p:cNvPr>
          <p:cNvSpPr txBox="1"/>
          <p:nvPr/>
        </p:nvSpPr>
        <p:spPr>
          <a:xfrm>
            <a:off x="5178209" y="5790540"/>
            <a:ext cx="1648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/>
              <a:t>Odlagalište</a:t>
            </a:r>
            <a:endParaRPr lang="en-GB" sz="24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EC71C7-CB83-4950-89FD-B9B99B98141A}"/>
              </a:ext>
            </a:extLst>
          </p:cNvPr>
          <p:cNvSpPr txBox="1"/>
          <p:nvPr/>
        </p:nvSpPr>
        <p:spPr>
          <a:xfrm>
            <a:off x="1752600" y="4191001"/>
            <a:ext cx="83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/>
              <a:t>Ruda</a:t>
            </a:r>
            <a:endParaRPr lang="en-GB" sz="24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0216BB-0A03-4F72-A8A9-4D93BB3642E0}"/>
              </a:ext>
            </a:extLst>
          </p:cNvPr>
          <p:cNvSpPr txBox="1"/>
          <p:nvPr/>
        </p:nvSpPr>
        <p:spPr>
          <a:xfrm rot="19864109">
            <a:off x="3077096" y="4183964"/>
            <a:ext cx="836664" cy="468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/>
              <a:t>rude</a:t>
            </a:r>
            <a:endParaRPr lang="en-GB" sz="24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34A4CB0-BE4B-4203-AF3B-1FE6537F4A09}"/>
              </a:ext>
            </a:extLst>
          </p:cNvPr>
          <p:cNvSpPr txBox="1"/>
          <p:nvPr/>
        </p:nvSpPr>
        <p:spPr>
          <a:xfrm>
            <a:off x="2362200" y="6384304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/>
              <a:t>Trajno odlagalište</a:t>
            </a:r>
            <a:endParaRPr lang="en-GB" sz="24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E9FCA10-AD55-4537-9D3E-21500F8F8A3D}"/>
              </a:ext>
            </a:extLst>
          </p:cNvPr>
          <p:cNvSpPr txBox="1"/>
          <p:nvPr/>
        </p:nvSpPr>
        <p:spPr>
          <a:xfrm>
            <a:off x="4324350" y="5143417"/>
            <a:ext cx="1257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/>
              <a:t>Prerada</a:t>
            </a:r>
            <a:endParaRPr lang="en-GB" sz="24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E90CCE3-E3D2-4AAC-B9EF-85F7FA8E4D58}"/>
              </a:ext>
            </a:extLst>
          </p:cNvPr>
          <p:cNvSpPr txBox="1"/>
          <p:nvPr/>
        </p:nvSpPr>
        <p:spPr>
          <a:xfrm>
            <a:off x="3974940" y="5390057"/>
            <a:ext cx="198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/>
              <a:t>Reprocessing</a:t>
            </a:r>
            <a:endParaRPr lang="en-GB" sz="24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545D1AC-82F5-44A1-BA92-7BF1381B95FD}"/>
              </a:ext>
            </a:extLst>
          </p:cNvPr>
          <p:cNvSpPr txBox="1"/>
          <p:nvPr/>
        </p:nvSpPr>
        <p:spPr>
          <a:xfrm rot="19619943">
            <a:off x="2612025" y="4048667"/>
            <a:ext cx="129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/>
              <a:t>Vađenje</a:t>
            </a:r>
            <a:endParaRPr lang="en-GB" sz="2400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2689129-1BB3-4989-BECC-DEE75A3BA8EC}"/>
              </a:ext>
            </a:extLst>
          </p:cNvPr>
          <p:cNvSpPr txBox="1"/>
          <p:nvPr/>
        </p:nvSpPr>
        <p:spPr>
          <a:xfrm>
            <a:off x="3409456" y="3562341"/>
            <a:ext cx="198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/>
              <a:t>Koncentracija</a:t>
            </a:r>
            <a:endParaRPr lang="en-GB" sz="24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5145881-576B-45DB-B706-E756DF5CB37C}"/>
              </a:ext>
            </a:extLst>
          </p:cNvPr>
          <p:cNvSpPr txBox="1"/>
          <p:nvPr/>
        </p:nvSpPr>
        <p:spPr>
          <a:xfrm rot="19857745">
            <a:off x="5153414" y="3171477"/>
            <a:ext cx="1784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/>
              <a:t>Reciklirani</a:t>
            </a:r>
            <a:endParaRPr lang="en-GB" sz="24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E2DA740-BD0D-4315-ADE9-269C27E41770}"/>
              </a:ext>
            </a:extLst>
          </p:cNvPr>
          <p:cNvSpPr txBox="1"/>
          <p:nvPr/>
        </p:nvSpPr>
        <p:spPr>
          <a:xfrm rot="19550264">
            <a:off x="3394446" y="5143322"/>
            <a:ext cx="10121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/>
              <a:t>Otpad</a:t>
            </a:r>
            <a:endParaRPr lang="en-GB" sz="2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01BCA24-F28F-4435-84F6-0185A40505E5}"/>
              </a:ext>
            </a:extLst>
          </p:cNvPr>
          <p:cNvSpPr txBox="1"/>
          <p:nvPr/>
        </p:nvSpPr>
        <p:spPr>
          <a:xfrm>
            <a:off x="3592021" y="2829039"/>
            <a:ext cx="17846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/>
              <a:t>Čist prirodni uran</a:t>
            </a:r>
            <a:endParaRPr lang="en-GB" sz="24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83A18FD-9AF1-4805-82AE-295F5559E434}"/>
              </a:ext>
            </a:extLst>
          </p:cNvPr>
          <p:cNvSpPr txBox="1"/>
          <p:nvPr/>
        </p:nvSpPr>
        <p:spPr>
          <a:xfrm>
            <a:off x="7678723" y="4003399"/>
            <a:ext cx="12726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/>
              <a:t>Reaktor</a:t>
            </a:r>
            <a:endParaRPr lang="en-GB" sz="2400" b="1" dirty="0"/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E2BF81B8-3E30-4874-B2C3-9479D30D0796}"/>
              </a:ext>
            </a:extLst>
          </p:cNvPr>
          <p:cNvCxnSpPr>
            <a:cxnSpLocks/>
          </p:cNvCxnSpPr>
          <p:nvPr/>
        </p:nvCxnSpPr>
        <p:spPr>
          <a:xfrm>
            <a:off x="4324350" y="3429000"/>
            <a:ext cx="628650" cy="133340"/>
          </a:xfrm>
          <a:prstGeom prst="straightConnector1">
            <a:avLst/>
          </a:prstGeom>
          <a:ln>
            <a:prstDash val="sysDash"/>
            <a:headEnd type="diamond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63BFB08D-F012-407E-9DDC-60595520C1EC}"/>
              </a:ext>
            </a:extLst>
          </p:cNvPr>
          <p:cNvSpPr txBox="1"/>
          <p:nvPr/>
        </p:nvSpPr>
        <p:spPr>
          <a:xfrm rot="19857745">
            <a:off x="5284141" y="4470776"/>
            <a:ext cx="22310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400" b="1" dirty="0"/>
              <a:t>Isluženo</a:t>
            </a:r>
            <a:endParaRPr lang="en-GB" b="1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AA42899-30DA-476A-A3EB-D0E06A404E58}"/>
              </a:ext>
            </a:extLst>
          </p:cNvPr>
          <p:cNvSpPr txBox="1"/>
          <p:nvPr/>
        </p:nvSpPr>
        <p:spPr>
          <a:xfrm>
            <a:off x="7595525" y="4634983"/>
            <a:ext cx="22310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400" b="1" dirty="0"/>
              <a:t>Isluženo MOX</a:t>
            </a:r>
            <a:endParaRPr lang="en-GB" b="1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43E24AA-42D5-4387-83C6-6CE52A1681F8}"/>
              </a:ext>
            </a:extLst>
          </p:cNvPr>
          <p:cNvSpPr txBox="1"/>
          <p:nvPr/>
        </p:nvSpPr>
        <p:spPr>
          <a:xfrm rot="19741077">
            <a:off x="5875488" y="4540219"/>
            <a:ext cx="1583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/>
              <a:t>UO</a:t>
            </a:r>
            <a:r>
              <a:rPr lang="sr-Latn-RS" b="1" dirty="0"/>
              <a:t>2</a:t>
            </a:r>
            <a:r>
              <a:rPr lang="sr-Latn-RS" sz="2400" b="1" dirty="0"/>
              <a:t> gorivo</a:t>
            </a:r>
            <a:endParaRPr lang="en-GB" sz="2400" b="1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D9B546F-22D5-4BF7-832D-ACB7726A9F89}"/>
              </a:ext>
            </a:extLst>
          </p:cNvPr>
          <p:cNvSpPr txBox="1"/>
          <p:nvPr/>
        </p:nvSpPr>
        <p:spPr>
          <a:xfrm>
            <a:off x="8760667" y="4835358"/>
            <a:ext cx="1026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/>
              <a:t>gorivo</a:t>
            </a:r>
            <a:endParaRPr lang="en-GB" sz="2400" b="1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B817E28-CB04-4DEC-97D1-B2582203E1DB}"/>
              </a:ext>
            </a:extLst>
          </p:cNvPr>
          <p:cNvSpPr txBox="1"/>
          <p:nvPr/>
        </p:nvSpPr>
        <p:spPr>
          <a:xfrm rot="1904432">
            <a:off x="7454981" y="3096021"/>
            <a:ext cx="18540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/>
              <a:t>UO</a:t>
            </a:r>
            <a:r>
              <a:rPr lang="sr-Latn-RS" b="1" dirty="0"/>
              <a:t>2</a:t>
            </a:r>
            <a:r>
              <a:rPr lang="sr-Latn-RS" sz="2400" b="1" dirty="0"/>
              <a:t> gorivo</a:t>
            </a:r>
            <a:endParaRPr lang="en-GB" sz="2400" b="1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F82D877-B568-4AFE-99EA-04A39F556ADB}"/>
              </a:ext>
            </a:extLst>
          </p:cNvPr>
          <p:cNvSpPr txBox="1"/>
          <p:nvPr/>
        </p:nvSpPr>
        <p:spPr>
          <a:xfrm rot="19994089">
            <a:off x="5356355" y="3493894"/>
            <a:ext cx="1026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/>
              <a:t>uran</a:t>
            </a:r>
            <a:endParaRPr lang="en-GB" sz="2400" b="1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D87BE77-51E1-41F7-8B80-FE2E4D31F142}"/>
              </a:ext>
            </a:extLst>
          </p:cNvPr>
          <p:cNvSpPr txBox="1"/>
          <p:nvPr/>
        </p:nvSpPr>
        <p:spPr>
          <a:xfrm rot="19724754">
            <a:off x="5394107" y="3827131"/>
            <a:ext cx="16029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/>
              <a:t>Plutonijum</a:t>
            </a:r>
            <a:endParaRPr lang="en-GB" sz="2400" b="1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9973A4E-4CF9-4C6B-B976-B07192BFDA39}"/>
              </a:ext>
            </a:extLst>
          </p:cNvPr>
          <p:cNvSpPr txBox="1"/>
          <p:nvPr/>
        </p:nvSpPr>
        <p:spPr>
          <a:xfrm rot="1904432">
            <a:off x="8899573" y="2190256"/>
            <a:ext cx="18540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/>
              <a:t>MOX gorivo</a:t>
            </a:r>
            <a:endParaRPr lang="en-GB" sz="2400" b="1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DC9DD6F-1A0A-4E33-82EF-2770CEC416A8}"/>
              </a:ext>
            </a:extLst>
          </p:cNvPr>
          <p:cNvSpPr txBox="1"/>
          <p:nvPr/>
        </p:nvSpPr>
        <p:spPr>
          <a:xfrm rot="21415895">
            <a:off x="8065885" y="2430900"/>
            <a:ext cx="198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/>
              <a:t>Fabrikacija</a:t>
            </a:r>
            <a:endParaRPr lang="en-GB" sz="2400" b="1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D4194EF-6E53-49BD-BF28-BA64B769BC73}"/>
              </a:ext>
            </a:extLst>
          </p:cNvPr>
          <p:cNvSpPr txBox="1"/>
          <p:nvPr/>
        </p:nvSpPr>
        <p:spPr>
          <a:xfrm>
            <a:off x="2209801" y="364097"/>
            <a:ext cx="77723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3200" b="1" dirty="0"/>
              <a:t>TIPIČNI NUKLEARNI GORIVNI CIKLUS</a:t>
            </a:r>
            <a:endParaRPr lang="en-GB" sz="3200" b="1" dirty="0"/>
          </a:p>
        </p:txBody>
      </p:sp>
    </p:spTree>
    <p:extLst>
      <p:ext uri="{BB962C8B-B14F-4D97-AF65-F5344CB8AC3E}">
        <p14:creationId xmlns:p14="http://schemas.microsoft.com/office/powerpoint/2010/main" val="403704835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UF6_square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10125" y="3571876"/>
            <a:ext cx="2590800" cy="2474913"/>
          </a:xfrm>
          <a:noFill/>
        </p:spPr>
      </p:pic>
      <p:pic>
        <p:nvPicPr>
          <p:cNvPr id="12291" name="Picture 3" descr="Uranium_ore_square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90662" y="2894014"/>
            <a:ext cx="2590800" cy="3095625"/>
          </a:xfrm>
          <a:noFill/>
        </p:spPr>
      </p:pic>
      <p:pic>
        <p:nvPicPr>
          <p:cNvPr id="12292" name="Picture 4" descr="Yellowcake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10050" y="1288544"/>
            <a:ext cx="3771900" cy="2185988"/>
          </a:xfrm>
          <a:noFill/>
        </p:spPr>
      </p:pic>
      <p:sp>
        <p:nvSpPr>
          <p:cNvPr id="12293" name="Rectangle 5"/>
          <p:cNvSpPr>
            <a:spLocks noGrp="1" noChangeArrowheads="1"/>
          </p:cNvSpPr>
          <p:nvPr>
            <p:ph type="title"/>
          </p:nvPr>
        </p:nvSpPr>
        <p:spPr>
          <a:xfrm>
            <a:off x="1738314" y="274638"/>
            <a:ext cx="8715375" cy="1143000"/>
          </a:xfrm>
        </p:spPr>
        <p:txBody>
          <a:bodyPr/>
          <a:lstStyle/>
          <a:p>
            <a:pPr algn="ctr" eaLnBrk="1" hangingPunct="1"/>
            <a:r>
              <a:rPr lang="en-US" altLang="en-US" b="1" dirty="0">
                <a:solidFill>
                  <a:srgbClr val="CC0000"/>
                </a:solidFill>
              </a:rPr>
              <a:t>OD RUDE </a:t>
            </a:r>
            <a:r>
              <a:rPr lang="sr-Latn-CS" altLang="en-US" b="1" dirty="0">
                <a:solidFill>
                  <a:srgbClr val="CC0000"/>
                </a:solidFill>
              </a:rPr>
              <a:t>URANA </a:t>
            </a:r>
            <a:r>
              <a:rPr lang="en-US" altLang="en-US" b="1" dirty="0">
                <a:solidFill>
                  <a:srgbClr val="CC0000"/>
                </a:solidFill>
              </a:rPr>
              <a:t>DO GORIVA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2063750" y="1917701"/>
            <a:ext cx="22812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latin typeface="Arial Black" panose="020B0A04020102020204" pitchFamily="34" charset="0"/>
              </a:rPr>
              <a:t>RUDA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5791200" y="5989639"/>
            <a:ext cx="22796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/>
              <a:t>UF6</a:t>
            </a:r>
          </a:p>
        </p:txBody>
      </p:sp>
      <p:pic>
        <p:nvPicPr>
          <p:cNvPr id="12296" name="Picture 8" descr="Nuclear_fuel_pellets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76388" y="3616326"/>
            <a:ext cx="3014663" cy="2786063"/>
          </a:xfrm>
        </p:spPr>
      </p:pic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8053389" y="3036889"/>
            <a:ext cx="228123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latin typeface="Arial Black" panose="020B0A04020102020204" pitchFamily="34" charset="0"/>
              </a:rPr>
              <a:t>GORIVO</a:t>
            </a:r>
          </a:p>
        </p:txBody>
      </p:sp>
    </p:spTree>
    <p:extLst>
      <p:ext uri="{BB962C8B-B14F-4D97-AF65-F5344CB8AC3E}">
        <p14:creationId xmlns:p14="http://schemas.microsoft.com/office/powerpoint/2010/main" val="388942447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sr-Latn-RS" sz="4000" dirty="0"/>
              <a:t>A</a:t>
            </a:r>
            <a:r>
              <a:rPr lang="en-US" sz="4000" dirty="0"/>
              <a:t> Graphic of </a:t>
            </a:r>
            <a:r>
              <a:rPr lang="sr-Latn-RS" sz="4000" dirty="0"/>
              <a:t>Nuclear </a:t>
            </a:r>
            <a:r>
              <a:rPr lang="en-US" sz="4000" dirty="0"/>
              <a:t>Fuel Cycle</a:t>
            </a:r>
          </a:p>
        </p:txBody>
      </p:sp>
      <p:sp>
        <p:nvSpPr>
          <p:cNvPr id="63498" name="Rectangle 10"/>
          <p:cNvSpPr>
            <a:spLocks noChangeArrowheads="1"/>
          </p:cNvSpPr>
          <p:nvPr/>
        </p:nvSpPr>
        <p:spPr bwMode="auto">
          <a:xfrm>
            <a:off x="3200401" y="33586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2" name="Group 96"/>
          <p:cNvGrpSpPr>
            <a:grpSpLocks/>
          </p:cNvGrpSpPr>
          <p:nvPr/>
        </p:nvGrpSpPr>
        <p:grpSpPr bwMode="auto">
          <a:xfrm>
            <a:off x="816195" y="586696"/>
            <a:ext cx="3239083" cy="3163888"/>
            <a:chOff x="336" y="288"/>
            <a:chExt cx="1674" cy="1993"/>
          </a:xfrm>
        </p:grpSpPr>
        <p:pic>
          <p:nvPicPr>
            <p:cNvPr id="63503" name="Picture 15" descr="icon-o-dam-pithead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80" y="768"/>
              <a:ext cx="575" cy="816"/>
            </a:xfrm>
            <a:prstGeom prst="rect">
              <a:avLst/>
            </a:prstGeom>
            <a:noFill/>
          </p:spPr>
        </p:pic>
        <p:pic>
          <p:nvPicPr>
            <p:cNvPr id="63505" name="Picture 17" descr="icon-ranger-tailings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36" y="1824"/>
              <a:ext cx="816" cy="457"/>
            </a:xfrm>
            <a:prstGeom prst="rect">
              <a:avLst/>
            </a:prstGeom>
            <a:noFill/>
          </p:spPr>
        </p:pic>
        <p:pic>
          <p:nvPicPr>
            <p:cNvPr id="63538" name="Picture 50" descr="Picture of yellow cake in an open barrel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104" y="776"/>
              <a:ext cx="906" cy="725"/>
            </a:xfrm>
            <a:prstGeom prst="rect">
              <a:avLst/>
            </a:prstGeom>
            <a:noFill/>
          </p:spPr>
        </p:pic>
        <p:sp>
          <p:nvSpPr>
            <p:cNvPr id="63539" name="Text Box 51"/>
            <p:cNvSpPr txBox="1">
              <a:spLocks noChangeArrowheads="1"/>
            </p:cNvSpPr>
            <p:nvPr/>
          </p:nvSpPr>
          <p:spPr bwMode="auto">
            <a:xfrm>
              <a:off x="470" y="288"/>
              <a:ext cx="1114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/>
                <a:t>Uranium Mining,</a:t>
              </a:r>
            </a:p>
            <a:p>
              <a:r>
                <a:rPr lang="en-US" dirty="0"/>
                <a:t>Milling, Refining</a:t>
              </a:r>
            </a:p>
          </p:txBody>
        </p:sp>
        <p:sp>
          <p:nvSpPr>
            <p:cNvPr id="63542" name="AutoShape 54"/>
            <p:cNvSpPr>
              <a:spLocks noChangeArrowheads="1"/>
            </p:cNvSpPr>
            <p:nvPr/>
          </p:nvSpPr>
          <p:spPr bwMode="auto">
            <a:xfrm>
              <a:off x="528" y="1574"/>
              <a:ext cx="231" cy="26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66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  <a:spAutoFit/>
            </a:bodyPr>
            <a:lstStyle/>
            <a:p>
              <a:endParaRPr lang="en-US"/>
            </a:p>
          </p:txBody>
        </p:sp>
        <p:sp>
          <p:nvSpPr>
            <p:cNvPr id="63543" name="Text Box 55"/>
            <p:cNvSpPr txBox="1">
              <a:spLocks noChangeArrowheads="1"/>
            </p:cNvSpPr>
            <p:nvPr/>
          </p:nvSpPr>
          <p:spPr bwMode="auto">
            <a:xfrm>
              <a:off x="720" y="1584"/>
              <a:ext cx="720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>
                  <a:solidFill>
                    <a:srgbClr val="FF3300"/>
                  </a:solidFill>
                </a:rPr>
                <a:t>Ore Tailings</a:t>
              </a:r>
            </a:p>
          </p:txBody>
        </p:sp>
      </p:grpSp>
      <p:grpSp>
        <p:nvGrpSpPr>
          <p:cNvPr id="3" name="Group 109"/>
          <p:cNvGrpSpPr>
            <a:grpSpLocks/>
          </p:cNvGrpSpPr>
          <p:nvPr/>
        </p:nvGrpSpPr>
        <p:grpSpPr bwMode="auto">
          <a:xfrm>
            <a:off x="4033507" y="802482"/>
            <a:ext cx="2859873" cy="1865313"/>
            <a:chOff x="2011" y="480"/>
            <a:chExt cx="1385" cy="1175"/>
          </a:xfrm>
        </p:grpSpPr>
        <p:sp>
          <p:nvSpPr>
            <p:cNvPr id="63547" name="Text Box 59"/>
            <p:cNvSpPr txBox="1">
              <a:spLocks noChangeArrowheads="1"/>
            </p:cNvSpPr>
            <p:nvPr/>
          </p:nvSpPr>
          <p:spPr bwMode="auto">
            <a:xfrm>
              <a:off x="2011" y="1248"/>
              <a:ext cx="758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dirty="0">
                  <a:solidFill>
                    <a:srgbClr val="FF9900"/>
                  </a:solidFill>
                </a:rPr>
                <a:t>Yellowcake</a:t>
              </a:r>
            </a:p>
            <a:p>
              <a:pPr algn="ctr"/>
              <a:r>
                <a:rPr lang="en-US" dirty="0">
                  <a:solidFill>
                    <a:srgbClr val="FF9900"/>
                  </a:solidFill>
                </a:rPr>
                <a:t>(U</a:t>
              </a:r>
              <a:r>
                <a:rPr lang="en-US" baseline="-25000" dirty="0">
                  <a:solidFill>
                    <a:srgbClr val="FF9900"/>
                  </a:solidFill>
                </a:rPr>
                <a:t>3</a:t>
              </a:r>
              <a:r>
                <a:rPr lang="en-US" dirty="0">
                  <a:solidFill>
                    <a:srgbClr val="FF9900"/>
                  </a:solidFill>
                </a:rPr>
                <a:t>O</a:t>
              </a:r>
              <a:r>
                <a:rPr lang="en-US" baseline="-25000" dirty="0">
                  <a:solidFill>
                    <a:srgbClr val="FF9900"/>
                  </a:solidFill>
                </a:rPr>
                <a:t>8</a:t>
              </a:r>
              <a:r>
                <a:rPr lang="en-US" dirty="0">
                  <a:solidFill>
                    <a:srgbClr val="FF9900"/>
                  </a:solidFill>
                </a:rPr>
                <a:t>)</a:t>
              </a:r>
            </a:p>
          </p:txBody>
        </p:sp>
        <p:grpSp>
          <p:nvGrpSpPr>
            <p:cNvPr id="4" name="Group 66"/>
            <p:cNvGrpSpPr>
              <a:grpSpLocks/>
            </p:cNvGrpSpPr>
            <p:nvPr/>
          </p:nvGrpSpPr>
          <p:grpSpPr bwMode="auto">
            <a:xfrm>
              <a:off x="2061" y="480"/>
              <a:ext cx="1335" cy="924"/>
              <a:chOff x="2061" y="480"/>
              <a:chExt cx="1335" cy="924"/>
            </a:xfrm>
          </p:grpSpPr>
          <p:pic>
            <p:nvPicPr>
              <p:cNvPr id="63541" name="Picture 53" descr="BlobServer?blobcol=urlbigpicture&amp;blobheader=image%2Fgif&amp;blobkey=id&amp;blobtable=WeekPicture&amp;blobwhere=1063614583951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544" y="720"/>
                <a:ext cx="852" cy="558"/>
              </a:xfrm>
              <a:prstGeom prst="rect">
                <a:avLst/>
              </a:prstGeom>
              <a:noFill/>
            </p:spPr>
          </p:pic>
          <p:sp>
            <p:nvSpPr>
              <p:cNvPr id="63546" name="AutoShape 58"/>
              <p:cNvSpPr>
                <a:spLocks noChangeArrowheads="1"/>
              </p:cNvSpPr>
              <p:nvPr/>
            </p:nvSpPr>
            <p:spPr bwMode="auto">
              <a:xfrm>
                <a:off x="2061" y="942"/>
                <a:ext cx="149" cy="462"/>
              </a:xfrm>
              <a:prstGeom prst="rightArrow">
                <a:avLst>
                  <a:gd name="adj1" fmla="val 50000"/>
                  <a:gd name="adj2" fmla="val 45000"/>
                </a:avLst>
              </a:prstGeom>
              <a:solidFill>
                <a:srgbClr val="FFCC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3548" name="Text Box 60"/>
              <p:cNvSpPr txBox="1">
                <a:spLocks noChangeArrowheads="1"/>
              </p:cNvSpPr>
              <p:nvPr/>
            </p:nvSpPr>
            <p:spPr bwMode="auto">
              <a:xfrm>
                <a:off x="2448" y="480"/>
                <a:ext cx="773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/>
                  <a:t>Conversion</a:t>
                </a:r>
              </a:p>
            </p:txBody>
          </p:sp>
        </p:grpSp>
      </p:grpSp>
      <p:grpSp>
        <p:nvGrpSpPr>
          <p:cNvPr id="5" name="Group 67"/>
          <p:cNvGrpSpPr>
            <a:grpSpLocks/>
          </p:cNvGrpSpPr>
          <p:nvPr/>
        </p:nvGrpSpPr>
        <p:grpSpPr bwMode="auto">
          <a:xfrm>
            <a:off x="7021515" y="777241"/>
            <a:ext cx="4321399" cy="1616075"/>
            <a:chOff x="3456" y="528"/>
            <a:chExt cx="2266" cy="1018"/>
          </a:xfrm>
        </p:grpSpPr>
        <p:pic>
          <p:nvPicPr>
            <p:cNvPr id="63509" name="Picture 21" descr="icon-du-bullet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848" y="528"/>
              <a:ext cx="780" cy="564"/>
            </a:xfrm>
            <a:prstGeom prst="rect">
              <a:avLst/>
            </a:prstGeom>
            <a:noFill/>
          </p:spPr>
        </p:pic>
        <p:pic>
          <p:nvPicPr>
            <p:cNvPr id="63523" name="Picture 35" descr="A cascade of gas centrifuges at a U.S. enrichment plant.">
              <a:hlinkClick r:id="rId10" tooltip="A cascade of gas centrifuges at a U.S. enrichment plant."/>
            </p:cNvPr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3984" y="816"/>
              <a:ext cx="816" cy="653"/>
            </a:xfrm>
            <a:prstGeom prst="rect">
              <a:avLst/>
            </a:prstGeom>
            <a:noFill/>
          </p:spPr>
        </p:pic>
        <p:sp>
          <p:nvSpPr>
            <p:cNvPr id="63549" name="AutoShape 61"/>
            <p:cNvSpPr>
              <a:spLocks noChangeArrowheads="1"/>
            </p:cNvSpPr>
            <p:nvPr/>
          </p:nvSpPr>
          <p:spPr bwMode="auto">
            <a:xfrm>
              <a:off x="3456" y="777"/>
              <a:ext cx="168" cy="462"/>
            </a:xfrm>
            <a:prstGeom prst="rightArrow">
              <a:avLst>
                <a:gd name="adj1" fmla="val 50000"/>
                <a:gd name="adj2" fmla="val 62500"/>
              </a:avLst>
            </a:prstGeom>
            <a:solidFill>
              <a:srgbClr val="9933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  <a:spAutoFit/>
            </a:bodyPr>
            <a:lstStyle/>
            <a:p>
              <a:endParaRPr lang="en-US"/>
            </a:p>
          </p:txBody>
        </p:sp>
        <p:sp>
          <p:nvSpPr>
            <p:cNvPr id="63550" name="Text Box 62"/>
            <p:cNvSpPr txBox="1">
              <a:spLocks noChangeArrowheads="1"/>
            </p:cNvSpPr>
            <p:nvPr/>
          </p:nvSpPr>
          <p:spPr bwMode="auto">
            <a:xfrm>
              <a:off x="3479" y="1056"/>
              <a:ext cx="398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>
                  <a:solidFill>
                    <a:srgbClr val="9900FF"/>
                  </a:solidFill>
                </a:rPr>
                <a:t>UF</a:t>
              </a:r>
              <a:r>
                <a:rPr lang="en-US" baseline="-25000">
                  <a:solidFill>
                    <a:srgbClr val="9900FF"/>
                  </a:solidFill>
                </a:rPr>
                <a:t>6</a:t>
              </a:r>
            </a:p>
            <a:p>
              <a:pPr algn="ctr"/>
              <a:r>
                <a:rPr lang="en-US">
                  <a:solidFill>
                    <a:srgbClr val="9900FF"/>
                  </a:solidFill>
                </a:rPr>
                <a:t>(gas)</a:t>
              </a:r>
            </a:p>
          </p:txBody>
        </p:sp>
        <p:sp>
          <p:nvSpPr>
            <p:cNvPr id="63551" name="Text Box 63"/>
            <p:cNvSpPr txBox="1">
              <a:spLocks noChangeArrowheads="1"/>
            </p:cNvSpPr>
            <p:nvPr/>
          </p:nvSpPr>
          <p:spPr bwMode="auto">
            <a:xfrm>
              <a:off x="3792" y="528"/>
              <a:ext cx="79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Enrichment</a:t>
              </a:r>
            </a:p>
          </p:txBody>
        </p:sp>
        <p:sp>
          <p:nvSpPr>
            <p:cNvPr id="63552" name="AutoShape 64"/>
            <p:cNvSpPr>
              <a:spLocks noChangeArrowheads="1"/>
            </p:cNvSpPr>
            <p:nvPr/>
          </p:nvSpPr>
          <p:spPr bwMode="auto">
            <a:xfrm>
              <a:off x="4848" y="854"/>
              <a:ext cx="135" cy="692"/>
            </a:xfrm>
            <a:custGeom>
              <a:avLst/>
              <a:gdLst>
                <a:gd name="G0" fmla="+- 9257 0 0"/>
                <a:gd name="G1" fmla="+- 18514 0 0"/>
                <a:gd name="G2" fmla="+- 7200 0 0"/>
                <a:gd name="G3" fmla="*/ 9257 1 2"/>
                <a:gd name="G4" fmla="+- G3 10800 0"/>
                <a:gd name="G5" fmla="+- 21600 9257 18514"/>
                <a:gd name="G6" fmla="+- 18514 7200 0"/>
                <a:gd name="G7" fmla="*/ G6 1 2"/>
                <a:gd name="G8" fmla="*/ 18514 2 1"/>
                <a:gd name="G9" fmla="+- G8 0 21600"/>
                <a:gd name="G10" fmla="*/ 21600 G0 G1"/>
                <a:gd name="G11" fmla="*/ 21600 G4 G1"/>
                <a:gd name="G12" fmla="*/ 21600 G5 G1"/>
                <a:gd name="G13" fmla="*/ 21600 G7 G1"/>
                <a:gd name="G14" fmla="*/ 18514 1 2"/>
                <a:gd name="G15" fmla="+- G5 0 G4"/>
                <a:gd name="G16" fmla="+- G0 0 G4"/>
                <a:gd name="G17" fmla="*/ G2 G15 G16"/>
                <a:gd name="T0" fmla="*/ 15429 w 21600"/>
                <a:gd name="T1" fmla="*/ 0 h 21600"/>
                <a:gd name="T2" fmla="*/ 9257 w 21600"/>
                <a:gd name="T3" fmla="*/ 7200 h 21600"/>
                <a:gd name="T4" fmla="*/ 0 w 21600"/>
                <a:gd name="T5" fmla="*/ 18001 h 21600"/>
                <a:gd name="T6" fmla="*/ 9257 w 21600"/>
                <a:gd name="T7" fmla="*/ 21600 h 21600"/>
                <a:gd name="T8" fmla="*/ 18514 w 21600"/>
                <a:gd name="T9" fmla="*/ 15000 h 21600"/>
                <a:gd name="T10" fmla="*/ 21600 w 21600"/>
                <a:gd name="T11" fmla="*/ 7200 h 21600"/>
                <a:gd name="T12" fmla="*/ 17694720 60000 65536"/>
                <a:gd name="T13" fmla="*/ 11796480 60000 65536"/>
                <a:gd name="T14" fmla="*/ 11796480 60000 65536"/>
                <a:gd name="T15" fmla="*/ 5898240 60000 65536"/>
                <a:gd name="T16" fmla="*/ 0 60000 65536"/>
                <a:gd name="T17" fmla="*/ 0 60000 65536"/>
                <a:gd name="T18" fmla="*/ 0 w 21600"/>
                <a:gd name="T19" fmla="*/ G12 h 21600"/>
                <a:gd name="T20" fmla="*/ G1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5429" y="0"/>
                  </a:moveTo>
                  <a:lnTo>
                    <a:pt x="9257" y="7200"/>
                  </a:lnTo>
                  <a:lnTo>
                    <a:pt x="12343" y="7200"/>
                  </a:lnTo>
                  <a:lnTo>
                    <a:pt x="12343" y="14400"/>
                  </a:lnTo>
                  <a:lnTo>
                    <a:pt x="0" y="14400"/>
                  </a:lnTo>
                  <a:lnTo>
                    <a:pt x="0" y="21600"/>
                  </a:lnTo>
                  <a:lnTo>
                    <a:pt x="18514" y="21600"/>
                  </a:lnTo>
                  <a:lnTo>
                    <a:pt x="18514" y="7200"/>
                  </a:lnTo>
                  <a:lnTo>
                    <a:pt x="21600" y="720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  <a:spAutoFit/>
            </a:bodyPr>
            <a:lstStyle/>
            <a:p>
              <a:endParaRPr lang="en-US"/>
            </a:p>
          </p:txBody>
        </p:sp>
        <p:sp>
          <p:nvSpPr>
            <p:cNvPr id="63553" name="Text Box 65"/>
            <p:cNvSpPr txBox="1">
              <a:spLocks noChangeArrowheads="1"/>
            </p:cNvSpPr>
            <p:nvPr/>
          </p:nvSpPr>
          <p:spPr bwMode="auto">
            <a:xfrm>
              <a:off x="5126" y="1142"/>
              <a:ext cx="596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>
                  <a:solidFill>
                    <a:srgbClr val="4D4D4D"/>
                  </a:solidFill>
                </a:rPr>
                <a:t>Depleted</a:t>
              </a:r>
            </a:p>
            <a:p>
              <a:r>
                <a:rPr lang="en-US" sz="1600">
                  <a:solidFill>
                    <a:srgbClr val="4D4D4D"/>
                  </a:solidFill>
                </a:rPr>
                <a:t>Uranium</a:t>
              </a:r>
            </a:p>
          </p:txBody>
        </p:sp>
      </p:grpSp>
      <p:grpSp>
        <p:nvGrpSpPr>
          <p:cNvPr id="6" name="Group 76"/>
          <p:cNvGrpSpPr>
            <a:grpSpLocks/>
          </p:cNvGrpSpPr>
          <p:nvPr/>
        </p:nvGrpSpPr>
        <p:grpSpPr bwMode="auto">
          <a:xfrm>
            <a:off x="8148636" y="2486820"/>
            <a:ext cx="3429227" cy="2247900"/>
            <a:chOff x="4109" y="1559"/>
            <a:chExt cx="1543" cy="1416"/>
          </a:xfrm>
        </p:grpSpPr>
        <p:pic>
          <p:nvPicPr>
            <p:cNvPr id="63528" name="Picture 40" descr="koteg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4109" y="1967"/>
              <a:ext cx="698" cy="1008"/>
            </a:xfrm>
            <a:prstGeom prst="rect">
              <a:avLst/>
            </a:prstGeom>
            <a:noFill/>
          </p:spPr>
        </p:pic>
        <p:sp>
          <p:nvSpPr>
            <p:cNvPr id="63556" name="AutoShape 68"/>
            <p:cNvSpPr>
              <a:spLocks noChangeArrowheads="1"/>
            </p:cNvSpPr>
            <p:nvPr/>
          </p:nvSpPr>
          <p:spPr bwMode="auto">
            <a:xfrm>
              <a:off x="4416" y="1588"/>
              <a:ext cx="240" cy="280"/>
            </a:xfrm>
            <a:prstGeom prst="downArrow">
              <a:avLst>
                <a:gd name="adj1" fmla="val 50000"/>
                <a:gd name="adj2" fmla="val 40000"/>
              </a:avLst>
            </a:prstGeom>
            <a:solidFill>
              <a:srgbClr val="008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prstTxWarp prst="textNoShape">
                <a:avLst/>
              </a:prstTxWarp>
              <a:spAutoFit/>
            </a:bodyPr>
            <a:lstStyle/>
            <a:p>
              <a:endParaRPr lang="en-US"/>
            </a:p>
          </p:txBody>
        </p:sp>
        <p:sp>
          <p:nvSpPr>
            <p:cNvPr id="63557" name="Text Box 69"/>
            <p:cNvSpPr txBox="1">
              <a:spLocks noChangeArrowheads="1"/>
            </p:cNvSpPr>
            <p:nvPr/>
          </p:nvSpPr>
          <p:spPr bwMode="auto">
            <a:xfrm>
              <a:off x="4670" y="1559"/>
              <a:ext cx="63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>
                  <a:solidFill>
                    <a:srgbClr val="008000"/>
                  </a:solidFill>
                </a:rPr>
                <a:t>Enriched</a:t>
              </a:r>
            </a:p>
            <a:p>
              <a:pPr algn="ctr"/>
              <a:r>
                <a:rPr lang="en-US">
                  <a:solidFill>
                    <a:srgbClr val="008000"/>
                  </a:solidFill>
                </a:rPr>
                <a:t>UO</a:t>
              </a:r>
              <a:r>
                <a:rPr lang="en-US" baseline="-25000">
                  <a:solidFill>
                    <a:srgbClr val="008000"/>
                  </a:solidFill>
                </a:rPr>
                <a:t>2</a:t>
              </a:r>
            </a:p>
          </p:txBody>
        </p:sp>
        <p:sp>
          <p:nvSpPr>
            <p:cNvPr id="63558" name="Text Box 70"/>
            <p:cNvSpPr txBox="1">
              <a:spLocks noChangeArrowheads="1"/>
            </p:cNvSpPr>
            <p:nvPr/>
          </p:nvSpPr>
          <p:spPr bwMode="auto">
            <a:xfrm>
              <a:off x="4879" y="2064"/>
              <a:ext cx="773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dirty="0"/>
                <a:t>Fuel</a:t>
              </a:r>
            </a:p>
            <a:p>
              <a:pPr algn="ctr"/>
              <a:r>
                <a:rPr lang="en-US" dirty="0"/>
                <a:t>Fabrication</a:t>
              </a:r>
            </a:p>
          </p:txBody>
        </p:sp>
      </p:grpSp>
      <p:grpSp>
        <p:nvGrpSpPr>
          <p:cNvPr id="7" name="Group 77"/>
          <p:cNvGrpSpPr>
            <a:grpSpLocks/>
          </p:cNvGrpSpPr>
          <p:nvPr/>
        </p:nvGrpSpPr>
        <p:grpSpPr bwMode="auto">
          <a:xfrm>
            <a:off x="8229600" y="4734721"/>
            <a:ext cx="3751536" cy="1918494"/>
            <a:chOff x="3888" y="2976"/>
            <a:chExt cx="1648" cy="1281"/>
          </a:xfrm>
        </p:grpSpPr>
        <p:pic>
          <p:nvPicPr>
            <p:cNvPr id="63530" name="Picture 42" descr="powerplant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3888" y="3360"/>
              <a:ext cx="837" cy="712"/>
            </a:xfrm>
            <a:prstGeom prst="rect">
              <a:avLst/>
            </a:prstGeom>
            <a:noFill/>
          </p:spPr>
        </p:pic>
        <p:sp>
          <p:nvSpPr>
            <p:cNvPr id="63559" name="AutoShape 71"/>
            <p:cNvSpPr>
              <a:spLocks noChangeArrowheads="1"/>
            </p:cNvSpPr>
            <p:nvPr/>
          </p:nvSpPr>
          <p:spPr bwMode="auto">
            <a:xfrm>
              <a:off x="4176" y="3055"/>
              <a:ext cx="240" cy="273"/>
            </a:xfrm>
            <a:prstGeom prst="downArrow">
              <a:avLst>
                <a:gd name="adj1" fmla="val 50000"/>
                <a:gd name="adj2" fmla="val 35000"/>
              </a:avLst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prstTxWarp prst="textNoShape">
                <a:avLst/>
              </a:prstTxWarp>
              <a:spAutoFit/>
            </a:bodyPr>
            <a:lstStyle/>
            <a:p>
              <a:endParaRPr lang="en-US"/>
            </a:p>
          </p:txBody>
        </p:sp>
        <p:sp>
          <p:nvSpPr>
            <p:cNvPr id="63560" name="Text Box 72"/>
            <p:cNvSpPr txBox="1">
              <a:spLocks noChangeArrowheads="1"/>
            </p:cNvSpPr>
            <p:nvPr/>
          </p:nvSpPr>
          <p:spPr bwMode="auto">
            <a:xfrm>
              <a:off x="4407" y="2976"/>
              <a:ext cx="77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dirty="0">
                  <a:solidFill>
                    <a:srgbClr val="003399"/>
                  </a:solidFill>
                </a:rPr>
                <a:t>Fuel</a:t>
              </a:r>
            </a:p>
            <a:p>
              <a:pPr algn="ctr"/>
              <a:r>
                <a:rPr lang="en-US" dirty="0">
                  <a:solidFill>
                    <a:srgbClr val="003399"/>
                  </a:solidFill>
                </a:rPr>
                <a:t>Assemblies</a:t>
              </a:r>
            </a:p>
          </p:txBody>
        </p:sp>
        <p:sp>
          <p:nvSpPr>
            <p:cNvPr id="63561" name="Text Box 73"/>
            <p:cNvSpPr txBox="1">
              <a:spLocks noChangeArrowheads="1"/>
            </p:cNvSpPr>
            <p:nvPr/>
          </p:nvSpPr>
          <p:spPr bwMode="auto">
            <a:xfrm>
              <a:off x="4022" y="4024"/>
              <a:ext cx="571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Reactor</a:t>
              </a:r>
            </a:p>
          </p:txBody>
        </p:sp>
        <p:sp>
          <p:nvSpPr>
            <p:cNvPr id="63562" name="AutoShape 74"/>
            <p:cNvSpPr>
              <a:spLocks noChangeArrowheads="1"/>
            </p:cNvSpPr>
            <p:nvPr/>
          </p:nvSpPr>
          <p:spPr bwMode="auto">
            <a:xfrm>
              <a:off x="4752" y="3476"/>
              <a:ext cx="483" cy="728"/>
            </a:xfrm>
            <a:prstGeom prst="lightningBolt">
              <a:avLst/>
            </a:prstGeom>
            <a:solidFill>
              <a:srgbClr val="FFCC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  <a:spAutoFit/>
            </a:bodyPr>
            <a:lstStyle/>
            <a:p>
              <a:endParaRPr lang="en-US"/>
            </a:p>
          </p:txBody>
        </p:sp>
        <p:sp>
          <p:nvSpPr>
            <p:cNvPr id="63563" name="Text Box 75"/>
            <p:cNvSpPr txBox="1">
              <a:spLocks noChangeArrowheads="1"/>
            </p:cNvSpPr>
            <p:nvPr/>
          </p:nvSpPr>
          <p:spPr bwMode="auto">
            <a:xfrm>
              <a:off x="5318" y="3640"/>
              <a:ext cx="218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olidFill>
                    <a:srgbClr val="FF9900"/>
                  </a:solidFill>
                </a:rPr>
                <a:t>e</a:t>
              </a:r>
              <a:r>
                <a:rPr lang="en-US" baseline="30000">
                  <a:solidFill>
                    <a:srgbClr val="FF9900"/>
                  </a:solidFill>
                </a:rPr>
                <a:t>-</a:t>
              </a:r>
            </a:p>
          </p:txBody>
        </p:sp>
      </p:grpSp>
      <p:grpSp>
        <p:nvGrpSpPr>
          <p:cNvPr id="8" name="Group 83"/>
          <p:cNvGrpSpPr>
            <a:grpSpLocks/>
          </p:cNvGrpSpPr>
          <p:nvPr/>
        </p:nvGrpSpPr>
        <p:grpSpPr bwMode="auto">
          <a:xfrm>
            <a:off x="5578475" y="5081588"/>
            <a:ext cx="2555875" cy="1571625"/>
            <a:chOff x="2400" y="3297"/>
            <a:chExt cx="1610" cy="990"/>
          </a:xfrm>
        </p:grpSpPr>
        <p:pic>
          <p:nvPicPr>
            <p:cNvPr id="63515" name="Picture 27" descr="icon-wastepond">
              <a:hlinkClick r:id="rId14"/>
            </p:cNvPr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2400" y="3360"/>
              <a:ext cx="840" cy="534"/>
            </a:xfrm>
            <a:prstGeom prst="rect">
              <a:avLst/>
            </a:prstGeom>
            <a:noFill/>
          </p:spPr>
        </p:pic>
        <p:sp>
          <p:nvSpPr>
            <p:cNvPr id="63566" name="AutoShape 78"/>
            <p:cNvSpPr>
              <a:spLocks noChangeArrowheads="1"/>
            </p:cNvSpPr>
            <p:nvPr/>
          </p:nvSpPr>
          <p:spPr bwMode="auto">
            <a:xfrm>
              <a:off x="3264" y="3297"/>
              <a:ext cx="576" cy="462"/>
            </a:xfrm>
            <a:prstGeom prst="leftArrow">
              <a:avLst>
                <a:gd name="adj1" fmla="val 50000"/>
                <a:gd name="adj2" fmla="val 60000"/>
              </a:avLst>
            </a:prstGeom>
            <a:solidFill>
              <a:srgbClr val="80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prstTxWarp prst="textNoShape">
                <a:avLst/>
              </a:prstTxWarp>
              <a:spAutoFit/>
            </a:bodyPr>
            <a:lstStyle/>
            <a:p>
              <a:endParaRPr lang="en-US"/>
            </a:p>
          </p:txBody>
        </p:sp>
        <p:sp>
          <p:nvSpPr>
            <p:cNvPr id="63567" name="Text Box 79"/>
            <p:cNvSpPr txBox="1">
              <a:spLocks noChangeArrowheads="1"/>
            </p:cNvSpPr>
            <p:nvPr/>
          </p:nvSpPr>
          <p:spPr bwMode="auto">
            <a:xfrm>
              <a:off x="3349" y="3693"/>
              <a:ext cx="661" cy="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1700" dirty="0">
                  <a:solidFill>
                    <a:srgbClr val="800000"/>
                  </a:solidFill>
                </a:rPr>
                <a:t>Irradiated</a:t>
              </a:r>
            </a:p>
            <a:p>
              <a:pPr algn="ctr"/>
              <a:r>
                <a:rPr lang="en-US" sz="1700" dirty="0">
                  <a:solidFill>
                    <a:srgbClr val="800000"/>
                  </a:solidFill>
                </a:rPr>
                <a:t>Fuel</a:t>
              </a:r>
            </a:p>
          </p:txBody>
        </p:sp>
        <p:sp>
          <p:nvSpPr>
            <p:cNvPr id="63568" name="Text Box 80"/>
            <p:cNvSpPr txBox="1">
              <a:spLocks noChangeArrowheads="1"/>
            </p:cNvSpPr>
            <p:nvPr/>
          </p:nvSpPr>
          <p:spPr bwMode="auto">
            <a:xfrm>
              <a:off x="2490" y="3880"/>
              <a:ext cx="97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/>
                <a:t>Onsite Cooling</a:t>
              </a:r>
            </a:p>
            <a:p>
              <a:pPr algn="ctr"/>
              <a:r>
                <a:rPr lang="en-US"/>
                <a:t>Storage</a:t>
              </a:r>
            </a:p>
          </p:txBody>
        </p:sp>
      </p:grpSp>
      <p:grpSp>
        <p:nvGrpSpPr>
          <p:cNvPr id="9" name="Group 86"/>
          <p:cNvGrpSpPr>
            <a:grpSpLocks/>
          </p:cNvGrpSpPr>
          <p:nvPr/>
        </p:nvGrpSpPr>
        <p:grpSpPr bwMode="auto">
          <a:xfrm>
            <a:off x="3200400" y="5005390"/>
            <a:ext cx="2362200" cy="1536701"/>
            <a:chOff x="1056" y="3153"/>
            <a:chExt cx="1488" cy="968"/>
          </a:xfrm>
        </p:grpSpPr>
        <p:pic>
          <p:nvPicPr>
            <p:cNvPr id="63534" name="Picture 46" descr="JAPAN_17"/>
            <p:cNvPicPr>
              <a:picLocks noChangeAspect="1" noChangeArrowheads="1"/>
            </p:cNvPicPr>
            <p:nvPr/>
          </p:nvPicPr>
          <p:blipFill>
            <a:blip r:embed="rId16"/>
            <a:srcRect l="1846" t="10155" r="1846" b="12186"/>
            <a:stretch>
              <a:fillRect/>
            </a:stretch>
          </p:blipFill>
          <p:spPr bwMode="auto">
            <a:xfrm>
              <a:off x="1152" y="3168"/>
              <a:ext cx="998" cy="7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3569" name="AutoShape 81"/>
            <p:cNvSpPr>
              <a:spLocks noChangeArrowheads="1"/>
            </p:cNvSpPr>
            <p:nvPr/>
          </p:nvSpPr>
          <p:spPr bwMode="auto">
            <a:xfrm>
              <a:off x="2160" y="3153"/>
              <a:ext cx="384" cy="462"/>
            </a:xfrm>
            <a:prstGeom prst="leftArrow">
              <a:avLst>
                <a:gd name="adj1" fmla="val 50000"/>
                <a:gd name="adj2" fmla="val 40000"/>
              </a:avLst>
            </a:prstGeom>
            <a:solidFill>
              <a:srgbClr val="80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prstTxWarp prst="textNoShape">
                <a:avLst/>
              </a:prstTxWarp>
              <a:spAutoFit/>
            </a:bodyPr>
            <a:lstStyle/>
            <a:p>
              <a:endParaRPr lang="en-US"/>
            </a:p>
          </p:txBody>
        </p:sp>
        <p:sp>
          <p:nvSpPr>
            <p:cNvPr id="63570" name="Text Box 82"/>
            <p:cNvSpPr txBox="1">
              <a:spLocks noChangeArrowheads="1"/>
            </p:cNvSpPr>
            <p:nvPr/>
          </p:nvSpPr>
          <p:spPr bwMode="auto">
            <a:xfrm>
              <a:off x="1056" y="3888"/>
              <a:ext cx="983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/>
                <a:t>Transportation</a:t>
              </a:r>
            </a:p>
          </p:txBody>
        </p:sp>
      </p:grpSp>
      <p:grpSp>
        <p:nvGrpSpPr>
          <p:cNvPr id="10" name="Group 87"/>
          <p:cNvGrpSpPr>
            <a:grpSpLocks/>
          </p:cNvGrpSpPr>
          <p:nvPr/>
        </p:nvGrpSpPr>
        <p:grpSpPr bwMode="auto">
          <a:xfrm>
            <a:off x="5029200" y="3276601"/>
            <a:ext cx="2179638" cy="1958975"/>
            <a:chOff x="2256" y="2112"/>
            <a:chExt cx="1373" cy="1234"/>
          </a:xfrm>
        </p:grpSpPr>
        <p:pic>
          <p:nvPicPr>
            <p:cNvPr id="63519" name="Picture 31" descr="icon-reprocessing">
              <a:hlinkClick r:id="rId17"/>
            </p:cNvPr>
            <p:cNvPicPr>
              <a:picLocks noChangeAspect="1" noChangeArrowheads="1"/>
            </p:cNvPicPr>
            <p:nvPr/>
          </p:nvPicPr>
          <p:blipFill>
            <a:blip r:embed="rId18"/>
            <a:srcRect/>
            <a:stretch>
              <a:fillRect/>
            </a:stretch>
          </p:blipFill>
          <p:spPr bwMode="auto">
            <a:xfrm>
              <a:off x="2544" y="2112"/>
              <a:ext cx="912" cy="716"/>
            </a:xfrm>
            <a:prstGeom prst="rect">
              <a:avLst/>
            </a:prstGeom>
            <a:noFill/>
          </p:spPr>
        </p:pic>
        <p:sp>
          <p:nvSpPr>
            <p:cNvPr id="63572" name="AutoShape 84"/>
            <p:cNvSpPr>
              <a:spLocks noChangeArrowheads="1"/>
            </p:cNvSpPr>
            <p:nvPr/>
          </p:nvSpPr>
          <p:spPr bwMode="auto">
            <a:xfrm>
              <a:off x="2256" y="2654"/>
              <a:ext cx="528" cy="692"/>
            </a:xfrm>
            <a:custGeom>
              <a:avLst/>
              <a:gdLst>
                <a:gd name="G0" fmla="+- 9257 0 0"/>
                <a:gd name="G1" fmla="+- 18514 0 0"/>
                <a:gd name="G2" fmla="+- 7200 0 0"/>
                <a:gd name="G3" fmla="*/ 9257 1 2"/>
                <a:gd name="G4" fmla="+- G3 10800 0"/>
                <a:gd name="G5" fmla="+- 21600 9257 18514"/>
                <a:gd name="G6" fmla="+- 18514 7200 0"/>
                <a:gd name="G7" fmla="*/ G6 1 2"/>
                <a:gd name="G8" fmla="*/ 18514 2 1"/>
                <a:gd name="G9" fmla="+- G8 0 21600"/>
                <a:gd name="G10" fmla="*/ 21600 G0 G1"/>
                <a:gd name="G11" fmla="*/ 21600 G4 G1"/>
                <a:gd name="G12" fmla="*/ 21600 G5 G1"/>
                <a:gd name="G13" fmla="*/ 21600 G7 G1"/>
                <a:gd name="G14" fmla="*/ 18514 1 2"/>
                <a:gd name="G15" fmla="+- G5 0 G4"/>
                <a:gd name="G16" fmla="+- G0 0 G4"/>
                <a:gd name="G17" fmla="*/ G2 G15 G16"/>
                <a:gd name="T0" fmla="*/ 15429 w 21600"/>
                <a:gd name="T1" fmla="*/ 0 h 21600"/>
                <a:gd name="T2" fmla="*/ 9257 w 21600"/>
                <a:gd name="T3" fmla="*/ 7200 h 21600"/>
                <a:gd name="T4" fmla="*/ 0 w 21600"/>
                <a:gd name="T5" fmla="*/ 18001 h 21600"/>
                <a:gd name="T6" fmla="*/ 9257 w 21600"/>
                <a:gd name="T7" fmla="*/ 21600 h 21600"/>
                <a:gd name="T8" fmla="*/ 18514 w 21600"/>
                <a:gd name="T9" fmla="*/ 15000 h 21600"/>
                <a:gd name="T10" fmla="*/ 21600 w 21600"/>
                <a:gd name="T11" fmla="*/ 7200 h 21600"/>
                <a:gd name="T12" fmla="*/ 17694720 60000 65536"/>
                <a:gd name="T13" fmla="*/ 11796480 60000 65536"/>
                <a:gd name="T14" fmla="*/ 11796480 60000 65536"/>
                <a:gd name="T15" fmla="*/ 5898240 60000 65536"/>
                <a:gd name="T16" fmla="*/ 0 60000 65536"/>
                <a:gd name="T17" fmla="*/ 0 60000 65536"/>
                <a:gd name="T18" fmla="*/ 0 w 21600"/>
                <a:gd name="T19" fmla="*/ G12 h 21600"/>
                <a:gd name="T20" fmla="*/ G1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5429" y="0"/>
                  </a:moveTo>
                  <a:lnTo>
                    <a:pt x="9257" y="7200"/>
                  </a:lnTo>
                  <a:lnTo>
                    <a:pt x="12343" y="7200"/>
                  </a:lnTo>
                  <a:lnTo>
                    <a:pt x="12343" y="14400"/>
                  </a:lnTo>
                  <a:lnTo>
                    <a:pt x="0" y="14400"/>
                  </a:lnTo>
                  <a:lnTo>
                    <a:pt x="0" y="21600"/>
                  </a:lnTo>
                  <a:lnTo>
                    <a:pt x="18514" y="21600"/>
                  </a:lnTo>
                  <a:lnTo>
                    <a:pt x="18514" y="7200"/>
                  </a:lnTo>
                  <a:lnTo>
                    <a:pt x="21600" y="7200"/>
                  </a:lnTo>
                  <a:close/>
                </a:path>
              </a:pathLst>
            </a:custGeom>
            <a:solidFill>
              <a:srgbClr val="80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prstTxWarp prst="textNoShape">
                <a:avLst/>
              </a:prstTxWarp>
              <a:spAutoFit/>
            </a:bodyPr>
            <a:lstStyle/>
            <a:p>
              <a:endParaRPr lang="en-US"/>
            </a:p>
          </p:txBody>
        </p:sp>
        <p:sp>
          <p:nvSpPr>
            <p:cNvPr id="63573" name="Text Box 85"/>
            <p:cNvSpPr txBox="1">
              <a:spLocks noChangeArrowheads="1"/>
            </p:cNvSpPr>
            <p:nvPr/>
          </p:nvSpPr>
          <p:spPr bwMode="auto">
            <a:xfrm>
              <a:off x="2736" y="2832"/>
              <a:ext cx="893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/>
                <a:t>Reprocessing</a:t>
              </a:r>
            </a:p>
          </p:txBody>
        </p:sp>
      </p:grpSp>
      <p:sp>
        <p:nvSpPr>
          <p:cNvPr id="63576" name="AutoShape 88"/>
          <p:cNvSpPr>
            <a:spLocks noChangeArrowheads="1"/>
          </p:cNvSpPr>
          <p:nvPr/>
        </p:nvSpPr>
        <p:spPr bwMode="auto">
          <a:xfrm>
            <a:off x="2819400" y="5005270"/>
            <a:ext cx="533400" cy="733663"/>
          </a:xfrm>
          <a:prstGeom prst="leftArrow">
            <a:avLst>
              <a:gd name="adj1" fmla="val 50000"/>
              <a:gd name="adj2" fmla="val 35000"/>
            </a:avLst>
          </a:prstGeom>
          <a:solidFill>
            <a:srgbClr val="800000">
              <a:alpha val="9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1" name="Group 110"/>
          <p:cNvGrpSpPr>
            <a:grpSpLocks/>
          </p:cNvGrpSpPr>
          <p:nvPr/>
        </p:nvGrpSpPr>
        <p:grpSpPr bwMode="auto">
          <a:xfrm>
            <a:off x="744180" y="4572000"/>
            <a:ext cx="2056172" cy="1881188"/>
            <a:chOff x="86" y="2880"/>
            <a:chExt cx="718" cy="1185"/>
          </a:xfrm>
        </p:grpSpPr>
        <p:pic>
          <p:nvPicPr>
            <p:cNvPr id="63536" name="Picture 48" descr="Tour group entering North Portal of Yucca Mountain">
              <a:hlinkClick r:id="rId19" tooltip="Tour group entering North Portal of Yucca Mountain"/>
            </p:cNvPr>
            <p:cNvPicPr>
              <a:picLocks noChangeAspect="1" noChangeArrowheads="1"/>
            </p:cNvPicPr>
            <p:nvPr/>
          </p:nvPicPr>
          <p:blipFill>
            <a:blip r:embed="rId20"/>
            <a:srcRect/>
            <a:stretch>
              <a:fillRect/>
            </a:stretch>
          </p:blipFill>
          <p:spPr bwMode="auto">
            <a:xfrm>
              <a:off x="96" y="2880"/>
              <a:ext cx="708" cy="945"/>
            </a:xfrm>
            <a:prstGeom prst="rect">
              <a:avLst/>
            </a:prstGeom>
            <a:noFill/>
          </p:spPr>
        </p:pic>
        <p:sp>
          <p:nvSpPr>
            <p:cNvPr id="63577" name="Text Box 89"/>
            <p:cNvSpPr txBox="1">
              <a:spLocks noChangeArrowheads="1"/>
            </p:cNvSpPr>
            <p:nvPr/>
          </p:nvSpPr>
          <p:spPr bwMode="auto">
            <a:xfrm>
              <a:off x="86" y="3832"/>
              <a:ext cx="60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Disposal</a:t>
              </a:r>
            </a:p>
          </p:txBody>
        </p:sp>
      </p:grpSp>
      <p:grpSp>
        <p:nvGrpSpPr>
          <p:cNvPr id="12" name="Group 104"/>
          <p:cNvGrpSpPr>
            <a:grpSpLocks/>
          </p:cNvGrpSpPr>
          <p:nvPr/>
        </p:nvGrpSpPr>
        <p:grpSpPr bwMode="auto">
          <a:xfrm>
            <a:off x="6934203" y="2667002"/>
            <a:ext cx="1023938" cy="1585913"/>
            <a:chOff x="3408" y="1680"/>
            <a:chExt cx="645" cy="999"/>
          </a:xfrm>
        </p:grpSpPr>
        <p:sp>
          <p:nvSpPr>
            <p:cNvPr id="63588" name="AutoShape 100"/>
            <p:cNvSpPr>
              <a:spLocks noChangeArrowheads="1"/>
            </p:cNvSpPr>
            <p:nvPr/>
          </p:nvSpPr>
          <p:spPr bwMode="auto">
            <a:xfrm>
              <a:off x="3456" y="2217"/>
              <a:ext cx="195" cy="462"/>
            </a:xfrm>
            <a:prstGeom prst="rightArrow">
              <a:avLst>
                <a:gd name="adj1" fmla="val 50000"/>
                <a:gd name="adj2" fmla="val 81250"/>
              </a:avLst>
            </a:prstGeom>
            <a:solidFill>
              <a:srgbClr val="33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  <a:spAutoFit/>
            </a:bodyPr>
            <a:lstStyle/>
            <a:p>
              <a:endParaRPr lang="en-US"/>
            </a:p>
          </p:txBody>
        </p:sp>
        <p:sp>
          <p:nvSpPr>
            <p:cNvPr id="63589" name="Text Box 101"/>
            <p:cNvSpPr txBox="1">
              <a:spLocks noChangeArrowheads="1"/>
            </p:cNvSpPr>
            <p:nvPr/>
          </p:nvSpPr>
          <p:spPr bwMode="auto">
            <a:xfrm>
              <a:off x="3408" y="1680"/>
              <a:ext cx="645" cy="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solidFill>
                    <a:srgbClr val="0099FF"/>
                  </a:solidFill>
                </a:rPr>
                <a:t>Pu and </a:t>
              </a:r>
            </a:p>
            <a:p>
              <a:r>
                <a:rPr lang="en-US" dirty="0">
                  <a:solidFill>
                    <a:srgbClr val="0099FF"/>
                  </a:solidFill>
                </a:rPr>
                <a:t>(maybe)</a:t>
              </a:r>
            </a:p>
            <a:p>
              <a:r>
                <a:rPr lang="en-US" dirty="0">
                  <a:solidFill>
                    <a:srgbClr val="0099FF"/>
                  </a:solidFill>
                </a:rPr>
                <a:t>other </a:t>
              </a:r>
            </a:p>
            <a:p>
              <a:r>
                <a:rPr lang="en-US" dirty="0">
                  <a:solidFill>
                    <a:srgbClr val="0099FF"/>
                  </a:solidFill>
                </a:rPr>
                <a:t>actinides</a:t>
              </a:r>
            </a:p>
          </p:txBody>
        </p:sp>
      </p:grpSp>
      <p:grpSp>
        <p:nvGrpSpPr>
          <p:cNvPr id="13" name="Group 103"/>
          <p:cNvGrpSpPr>
            <a:grpSpLocks/>
          </p:cNvGrpSpPr>
          <p:nvPr/>
        </p:nvGrpSpPr>
        <p:grpSpPr bwMode="auto">
          <a:xfrm>
            <a:off x="3581401" y="2743201"/>
            <a:ext cx="1937330" cy="1819275"/>
            <a:chOff x="1296" y="1728"/>
            <a:chExt cx="1133" cy="1146"/>
          </a:xfrm>
        </p:grpSpPr>
        <p:pic>
          <p:nvPicPr>
            <p:cNvPr id="63583" name="Picture 95" descr="Photo of High Level Waste"/>
            <p:cNvPicPr>
              <a:picLocks noChangeAspect="1" noChangeArrowheads="1"/>
            </p:cNvPicPr>
            <p:nvPr/>
          </p:nvPicPr>
          <p:blipFill>
            <a:blip r:embed="rId21">
              <a:lum contrast="4000"/>
            </a:blip>
            <a:srcRect r="52800"/>
            <a:stretch>
              <a:fillRect/>
            </a:stretch>
          </p:blipFill>
          <p:spPr bwMode="auto">
            <a:xfrm>
              <a:off x="1488" y="1968"/>
              <a:ext cx="371" cy="9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3585" name="AutoShape 97"/>
            <p:cNvSpPr>
              <a:spLocks noChangeArrowheads="1"/>
            </p:cNvSpPr>
            <p:nvPr/>
          </p:nvSpPr>
          <p:spPr bwMode="auto">
            <a:xfrm>
              <a:off x="1872" y="2313"/>
              <a:ext cx="185" cy="462"/>
            </a:xfrm>
            <a:prstGeom prst="leftArrow">
              <a:avLst>
                <a:gd name="adj1" fmla="val 50000"/>
                <a:gd name="adj2" fmla="val 75000"/>
              </a:avLst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  <a:spAutoFit/>
            </a:bodyPr>
            <a:lstStyle/>
            <a:p>
              <a:endParaRPr lang="en-US"/>
            </a:p>
          </p:txBody>
        </p:sp>
        <p:sp>
          <p:nvSpPr>
            <p:cNvPr id="63586" name="Text Box 98"/>
            <p:cNvSpPr txBox="1">
              <a:spLocks noChangeArrowheads="1"/>
            </p:cNvSpPr>
            <p:nvPr/>
          </p:nvSpPr>
          <p:spPr bwMode="auto">
            <a:xfrm>
              <a:off x="1944" y="1920"/>
              <a:ext cx="485" cy="9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>
                  <a:solidFill>
                    <a:srgbClr val="FF3300"/>
                  </a:solidFill>
                </a:rPr>
                <a:t>High </a:t>
              </a:r>
            </a:p>
            <a:p>
              <a:pPr algn="ctr"/>
              <a:r>
                <a:rPr lang="en-US">
                  <a:solidFill>
                    <a:srgbClr val="FF3300"/>
                  </a:solidFill>
                </a:rPr>
                <a:t>Level</a:t>
              </a:r>
            </a:p>
            <a:p>
              <a:pPr algn="ctr"/>
              <a:r>
                <a:rPr lang="en-US">
                  <a:solidFill>
                    <a:srgbClr val="FF3300"/>
                  </a:solidFill>
                </a:rPr>
                <a:t>Waste</a:t>
              </a:r>
            </a:p>
            <a:p>
              <a:pPr algn="ctr"/>
              <a:endParaRPr lang="en-US">
                <a:solidFill>
                  <a:srgbClr val="FF3300"/>
                </a:solidFill>
              </a:endParaRPr>
            </a:p>
            <a:p>
              <a:pPr algn="ctr"/>
              <a:r>
                <a:rPr lang="en-US">
                  <a:solidFill>
                    <a:srgbClr val="FF3300"/>
                  </a:solidFill>
                </a:rPr>
                <a:t>(HLW)</a:t>
              </a:r>
            </a:p>
          </p:txBody>
        </p:sp>
        <p:sp>
          <p:nvSpPr>
            <p:cNvPr id="63590" name="Text Box 102"/>
            <p:cNvSpPr txBox="1">
              <a:spLocks noChangeArrowheads="1"/>
            </p:cNvSpPr>
            <p:nvPr/>
          </p:nvSpPr>
          <p:spPr bwMode="auto">
            <a:xfrm>
              <a:off x="1296" y="1728"/>
              <a:ext cx="80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Vitrification</a:t>
              </a:r>
            </a:p>
          </p:txBody>
        </p:sp>
      </p:grpSp>
      <p:grpSp>
        <p:nvGrpSpPr>
          <p:cNvPr id="14" name="Group 107"/>
          <p:cNvGrpSpPr>
            <a:grpSpLocks/>
          </p:cNvGrpSpPr>
          <p:nvPr/>
        </p:nvGrpSpPr>
        <p:grpSpPr bwMode="auto">
          <a:xfrm>
            <a:off x="2819400" y="3886203"/>
            <a:ext cx="946150" cy="1052513"/>
            <a:chOff x="816" y="2448"/>
            <a:chExt cx="596" cy="663"/>
          </a:xfrm>
        </p:grpSpPr>
        <p:sp>
          <p:nvSpPr>
            <p:cNvPr id="63593" name="AutoShape 105"/>
            <p:cNvSpPr>
              <a:spLocks noChangeArrowheads="1"/>
            </p:cNvSpPr>
            <p:nvPr/>
          </p:nvSpPr>
          <p:spPr bwMode="auto">
            <a:xfrm>
              <a:off x="816" y="2649"/>
              <a:ext cx="185" cy="462"/>
            </a:xfrm>
            <a:prstGeom prst="leftArrow">
              <a:avLst>
                <a:gd name="adj1" fmla="val 50000"/>
                <a:gd name="adj2" fmla="val 75000"/>
              </a:avLst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  <a:spAutoFit/>
            </a:bodyPr>
            <a:lstStyle/>
            <a:p>
              <a:endParaRPr lang="en-US"/>
            </a:p>
          </p:txBody>
        </p:sp>
        <p:sp>
          <p:nvSpPr>
            <p:cNvPr id="63594" name="Text Box 106"/>
            <p:cNvSpPr txBox="1">
              <a:spLocks noChangeArrowheads="1"/>
            </p:cNvSpPr>
            <p:nvPr/>
          </p:nvSpPr>
          <p:spPr bwMode="auto">
            <a:xfrm>
              <a:off x="816" y="2448"/>
              <a:ext cx="59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solidFill>
                    <a:srgbClr val="FF3399"/>
                  </a:solidFill>
                </a:rPr>
                <a:t>Vitrified</a:t>
              </a:r>
            </a:p>
            <a:p>
              <a:r>
                <a:rPr lang="en-US" dirty="0">
                  <a:solidFill>
                    <a:srgbClr val="FF3399"/>
                  </a:solidFill>
                </a:rPr>
                <a:t>HLW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01887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4" dur="2000"/>
                                        <p:tgtEl>
                                          <p:spTgt spid="6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63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63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76" grpId="0" animBg="1"/>
      <p:bldP spid="63576" grpId="1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ussia REMIX concept for closing the nuclear fuel cycle showing a balanced arrangement for a dual-component nuclear power system">
            <a:extLst>
              <a:ext uri="{FF2B5EF4-FFF2-40B4-BE49-F238E27FC236}">
                <a16:creationId xmlns:a16="http://schemas.microsoft.com/office/drawing/2014/main" id="{2A9B75B6-3CF8-DA17-0A02-165E10D494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225" y="485980"/>
            <a:ext cx="11134164" cy="6210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709083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757" y="152400"/>
            <a:ext cx="10526485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82060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s://qph.fs.quoracdn.net/main-qimg-5d305f8c42072e989052dd978cd7b91b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165" y="757517"/>
            <a:ext cx="11134163" cy="897815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857FDBF-0301-4320-9662-1FF552A08714}"/>
              </a:ext>
            </a:extLst>
          </p:cNvPr>
          <p:cNvSpPr txBox="1"/>
          <p:nvPr/>
        </p:nvSpPr>
        <p:spPr>
          <a:xfrm>
            <a:off x="2362200" y="1"/>
            <a:ext cx="784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3600" dirty="0"/>
              <a:t>Maseni bilans gorivnog ciklusa NE 1 GW</a:t>
            </a:r>
            <a:endParaRPr lang="en-GB" sz="36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4B243B5-1636-CDB4-6035-7AC47FF8CA72}"/>
              </a:ext>
            </a:extLst>
          </p:cNvPr>
          <p:cNvSpPr/>
          <p:nvPr/>
        </p:nvSpPr>
        <p:spPr>
          <a:xfrm>
            <a:off x="779928" y="6293224"/>
            <a:ext cx="11201399" cy="564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84152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1" y="609600"/>
            <a:ext cx="9067799" cy="6113463"/>
          </a:xfrm>
          <a:noFill/>
        </p:spPr>
      </p:pic>
      <p:sp>
        <p:nvSpPr>
          <p:cNvPr id="39940" name="Line 4"/>
          <p:cNvSpPr>
            <a:spLocks noChangeShapeType="1"/>
          </p:cNvSpPr>
          <p:nvPr/>
        </p:nvSpPr>
        <p:spPr bwMode="auto">
          <a:xfrm flipV="1">
            <a:off x="1847851" y="5715000"/>
            <a:ext cx="8353425" cy="1588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r-Latn-RS"/>
          </a:p>
        </p:txBody>
      </p:sp>
      <p:sp>
        <p:nvSpPr>
          <p:cNvPr id="39941" name="Line 5"/>
          <p:cNvSpPr>
            <a:spLocks noChangeShapeType="1"/>
          </p:cNvSpPr>
          <p:nvPr/>
        </p:nvSpPr>
        <p:spPr bwMode="auto">
          <a:xfrm flipV="1">
            <a:off x="1824038" y="6137275"/>
            <a:ext cx="8355012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r-Latn-RS"/>
          </a:p>
        </p:txBody>
      </p:sp>
      <p:sp>
        <p:nvSpPr>
          <p:cNvPr id="39942" name="Rectangle 6"/>
          <p:cNvSpPr>
            <a:spLocks noGrp="1" noChangeArrowheads="1"/>
          </p:cNvSpPr>
          <p:nvPr/>
        </p:nvSpPr>
        <p:spPr bwMode="auto">
          <a:xfrm>
            <a:off x="992749" y="134937"/>
            <a:ext cx="10396910" cy="100647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sr-Latn-RS" altLang="en-US" sz="4400" b="1" dirty="0">
                <a:solidFill>
                  <a:srgbClr val="FF0066"/>
                </a:solidFill>
                <a:latin typeface="Arial" panose="020B0604020202020204" pitchFamily="34" charset="0"/>
              </a:rPr>
              <a:t>EdF </a:t>
            </a:r>
            <a:r>
              <a:rPr lang="en-US" altLang="en-US" sz="4400" b="1" dirty="0">
                <a:solidFill>
                  <a:srgbClr val="FF0066"/>
                </a:solidFill>
                <a:latin typeface="Arial" panose="020B0604020202020204" pitchFamily="34" charset="0"/>
              </a:rPr>
              <a:t>TRO</a:t>
            </a:r>
            <a:r>
              <a:rPr lang="en-US" altLang="en-US" sz="4400" b="1" dirty="0">
                <a:solidFill>
                  <a:srgbClr val="FF0066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Š</a:t>
            </a:r>
            <a:r>
              <a:rPr lang="en-US" altLang="en-US" sz="4400" b="1" dirty="0">
                <a:solidFill>
                  <a:srgbClr val="FF0066"/>
                </a:solidFill>
                <a:latin typeface="Arial" panose="020B0604020202020204" pitchFamily="34" charset="0"/>
                <a:sym typeface="Times New Roman" panose="02020603050405020304" pitchFamily="18" charset="0"/>
              </a:rPr>
              <a:t>KOVI GORIVA </a:t>
            </a:r>
            <a:r>
              <a:rPr lang="sr-Latn-RS" altLang="en-US" sz="4400" b="1" dirty="0">
                <a:solidFill>
                  <a:srgbClr val="FF0066"/>
                </a:solidFill>
                <a:latin typeface="Arial" panose="020B0604020202020204" pitchFamily="34" charset="0"/>
                <a:sym typeface="Times New Roman" panose="02020603050405020304" pitchFamily="18" charset="0"/>
              </a:rPr>
              <a:t>FRONT END</a:t>
            </a:r>
            <a:endParaRPr lang="en-US" altLang="en-US" sz="4400" b="1" dirty="0">
              <a:solidFill>
                <a:srgbClr val="FF0066"/>
              </a:solidFill>
              <a:latin typeface="Arial" panose="020B0604020202020204" pitchFamily="34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19705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657419A-0E25-F630-2E31-827999A085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108" y="172840"/>
            <a:ext cx="11225784" cy="6512320"/>
          </a:xfrm>
          <a:prstGeom prst="rect">
            <a:avLst/>
          </a:prstGeom>
        </p:spPr>
      </p:pic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56C3198-F538-3DE8-2810-73C31F59B2E6}"/>
              </a:ext>
            </a:extLst>
          </p:cNvPr>
          <p:cNvCxnSpPr>
            <a:cxnSpLocks/>
          </p:cNvCxnSpPr>
          <p:nvPr/>
        </p:nvCxnSpPr>
        <p:spPr>
          <a:xfrm>
            <a:off x="6884893" y="702272"/>
            <a:ext cx="941295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195AE30-6C77-3ABC-25CE-92F82D9CE704}"/>
              </a:ext>
            </a:extLst>
          </p:cNvPr>
          <p:cNvCxnSpPr>
            <a:cxnSpLocks/>
          </p:cNvCxnSpPr>
          <p:nvPr/>
        </p:nvCxnSpPr>
        <p:spPr>
          <a:xfrm>
            <a:off x="900952" y="702272"/>
            <a:ext cx="1116106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653172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A55C312-6391-37C4-CC31-837B024EDCA5}"/>
              </a:ext>
            </a:extLst>
          </p:cNvPr>
          <p:cNvGraphicFramePr>
            <a:graphicFrameLocks noGrp="1"/>
          </p:cNvGraphicFramePr>
          <p:nvPr/>
        </p:nvGraphicFramePr>
        <p:xfrm>
          <a:off x="1226820" y="914400"/>
          <a:ext cx="10515600" cy="5092384"/>
        </p:xfrm>
        <a:graphic>
          <a:graphicData uri="http://schemas.openxmlformats.org/drawingml/2006/table">
            <a:tbl>
              <a:tblPr/>
              <a:tblGrid>
                <a:gridCol w="2628900">
                  <a:extLst>
                    <a:ext uri="{9D8B030D-6E8A-4147-A177-3AD203B41FA5}">
                      <a16:colId xmlns:a16="http://schemas.microsoft.com/office/drawing/2014/main" val="2388194989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728296017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641906668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399239511"/>
                    </a:ext>
                  </a:extLst>
                </a:gridCol>
              </a:tblGrid>
              <a:tr h="988201">
                <a:tc>
                  <a:txBody>
                    <a:bodyPr/>
                    <a:lstStyle/>
                    <a:p>
                      <a:r>
                        <a:rPr lang="en-GB"/>
                        <a:t>Source</a:t>
                      </a:r>
                    </a:p>
                  </a:txBody>
                  <a:tcPr marL="5443" marR="5443" marT="5443" marB="544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€ cents/kWh</a:t>
                      </a:r>
                    </a:p>
                  </a:txBody>
                  <a:tcPr marL="5443" marR="5443" marT="5443" marB="544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Full-load hours per year</a:t>
                      </a:r>
                    </a:p>
                  </a:txBody>
                  <a:tcPr marL="5443" marR="5443" marT="5443" marB="544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Capacity factor (%)</a:t>
                      </a:r>
                    </a:p>
                  </a:txBody>
                  <a:tcPr marL="5443" marR="5443" marT="5443" marB="544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3503931"/>
                  </a:ext>
                </a:extLst>
              </a:tr>
              <a:tr h="503714">
                <a:tc>
                  <a:txBody>
                    <a:bodyPr/>
                    <a:lstStyle/>
                    <a:p>
                      <a:r>
                        <a:rPr lang="en-GB">
                          <a:solidFill>
                            <a:srgbClr val="000000"/>
                          </a:solidFill>
                          <a:effectLst/>
                        </a:rPr>
                        <a:t>PV</a:t>
                      </a:r>
                      <a:endParaRPr lang="en-GB"/>
                    </a:p>
                  </a:txBody>
                  <a:tcPr marL="5443" marR="5443" marT="5443" marB="544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>
                          <a:solidFill>
                            <a:srgbClr val="000000"/>
                          </a:solidFill>
                          <a:effectLst/>
                        </a:rPr>
                        <a:t>3.5 - 5.8</a:t>
                      </a:r>
                      <a:endParaRPr lang="en-GB"/>
                    </a:p>
                  </a:txBody>
                  <a:tcPr marL="5443" marR="5443" marT="5443" marB="544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>
                          <a:solidFill>
                            <a:srgbClr val="000000"/>
                          </a:solidFill>
                          <a:effectLst/>
                        </a:rPr>
                        <a:t>950-1300</a:t>
                      </a:r>
                      <a:endParaRPr lang="en-GB"/>
                    </a:p>
                  </a:txBody>
                  <a:tcPr marL="5443" marR="5443" marT="5443" marB="544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>
                          <a:solidFill>
                            <a:srgbClr val="000000"/>
                          </a:solidFill>
                          <a:effectLst/>
                        </a:rPr>
                        <a:t>11-15</a:t>
                      </a:r>
                      <a:endParaRPr lang="en-GB"/>
                    </a:p>
                  </a:txBody>
                  <a:tcPr marL="5443" marR="5443" marT="5443" marB="544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6924973"/>
                  </a:ext>
                </a:extLst>
              </a:tr>
              <a:tr h="578185">
                <a:tc>
                  <a:txBody>
                    <a:bodyPr/>
                    <a:lstStyle/>
                    <a:p>
                      <a:r>
                        <a:rPr lang="en-GB">
                          <a:solidFill>
                            <a:srgbClr val="000000"/>
                          </a:solidFill>
                          <a:effectLst/>
                        </a:rPr>
                        <a:t>Onshore wind</a:t>
                      </a:r>
                      <a:endParaRPr lang="en-GB"/>
                    </a:p>
                  </a:txBody>
                  <a:tcPr marL="5443" marR="5443" marT="5443" marB="544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>
                          <a:solidFill>
                            <a:srgbClr val="000000"/>
                          </a:solidFill>
                          <a:effectLst/>
                        </a:rPr>
                        <a:t>4.0 - 8.2</a:t>
                      </a:r>
                      <a:endParaRPr lang="en-GB"/>
                    </a:p>
                  </a:txBody>
                  <a:tcPr marL="5443" marR="5443" marT="5443" marB="544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>
                          <a:solidFill>
                            <a:srgbClr val="000000"/>
                          </a:solidFill>
                          <a:effectLst/>
                        </a:rPr>
                        <a:t>1800-4500</a:t>
                      </a:r>
                      <a:endParaRPr lang="en-GB"/>
                    </a:p>
                  </a:txBody>
                  <a:tcPr marL="5443" marR="5443" marT="5443" marB="544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>
                          <a:solidFill>
                            <a:srgbClr val="000000"/>
                          </a:solidFill>
                          <a:effectLst/>
                        </a:rPr>
                        <a:t>20-38</a:t>
                      </a:r>
                      <a:endParaRPr lang="en-GB"/>
                    </a:p>
                  </a:txBody>
                  <a:tcPr marL="5443" marR="5443" marT="5443" marB="544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225868"/>
                  </a:ext>
                </a:extLst>
              </a:tr>
              <a:tr h="503714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0000"/>
                          </a:solidFill>
                          <a:effectLst/>
                        </a:rPr>
                        <a:t>Offshore wind</a:t>
                      </a:r>
                      <a:endParaRPr lang="en-GB" dirty="0"/>
                    </a:p>
                  </a:txBody>
                  <a:tcPr marL="5443" marR="5443" marT="5443" marB="544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>
                          <a:solidFill>
                            <a:srgbClr val="000000"/>
                          </a:solidFill>
                          <a:effectLst/>
                        </a:rPr>
                        <a:t>7.3 - 12.0</a:t>
                      </a:r>
                      <a:endParaRPr lang="en-GB"/>
                    </a:p>
                  </a:txBody>
                  <a:tcPr marL="5443" marR="5443" marT="5443" marB="544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>
                          <a:solidFill>
                            <a:srgbClr val="000000"/>
                          </a:solidFill>
                          <a:effectLst/>
                        </a:rPr>
                        <a:t>3200-4500</a:t>
                      </a:r>
                      <a:endParaRPr lang="en-GB"/>
                    </a:p>
                  </a:txBody>
                  <a:tcPr marL="5443" marR="5443" marT="5443" marB="544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>
                          <a:solidFill>
                            <a:srgbClr val="000000"/>
                          </a:solidFill>
                          <a:effectLst/>
                        </a:rPr>
                        <a:t>38-52</a:t>
                      </a:r>
                      <a:endParaRPr lang="en-GB"/>
                    </a:p>
                  </a:txBody>
                  <a:tcPr marL="5443" marR="5443" marT="5443" marB="544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6091252"/>
                  </a:ext>
                </a:extLst>
              </a:tr>
              <a:tr h="503714">
                <a:tc>
                  <a:txBody>
                    <a:bodyPr/>
                    <a:lstStyle/>
                    <a:p>
                      <a:r>
                        <a:rPr lang="en-GB">
                          <a:solidFill>
                            <a:srgbClr val="000000"/>
                          </a:solidFill>
                          <a:effectLst/>
                        </a:rPr>
                        <a:t>Biogas</a:t>
                      </a:r>
                      <a:endParaRPr lang="en-GB"/>
                    </a:p>
                  </a:txBody>
                  <a:tcPr marL="5443" marR="5443" marT="5443" marB="544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>
                          <a:solidFill>
                            <a:srgbClr val="000000"/>
                          </a:solidFill>
                          <a:effectLst/>
                        </a:rPr>
                        <a:t>8.5 - 17.1</a:t>
                      </a:r>
                      <a:endParaRPr lang="en-GB"/>
                    </a:p>
                  </a:txBody>
                  <a:tcPr marL="5443" marR="5443" marT="5443" marB="544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>
                          <a:solidFill>
                            <a:srgbClr val="000000"/>
                          </a:solidFill>
                          <a:effectLst/>
                        </a:rPr>
                        <a:t>5000-7000</a:t>
                      </a:r>
                      <a:endParaRPr lang="en-GB"/>
                    </a:p>
                  </a:txBody>
                  <a:tcPr marL="5443" marR="5443" marT="5443" marB="544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>
                          <a:solidFill>
                            <a:srgbClr val="000000"/>
                          </a:solidFill>
                          <a:effectLst/>
                        </a:rPr>
                        <a:t>57-80</a:t>
                      </a:r>
                      <a:endParaRPr lang="en-GB"/>
                    </a:p>
                  </a:txBody>
                  <a:tcPr marL="5443" marR="5443" marT="5443" marB="544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0250884"/>
                  </a:ext>
                </a:extLst>
              </a:tr>
              <a:tr h="503714">
                <a:tc>
                  <a:txBody>
                    <a:bodyPr/>
                    <a:lstStyle/>
                    <a:p>
                      <a:r>
                        <a:rPr lang="en-GB">
                          <a:solidFill>
                            <a:srgbClr val="000000"/>
                          </a:solidFill>
                          <a:effectLst/>
                        </a:rPr>
                        <a:t>Lignite</a:t>
                      </a:r>
                      <a:endParaRPr lang="en-GB"/>
                    </a:p>
                  </a:txBody>
                  <a:tcPr marL="5443" marR="5443" marT="5443" marB="544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>
                          <a:solidFill>
                            <a:srgbClr val="000000"/>
                          </a:solidFill>
                          <a:effectLst/>
                        </a:rPr>
                        <a:t>10.4 - 15.1</a:t>
                      </a:r>
                      <a:endParaRPr lang="en-GB"/>
                    </a:p>
                  </a:txBody>
                  <a:tcPr marL="5443" marR="5443" marT="5443" marB="544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>
                          <a:solidFill>
                            <a:srgbClr val="000000"/>
                          </a:solidFill>
                          <a:effectLst/>
                        </a:rPr>
                        <a:t>6450-7450</a:t>
                      </a:r>
                      <a:endParaRPr lang="en-GB"/>
                    </a:p>
                  </a:txBody>
                  <a:tcPr marL="5443" marR="5443" marT="5443" marB="544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>
                          <a:solidFill>
                            <a:srgbClr val="000000"/>
                          </a:solidFill>
                          <a:effectLst/>
                        </a:rPr>
                        <a:t>74-86</a:t>
                      </a:r>
                      <a:endParaRPr lang="en-GB"/>
                    </a:p>
                  </a:txBody>
                  <a:tcPr marL="5443" marR="5443" marT="5443" marB="544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2286247"/>
                  </a:ext>
                </a:extLst>
              </a:tr>
              <a:tr h="503714">
                <a:tc>
                  <a:txBody>
                    <a:bodyPr/>
                    <a:lstStyle/>
                    <a:p>
                      <a:r>
                        <a:rPr lang="en-GB">
                          <a:solidFill>
                            <a:srgbClr val="000000"/>
                          </a:solidFill>
                          <a:effectLst/>
                        </a:rPr>
                        <a:t>Black coal</a:t>
                      </a:r>
                      <a:endParaRPr lang="en-GB"/>
                    </a:p>
                  </a:txBody>
                  <a:tcPr marL="5443" marR="5443" marT="5443" marB="544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>
                          <a:solidFill>
                            <a:srgbClr val="000000"/>
                          </a:solidFill>
                          <a:effectLst/>
                        </a:rPr>
                        <a:t>11.0 - 20.0</a:t>
                      </a:r>
                      <a:endParaRPr lang="en-GB"/>
                    </a:p>
                  </a:txBody>
                  <a:tcPr marL="5443" marR="5443" marT="5443" marB="544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>
                          <a:solidFill>
                            <a:srgbClr val="000000"/>
                          </a:solidFill>
                          <a:effectLst/>
                        </a:rPr>
                        <a:t>5350-6350</a:t>
                      </a:r>
                      <a:endParaRPr lang="en-GB"/>
                    </a:p>
                  </a:txBody>
                  <a:tcPr marL="5443" marR="5443" marT="5443" marB="544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>
                          <a:solidFill>
                            <a:srgbClr val="000000"/>
                          </a:solidFill>
                          <a:effectLst/>
                        </a:rPr>
                        <a:t>62-73</a:t>
                      </a:r>
                      <a:endParaRPr lang="en-GB"/>
                    </a:p>
                  </a:txBody>
                  <a:tcPr marL="5443" marR="5443" marT="5443" marB="544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297896"/>
                  </a:ext>
                </a:extLst>
              </a:tr>
              <a:tr h="503714">
                <a:tc>
                  <a:txBody>
                    <a:bodyPr/>
                    <a:lstStyle/>
                    <a:p>
                      <a:r>
                        <a:rPr lang="en-GB">
                          <a:solidFill>
                            <a:srgbClr val="000000"/>
                          </a:solidFill>
                          <a:effectLst/>
                        </a:rPr>
                        <a:t>CCGT</a:t>
                      </a:r>
                      <a:endParaRPr lang="en-GB"/>
                    </a:p>
                  </a:txBody>
                  <a:tcPr marL="5443" marR="5443" marT="5443" marB="544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>
                          <a:solidFill>
                            <a:srgbClr val="000000"/>
                          </a:solidFill>
                          <a:effectLst/>
                        </a:rPr>
                        <a:t>7.9 - 13.0</a:t>
                      </a:r>
                      <a:endParaRPr lang="en-GB"/>
                    </a:p>
                  </a:txBody>
                  <a:tcPr marL="5443" marR="5443" marT="5443" marB="544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>
                          <a:solidFill>
                            <a:srgbClr val="000000"/>
                          </a:solidFill>
                          <a:effectLst/>
                        </a:rPr>
                        <a:t>3000-4000</a:t>
                      </a:r>
                      <a:endParaRPr lang="en-GB"/>
                    </a:p>
                  </a:txBody>
                  <a:tcPr marL="5443" marR="5443" marT="5443" marB="544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>
                          <a:solidFill>
                            <a:srgbClr val="000000"/>
                          </a:solidFill>
                          <a:effectLst/>
                        </a:rPr>
                        <a:t>34-46</a:t>
                      </a:r>
                      <a:endParaRPr lang="en-GB"/>
                    </a:p>
                  </a:txBody>
                  <a:tcPr marL="5443" marR="5443" marT="5443" marB="544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7456372"/>
                  </a:ext>
                </a:extLst>
              </a:tr>
              <a:tr h="503714">
                <a:tc>
                  <a:txBody>
                    <a:bodyPr/>
                    <a:lstStyle/>
                    <a:p>
                      <a:r>
                        <a:rPr lang="en-GB">
                          <a:solidFill>
                            <a:srgbClr val="000000"/>
                          </a:solidFill>
                          <a:effectLst/>
                        </a:rPr>
                        <a:t>Gas</a:t>
                      </a:r>
                      <a:endParaRPr lang="en-GB"/>
                    </a:p>
                  </a:txBody>
                  <a:tcPr marL="5443" marR="5443" marT="5443" marB="544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>
                          <a:solidFill>
                            <a:srgbClr val="000000"/>
                          </a:solidFill>
                          <a:effectLst/>
                        </a:rPr>
                        <a:t>11.5 - 29.0</a:t>
                      </a:r>
                      <a:endParaRPr lang="en-GB"/>
                    </a:p>
                  </a:txBody>
                  <a:tcPr marL="5443" marR="5443" marT="5443" marB="544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>
                          <a:solidFill>
                            <a:srgbClr val="000000"/>
                          </a:solidFill>
                          <a:effectLst/>
                        </a:rPr>
                        <a:t>500-2000</a:t>
                      </a:r>
                      <a:endParaRPr lang="en-GB"/>
                    </a:p>
                  </a:txBody>
                  <a:tcPr marL="5443" marR="5443" marT="5443" marB="544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0000"/>
                          </a:solidFill>
                          <a:effectLst/>
                        </a:rPr>
                        <a:t>6-23</a:t>
                      </a:r>
                      <a:endParaRPr lang="en-GB" dirty="0"/>
                    </a:p>
                  </a:txBody>
                  <a:tcPr marL="5443" marR="5443" marT="5443" marB="544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2615080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2B5C7903-F384-3AB3-D3D1-E8898816FC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2368" y="451535"/>
            <a:ext cx="725373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German generating costs 2021 (source: Fraunhofer Institute)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592103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496F99A-4EBC-878A-6103-DE80B87123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347" y="453446"/>
            <a:ext cx="10948450" cy="574765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018439C-6AA0-79F2-F010-51F5704F7343}"/>
              </a:ext>
            </a:extLst>
          </p:cNvPr>
          <p:cNvSpPr txBox="1"/>
          <p:nvPr/>
        </p:nvSpPr>
        <p:spPr>
          <a:xfrm>
            <a:off x="672662" y="6201103"/>
            <a:ext cx="4246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dirty="0">
                <a:solidFill>
                  <a:srgbClr val="FF0000"/>
                </a:solidFill>
              </a:rPr>
              <a:t>Economic snp.pdf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0125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F5E3128-D9E4-4FFF-A9D1-1F73A28D1D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304" y="150248"/>
            <a:ext cx="10893551" cy="637838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0F143F7-3257-96F0-3CFB-F22363364A9D}"/>
              </a:ext>
            </a:extLst>
          </p:cNvPr>
          <p:cNvSpPr txBox="1"/>
          <p:nvPr/>
        </p:nvSpPr>
        <p:spPr>
          <a:xfrm>
            <a:off x="372802" y="6483485"/>
            <a:ext cx="5610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dirty="0">
                <a:solidFill>
                  <a:srgbClr val="FF0000"/>
                </a:solidFill>
              </a:rPr>
              <a:t>IEA 2020 Projected Costs of generating electricity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6F78F3-EE53-DD9F-35E7-DE80CAFEFF56}"/>
              </a:ext>
            </a:extLst>
          </p:cNvPr>
          <p:cNvSpPr txBox="1"/>
          <p:nvPr/>
        </p:nvSpPr>
        <p:spPr>
          <a:xfrm>
            <a:off x="498304" y="329364"/>
            <a:ext cx="1219199" cy="56727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9063C6E-52DA-B9E5-739F-067B77032336}"/>
              </a:ext>
            </a:extLst>
          </p:cNvPr>
          <p:cNvSpPr txBox="1"/>
          <p:nvPr/>
        </p:nvSpPr>
        <p:spPr>
          <a:xfrm>
            <a:off x="11361240" y="2432496"/>
            <a:ext cx="10788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800" b="1" dirty="0">
                <a:solidFill>
                  <a:srgbClr val="FF0000"/>
                </a:solidFill>
              </a:rPr>
              <a:t>1,54</a:t>
            </a:r>
          </a:p>
          <a:p>
            <a:endParaRPr lang="en-GB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516DDA-54EA-70BF-D3FB-CF2322EFE585}"/>
              </a:ext>
            </a:extLst>
          </p:cNvPr>
          <p:cNvSpPr txBox="1"/>
          <p:nvPr/>
        </p:nvSpPr>
        <p:spPr>
          <a:xfrm>
            <a:off x="11353038" y="2889194"/>
            <a:ext cx="1504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800" b="1" dirty="0">
                <a:solidFill>
                  <a:srgbClr val="FF0000"/>
                </a:solidFill>
              </a:rPr>
              <a:t>2,00</a:t>
            </a:r>
            <a:endParaRPr lang="en-GB" sz="2800" b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62FB1F8-10BF-E8ED-BCAC-BD46E69A02F3}"/>
              </a:ext>
            </a:extLst>
          </p:cNvPr>
          <p:cNvSpPr txBox="1"/>
          <p:nvPr/>
        </p:nvSpPr>
        <p:spPr>
          <a:xfrm>
            <a:off x="11391855" y="3339442"/>
            <a:ext cx="10788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800" b="1" dirty="0">
                <a:solidFill>
                  <a:srgbClr val="FF0000"/>
                </a:solidFill>
              </a:rPr>
              <a:t>1,32</a:t>
            </a:r>
            <a:endParaRPr lang="en-GB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77B0E88-412F-6F68-4900-6D7991DF7D00}"/>
              </a:ext>
            </a:extLst>
          </p:cNvPr>
          <p:cNvSpPr txBox="1"/>
          <p:nvPr/>
        </p:nvSpPr>
        <p:spPr>
          <a:xfrm>
            <a:off x="11361240" y="4751296"/>
            <a:ext cx="10788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800" b="1" dirty="0">
                <a:solidFill>
                  <a:srgbClr val="FF0000"/>
                </a:solidFill>
              </a:rPr>
              <a:t>1,64</a:t>
            </a:r>
            <a:endParaRPr lang="en-GB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C853C36-9D69-16DC-ECDE-3B31A360D918}"/>
              </a:ext>
            </a:extLst>
          </p:cNvPr>
          <p:cNvSpPr txBox="1"/>
          <p:nvPr/>
        </p:nvSpPr>
        <p:spPr>
          <a:xfrm>
            <a:off x="11391855" y="3809159"/>
            <a:ext cx="960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800" b="1" dirty="0">
                <a:solidFill>
                  <a:srgbClr val="FF0000"/>
                </a:solidFill>
              </a:rPr>
              <a:t>2,83</a:t>
            </a:r>
            <a:endParaRPr lang="en-GB" sz="2800" b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B29C2FC-B1CE-D69F-5660-7454CD3D6B7D}"/>
              </a:ext>
            </a:extLst>
          </p:cNvPr>
          <p:cNvSpPr txBox="1"/>
          <p:nvPr/>
        </p:nvSpPr>
        <p:spPr>
          <a:xfrm>
            <a:off x="11371729" y="4281579"/>
            <a:ext cx="1250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800" b="1" dirty="0">
                <a:solidFill>
                  <a:srgbClr val="FF0000"/>
                </a:solidFill>
              </a:rPr>
              <a:t>4,57</a:t>
            </a:r>
            <a:endParaRPr lang="en-GB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1880AA1-4D39-E7BB-85C9-7384DC5A4EFD}"/>
              </a:ext>
            </a:extLst>
          </p:cNvPr>
          <p:cNvSpPr txBox="1"/>
          <p:nvPr/>
        </p:nvSpPr>
        <p:spPr>
          <a:xfrm>
            <a:off x="6494930" y="2528046"/>
            <a:ext cx="282388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r-Latn-RS" sz="2800" b="1" dirty="0">
                <a:solidFill>
                  <a:srgbClr val="FF0000"/>
                </a:solidFill>
              </a:rPr>
              <a:t>4</a:t>
            </a:r>
            <a:endParaRPr lang="en-GB" sz="2800" b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2722CD8-D38A-C0EA-12D9-F4B7C39346F8}"/>
              </a:ext>
            </a:extLst>
          </p:cNvPr>
          <p:cNvSpPr txBox="1"/>
          <p:nvPr/>
        </p:nvSpPr>
        <p:spPr>
          <a:xfrm>
            <a:off x="6494930" y="3386603"/>
            <a:ext cx="282388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r-Latn-RS" sz="2800" b="1" dirty="0">
                <a:solidFill>
                  <a:srgbClr val="FF0000"/>
                </a:solidFill>
              </a:rPr>
              <a:t>5</a:t>
            </a:r>
            <a:endParaRPr lang="en-GB" sz="2800" b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47B2B08-8B5C-54E8-F907-583D35D94C47}"/>
              </a:ext>
            </a:extLst>
          </p:cNvPr>
          <p:cNvSpPr txBox="1"/>
          <p:nvPr/>
        </p:nvSpPr>
        <p:spPr>
          <a:xfrm>
            <a:off x="6387353" y="3907669"/>
            <a:ext cx="558054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r-Latn-RS" sz="2800" b="1" dirty="0">
                <a:solidFill>
                  <a:srgbClr val="FF0000"/>
                </a:solidFill>
              </a:rPr>
              <a:t>11</a:t>
            </a:r>
            <a:endParaRPr lang="en-GB" sz="2800" b="1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14B8607-1E2D-1D20-FB45-3A289F96D4A1}"/>
              </a:ext>
            </a:extLst>
          </p:cNvPr>
          <p:cNvSpPr txBox="1"/>
          <p:nvPr/>
        </p:nvSpPr>
        <p:spPr>
          <a:xfrm>
            <a:off x="6387353" y="4281579"/>
            <a:ext cx="558054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r-Latn-RS" sz="2800" b="1" dirty="0">
                <a:solidFill>
                  <a:srgbClr val="FF0000"/>
                </a:solidFill>
              </a:rPr>
              <a:t>10</a:t>
            </a:r>
            <a:endParaRPr lang="en-GB" sz="2800" b="1" dirty="0">
              <a:solidFill>
                <a:srgbClr val="FF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E161A3A-CBAC-B7D5-D112-9732FB29EE11}"/>
              </a:ext>
            </a:extLst>
          </p:cNvPr>
          <p:cNvSpPr txBox="1"/>
          <p:nvPr/>
        </p:nvSpPr>
        <p:spPr>
          <a:xfrm>
            <a:off x="6283138" y="4768558"/>
            <a:ext cx="662269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r-Latn-RS" sz="2800" b="1" dirty="0">
                <a:solidFill>
                  <a:srgbClr val="FF0000"/>
                </a:solidFill>
              </a:rPr>
              <a:t>4,5</a:t>
            </a:r>
            <a:endParaRPr lang="en-GB" sz="2800" b="1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F09D4EB-F7DD-2C80-C8E0-BBF911D1CCFA}"/>
              </a:ext>
            </a:extLst>
          </p:cNvPr>
          <p:cNvSpPr txBox="1"/>
          <p:nvPr/>
        </p:nvSpPr>
        <p:spPr>
          <a:xfrm>
            <a:off x="6488207" y="5354349"/>
            <a:ext cx="4572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r-Latn-RS" sz="2800" b="1" dirty="0">
                <a:solidFill>
                  <a:srgbClr val="FF0000"/>
                </a:solidFill>
              </a:rPr>
              <a:t>6</a:t>
            </a:r>
            <a:endParaRPr lang="en-GB" sz="2800" b="1" dirty="0">
              <a:solidFill>
                <a:srgbClr val="FF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C629A2A-BCB4-0C88-B298-0377BE2783B4}"/>
              </a:ext>
            </a:extLst>
          </p:cNvPr>
          <p:cNvSpPr txBox="1"/>
          <p:nvPr/>
        </p:nvSpPr>
        <p:spPr>
          <a:xfrm>
            <a:off x="6494930" y="3012694"/>
            <a:ext cx="282388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r-Latn-RS" sz="2800" b="1" dirty="0">
                <a:solidFill>
                  <a:srgbClr val="FF0000"/>
                </a:solidFill>
              </a:rPr>
              <a:t>5</a:t>
            </a:r>
            <a:endParaRPr lang="en-GB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96510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8C6F206-93F5-2C03-AD0E-3B5FB5C3A5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942" y="970166"/>
            <a:ext cx="11131296" cy="634037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3E3988C-05C3-2C46-4EA3-457917436971}"/>
              </a:ext>
            </a:extLst>
          </p:cNvPr>
          <p:cNvSpPr/>
          <p:nvPr/>
        </p:nvSpPr>
        <p:spPr>
          <a:xfrm>
            <a:off x="3352800" y="6144768"/>
            <a:ext cx="1389888" cy="4998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E7D7542-46DB-DD75-548D-499537B39A07}"/>
              </a:ext>
            </a:extLst>
          </p:cNvPr>
          <p:cNvSpPr txBox="1"/>
          <p:nvPr/>
        </p:nvSpPr>
        <p:spPr>
          <a:xfrm>
            <a:off x="1743456" y="339370"/>
            <a:ext cx="8692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3200" b="1" dirty="0"/>
              <a:t>STRUKTURA I IZVORI FINANSIRANJA IZGRADNJE</a:t>
            </a:r>
            <a:r>
              <a:rPr lang="sr-Latn-RS" sz="2800" b="1" dirty="0"/>
              <a:t>.</a:t>
            </a:r>
            <a:endParaRPr lang="en-GB" sz="28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B79B7D3-7082-33B3-4BC0-2458DFD8FA12}"/>
              </a:ext>
            </a:extLst>
          </p:cNvPr>
          <p:cNvSpPr txBox="1"/>
          <p:nvPr/>
        </p:nvSpPr>
        <p:spPr>
          <a:xfrm>
            <a:off x="8122024" y="5423544"/>
            <a:ext cx="16861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3200" b="1" dirty="0">
                <a:solidFill>
                  <a:srgbClr val="FF0000"/>
                </a:solidFill>
              </a:rPr>
              <a:t>JV, IPP</a:t>
            </a:r>
            <a:endParaRPr lang="en-GB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C7F2C9-E024-7E28-D077-D6E8AA6256F4}"/>
              </a:ext>
            </a:extLst>
          </p:cNvPr>
          <p:cNvSpPr txBox="1"/>
          <p:nvPr/>
        </p:nvSpPr>
        <p:spPr>
          <a:xfrm>
            <a:off x="8096030" y="6059865"/>
            <a:ext cx="25952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3200" b="1" dirty="0">
                <a:solidFill>
                  <a:srgbClr val="FF0000"/>
                </a:solidFill>
              </a:rPr>
              <a:t>BOT, BOO, </a:t>
            </a:r>
            <a:r>
              <a:rPr lang="sr-Latn-RS" sz="3200" b="1" dirty="0"/>
              <a:t>...</a:t>
            </a:r>
            <a:endParaRPr lang="en-GB" sz="32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3342E99-91D1-B506-6E51-9B7F2F2656ED}"/>
              </a:ext>
            </a:extLst>
          </p:cNvPr>
          <p:cNvSpPr txBox="1"/>
          <p:nvPr/>
        </p:nvSpPr>
        <p:spPr>
          <a:xfrm>
            <a:off x="1331260" y="5452417"/>
            <a:ext cx="25952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3200" b="1" dirty="0">
                <a:solidFill>
                  <a:srgbClr val="FF0000"/>
                </a:solidFill>
              </a:rPr>
              <a:t>I.F., BANKE, ...</a:t>
            </a:r>
            <a:endParaRPr lang="en-GB" sz="32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703952-7D80-218D-8001-6ADF012B1450}"/>
              </a:ext>
            </a:extLst>
          </p:cNvPr>
          <p:cNvSpPr txBox="1"/>
          <p:nvPr/>
        </p:nvSpPr>
        <p:spPr>
          <a:xfrm>
            <a:off x="720942" y="6089092"/>
            <a:ext cx="46392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3200" b="1" dirty="0">
                <a:solidFill>
                  <a:srgbClr val="FF0000"/>
                </a:solidFill>
              </a:rPr>
              <a:t>PROIZVOĐAČI OPREME</a:t>
            </a:r>
            <a:endParaRPr lang="en-GB" sz="32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39F7642-193C-4DD2-282A-F1AE67EA4FE6}"/>
              </a:ext>
            </a:extLst>
          </p:cNvPr>
          <p:cNvSpPr txBox="1"/>
          <p:nvPr/>
        </p:nvSpPr>
        <p:spPr>
          <a:xfrm>
            <a:off x="10505829" y="1497541"/>
            <a:ext cx="16861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3200" b="1" dirty="0">
                <a:solidFill>
                  <a:srgbClr val="FF0000"/>
                </a:solidFill>
              </a:rPr>
              <a:t>PPA</a:t>
            </a:r>
            <a:endParaRPr lang="en-GB" sz="3200" b="1" dirty="0">
              <a:solidFill>
                <a:srgbClr val="FF0000"/>
              </a:solidFill>
            </a:endParaRPr>
          </a:p>
        </p:txBody>
      </p:sp>
      <p:sp>
        <p:nvSpPr>
          <p:cNvPr id="10" name="Right Brace 9">
            <a:extLst>
              <a:ext uri="{FF2B5EF4-FFF2-40B4-BE49-F238E27FC236}">
                <a16:creationId xmlns:a16="http://schemas.microsoft.com/office/drawing/2014/main" id="{0AAE5D44-C404-AAFB-7233-5CD4704A7460}"/>
              </a:ext>
            </a:extLst>
          </p:cNvPr>
          <p:cNvSpPr/>
          <p:nvPr/>
        </p:nvSpPr>
        <p:spPr>
          <a:xfrm>
            <a:off x="10192158" y="5440536"/>
            <a:ext cx="1021976" cy="1204104"/>
          </a:xfrm>
          <a:prstGeom prst="rightBrace">
            <a:avLst>
              <a:gd name="adj1" fmla="val 8333"/>
              <a:gd name="adj2" fmla="val 50000"/>
            </a:avLst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8F2A82AB-0D94-02B2-1BC9-8E2B5D00435F}"/>
              </a:ext>
            </a:extLst>
          </p:cNvPr>
          <p:cNvCxnSpPr>
            <a:cxnSpLocks/>
          </p:cNvCxnSpPr>
          <p:nvPr/>
        </p:nvCxnSpPr>
        <p:spPr>
          <a:xfrm rot="16200000" flipV="1">
            <a:off x="10033689" y="3081961"/>
            <a:ext cx="2481280" cy="687053"/>
          </a:xfrm>
          <a:prstGeom prst="bent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or: Elbow 18">
            <a:extLst>
              <a:ext uri="{FF2B5EF4-FFF2-40B4-BE49-F238E27FC236}">
                <a16:creationId xmlns:a16="http://schemas.microsoft.com/office/drawing/2014/main" id="{E3CAA083-F325-7312-7754-B53AD809FE25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10683650" y="5053955"/>
            <a:ext cx="1484851" cy="423879"/>
          </a:xfrm>
          <a:prstGeom prst="bent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02F8EEA1-0B21-1671-FCD8-04AEBA7431A2}"/>
              </a:ext>
            </a:extLst>
          </p:cNvPr>
          <p:cNvSpPr txBox="1"/>
          <p:nvPr/>
        </p:nvSpPr>
        <p:spPr>
          <a:xfrm>
            <a:off x="5158383" y="1115375"/>
            <a:ext cx="18556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3200" b="1" dirty="0">
                <a:solidFill>
                  <a:srgbClr val="FF0000"/>
                </a:solidFill>
              </a:rPr>
              <a:t>DRŽAVA</a:t>
            </a:r>
            <a:endParaRPr lang="en-GB" sz="3200" b="1" dirty="0"/>
          </a:p>
        </p:txBody>
      </p:sp>
    </p:spTree>
    <p:extLst>
      <p:ext uri="{BB962C8B-B14F-4D97-AF65-F5344CB8AC3E}">
        <p14:creationId xmlns:p14="http://schemas.microsoft.com/office/powerpoint/2010/main" val="30865300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5F7EE58-AA26-04A7-7C5B-5B8F4DE4A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4066161"/>
              </p:ext>
            </p:extLst>
          </p:nvPr>
        </p:nvGraphicFramePr>
        <p:xfrm>
          <a:off x="1210236" y="867130"/>
          <a:ext cx="10004612" cy="5537401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8122023">
                  <a:extLst>
                    <a:ext uri="{9D8B030D-6E8A-4147-A177-3AD203B41FA5}">
                      <a16:colId xmlns:a16="http://schemas.microsoft.com/office/drawing/2014/main" val="3687663419"/>
                    </a:ext>
                  </a:extLst>
                </a:gridCol>
                <a:gridCol w="1882589">
                  <a:extLst>
                    <a:ext uri="{9D8B030D-6E8A-4147-A177-3AD203B41FA5}">
                      <a16:colId xmlns:a16="http://schemas.microsoft.com/office/drawing/2014/main" val="665561266"/>
                    </a:ext>
                  </a:extLst>
                </a:gridCol>
              </a:tblGrid>
              <a:tr h="5456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Latn-RS" sz="2400" dirty="0">
                          <a:effectLst/>
                        </a:rPr>
                        <a:t>   </a:t>
                      </a:r>
                      <a:r>
                        <a:rPr lang="sr-Cyrl-RS" sz="2400" dirty="0">
                          <a:effectLst/>
                        </a:rPr>
                        <a:t>УКУПНА УЛАГАЊА   </a:t>
                      </a:r>
                      <a:r>
                        <a:rPr lang="sr-Latn-RS" sz="2400" dirty="0">
                          <a:effectLst/>
                        </a:rPr>
                        <a:t> </a:t>
                      </a:r>
                      <a:endParaRPr lang="en-GB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4" marR="4334" marT="4334" marB="43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2800" dirty="0">
                          <a:effectLst/>
                        </a:rPr>
                        <a:t>100%</a:t>
                      </a:r>
                      <a:endParaRPr lang="en-GB" sz="2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4" marR="4334" marT="4334" marB="4334" anchor="ctr"/>
                </a:tc>
                <a:extLst>
                  <a:ext uri="{0D108BD9-81ED-4DB2-BD59-A6C34878D82A}">
                    <a16:rowId xmlns:a16="http://schemas.microsoft.com/office/drawing/2014/main" val="2970480754"/>
                  </a:ext>
                </a:extLst>
              </a:tr>
              <a:tr h="5541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2400" dirty="0">
                          <a:effectLst/>
                        </a:rPr>
                        <a:t> </a:t>
                      </a:r>
                      <a:r>
                        <a:rPr lang="sr-Latn-RS" sz="2400" dirty="0">
                          <a:effectLst/>
                        </a:rPr>
                        <a:t>  </a:t>
                      </a:r>
                      <a:r>
                        <a:rPr lang="sr-Cyrl-RS" sz="2400" dirty="0">
                          <a:effectLst/>
                        </a:rPr>
                        <a:t>Планирање, припрема, пројектовање, лиценцирање</a:t>
                      </a:r>
                      <a:endParaRPr lang="en-GB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4" marR="4334" marT="4334" marB="43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800" b="1" dirty="0">
                          <a:effectLst/>
                        </a:rPr>
                        <a:t>5%</a:t>
                      </a:r>
                      <a:endParaRPr lang="en-GB" sz="28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4" marR="4334" marT="4334" marB="4334" anchor="ctr"/>
                </a:tc>
                <a:extLst>
                  <a:ext uri="{0D108BD9-81ED-4DB2-BD59-A6C34878D82A}">
                    <a16:rowId xmlns:a16="http://schemas.microsoft.com/office/drawing/2014/main" val="268367685"/>
                  </a:ext>
                </a:extLst>
              </a:tr>
              <a:tr h="6104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2400" dirty="0">
                          <a:effectLst/>
                        </a:rPr>
                        <a:t> </a:t>
                      </a:r>
                      <a:r>
                        <a:rPr lang="sr-Latn-RS" sz="2400" dirty="0">
                          <a:effectLst/>
                        </a:rPr>
                        <a:t>  </a:t>
                      </a:r>
                      <a:r>
                        <a:rPr lang="sr-Cyrl-RS" sz="2400" dirty="0">
                          <a:effectLst/>
                        </a:rPr>
                        <a:t>Организовање градилишта и управљање градњом</a:t>
                      </a:r>
                      <a:endParaRPr lang="en-GB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4" marR="4334" marT="4334" marB="43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800" b="1" dirty="0">
                          <a:effectLst/>
                        </a:rPr>
                        <a:t>7%</a:t>
                      </a:r>
                      <a:endParaRPr lang="en-GB" sz="28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4" marR="4334" marT="4334" marB="4334" anchor="ctr"/>
                </a:tc>
                <a:extLst>
                  <a:ext uri="{0D108BD9-81ED-4DB2-BD59-A6C34878D82A}">
                    <a16:rowId xmlns:a16="http://schemas.microsoft.com/office/drawing/2014/main" val="2411630193"/>
                  </a:ext>
                </a:extLst>
              </a:tr>
              <a:tr h="5802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2400" dirty="0">
                          <a:effectLst/>
                        </a:rPr>
                        <a:t> </a:t>
                      </a:r>
                      <a:r>
                        <a:rPr lang="sr-Latn-RS" sz="2400" dirty="0">
                          <a:effectLst/>
                        </a:rPr>
                        <a:t>  </a:t>
                      </a:r>
                      <a:r>
                        <a:rPr lang="sr-Cyrl-RS" sz="2400" dirty="0">
                          <a:effectLst/>
                        </a:rPr>
                        <a:t>Набавка и монтажа опреме</a:t>
                      </a:r>
                      <a:endParaRPr lang="en-GB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4" marR="4334" marT="4334" marB="43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Latn-RS" sz="2800" b="1" dirty="0">
                          <a:solidFill>
                            <a:schemeClr val="tx1"/>
                          </a:solidFill>
                          <a:effectLst/>
                        </a:rPr>
                        <a:t>61%</a:t>
                      </a:r>
                      <a:endParaRPr lang="en-GB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4" marR="4334" marT="4334" marB="4334" anchor="ctr"/>
                </a:tc>
                <a:extLst>
                  <a:ext uri="{0D108BD9-81ED-4DB2-BD59-A6C34878D82A}">
                    <a16:rowId xmlns:a16="http://schemas.microsoft.com/office/drawing/2014/main" val="3121572645"/>
                  </a:ext>
                </a:extLst>
              </a:tr>
              <a:tr h="46995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dirty="0">
                          <a:effectLst/>
                        </a:rPr>
                        <a:t>      </a:t>
                      </a:r>
                      <a:r>
                        <a:rPr lang="sr-Latn-RS" sz="2400" dirty="0">
                          <a:effectLst/>
                        </a:rPr>
                        <a:t>      </a:t>
                      </a:r>
                      <a:r>
                        <a:rPr lang="sr-Cyrl-RS" sz="2400" dirty="0">
                          <a:solidFill>
                            <a:srgbClr val="FF0000"/>
                          </a:solidFill>
                          <a:effectLst/>
                        </a:rPr>
                        <a:t>Нуклеарни део</a:t>
                      </a:r>
                      <a:endParaRPr lang="en-GB" sz="24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4" marR="4334" marT="4334" marB="43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2800" dirty="0">
                          <a:solidFill>
                            <a:srgbClr val="FF0000"/>
                          </a:solidFill>
                          <a:effectLst/>
                        </a:rPr>
                        <a:t>     </a:t>
                      </a:r>
                      <a:r>
                        <a:rPr lang="sr-Latn-RS" sz="2800" dirty="0">
                          <a:solidFill>
                            <a:srgbClr val="FF0000"/>
                          </a:solidFill>
                          <a:effectLst/>
                        </a:rPr>
                        <a:t>       </a:t>
                      </a:r>
                      <a:r>
                        <a:rPr lang="sr-Cyrl-RS" sz="28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GB" sz="2800" dirty="0">
                          <a:solidFill>
                            <a:srgbClr val="FF0000"/>
                          </a:solidFill>
                          <a:effectLst/>
                        </a:rPr>
                        <a:t>28%</a:t>
                      </a:r>
                      <a:endParaRPr lang="en-GB" sz="28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4" marR="4334" marT="4334" marB="4334" anchor="ctr"/>
                </a:tc>
                <a:extLst>
                  <a:ext uri="{0D108BD9-81ED-4DB2-BD59-A6C34878D82A}">
                    <a16:rowId xmlns:a16="http://schemas.microsoft.com/office/drawing/2014/main" val="1029395470"/>
                  </a:ext>
                </a:extLst>
              </a:tr>
              <a:tr h="4881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dirty="0">
                          <a:effectLst/>
                        </a:rPr>
                        <a:t>      </a:t>
                      </a:r>
                      <a:r>
                        <a:rPr lang="sr-Latn-RS" sz="2400" dirty="0">
                          <a:effectLst/>
                        </a:rPr>
                        <a:t>      </a:t>
                      </a:r>
                      <a:r>
                        <a:rPr lang="sr-Cyrl-RS" sz="2400" dirty="0">
                          <a:solidFill>
                            <a:srgbClr val="FF0000"/>
                          </a:solidFill>
                          <a:effectLst/>
                        </a:rPr>
                        <a:t>Конвенционални део</a:t>
                      </a:r>
                      <a:endParaRPr lang="en-GB" sz="24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4" marR="4334" marT="4334" marB="43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28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sr-Latn-RS" sz="2800" dirty="0">
                          <a:solidFill>
                            <a:srgbClr val="FF0000"/>
                          </a:solidFill>
                          <a:effectLst/>
                        </a:rPr>
                        <a:t>       </a:t>
                      </a:r>
                      <a:r>
                        <a:rPr lang="sr-Cyrl-RS" sz="2800" dirty="0">
                          <a:solidFill>
                            <a:srgbClr val="FF0000"/>
                          </a:solidFill>
                          <a:effectLst/>
                        </a:rPr>
                        <a:t>    </a:t>
                      </a:r>
                      <a:r>
                        <a:rPr lang="en-GB" sz="2800" dirty="0">
                          <a:solidFill>
                            <a:srgbClr val="FF0000"/>
                          </a:solidFill>
                          <a:effectLst/>
                        </a:rPr>
                        <a:t>15%</a:t>
                      </a:r>
                      <a:endParaRPr lang="en-GB" sz="28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4" marR="4334" marT="4334" marB="4334" anchor="ctr"/>
                </a:tc>
                <a:extLst>
                  <a:ext uri="{0D108BD9-81ED-4DB2-BD59-A6C34878D82A}">
                    <a16:rowId xmlns:a16="http://schemas.microsoft.com/office/drawing/2014/main" val="930618256"/>
                  </a:ext>
                </a:extLst>
              </a:tr>
              <a:tr h="4881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400" dirty="0">
                          <a:effectLst/>
                        </a:rPr>
                        <a:t>     </a:t>
                      </a:r>
                      <a:r>
                        <a:rPr lang="sr-Latn-RS" sz="2400" dirty="0">
                          <a:effectLst/>
                        </a:rPr>
                        <a:t>      </a:t>
                      </a:r>
                      <a:r>
                        <a:rPr lang="en-GB" sz="2400" dirty="0">
                          <a:effectLst/>
                        </a:rPr>
                        <a:t> </a:t>
                      </a:r>
                      <a:r>
                        <a:rPr lang="sr-Cyrl-RS" sz="2400" dirty="0">
                          <a:solidFill>
                            <a:srgbClr val="FF0000"/>
                          </a:solidFill>
                          <a:effectLst/>
                        </a:rPr>
                        <a:t>Остала опрема</a:t>
                      </a:r>
                      <a:endParaRPr lang="en-GB" sz="24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4" marR="4334" marT="4334" marB="43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2800" dirty="0">
                          <a:solidFill>
                            <a:srgbClr val="FF0000"/>
                          </a:solidFill>
                          <a:effectLst/>
                        </a:rPr>
                        <a:t>   </a:t>
                      </a:r>
                      <a:r>
                        <a:rPr lang="sr-Latn-RS" sz="2800" dirty="0">
                          <a:solidFill>
                            <a:srgbClr val="FF0000"/>
                          </a:solidFill>
                          <a:effectLst/>
                        </a:rPr>
                        <a:t>      </a:t>
                      </a:r>
                      <a:r>
                        <a:rPr lang="sr-Cyrl-RS" sz="2800" dirty="0">
                          <a:solidFill>
                            <a:srgbClr val="FF0000"/>
                          </a:solidFill>
                          <a:effectLst/>
                        </a:rPr>
                        <a:t>  </a:t>
                      </a:r>
                      <a:r>
                        <a:rPr lang="en-GB" sz="2800" dirty="0">
                          <a:solidFill>
                            <a:srgbClr val="FF0000"/>
                          </a:solidFill>
                          <a:effectLst/>
                        </a:rPr>
                        <a:t>18%</a:t>
                      </a:r>
                      <a:endParaRPr lang="en-GB" sz="28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4" marR="4334" marT="4334" marB="4334" anchor="ctr"/>
                </a:tc>
                <a:extLst>
                  <a:ext uri="{0D108BD9-81ED-4DB2-BD59-A6C34878D82A}">
                    <a16:rowId xmlns:a16="http://schemas.microsoft.com/office/drawing/2014/main" val="2212088646"/>
                  </a:ext>
                </a:extLst>
              </a:tr>
              <a:tr h="5767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2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sr-Latn-RS" sz="2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Cyrl-RS" sz="2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Припрема терена и грађевински радови</a:t>
                      </a:r>
                      <a:endParaRPr lang="en-GB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4" marR="4334" marT="4334" marB="43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800" b="1" dirty="0">
                          <a:effectLst/>
                        </a:rPr>
                        <a:t>20%</a:t>
                      </a:r>
                      <a:endParaRPr lang="en-GB" sz="28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4" marR="4334" marT="4334" marB="4334" anchor="ctr"/>
                </a:tc>
                <a:extLst>
                  <a:ext uri="{0D108BD9-81ED-4DB2-BD59-A6C34878D82A}">
                    <a16:rowId xmlns:a16="http://schemas.microsoft.com/office/drawing/2014/main" val="1948765791"/>
                  </a:ext>
                </a:extLst>
              </a:tr>
              <a:tr h="5733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2400" dirty="0">
                          <a:effectLst/>
                        </a:rPr>
                        <a:t>  </a:t>
                      </a:r>
                      <a:r>
                        <a:rPr lang="sr-Latn-RS" sz="2400" dirty="0">
                          <a:effectLst/>
                        </a:rPr>
                        <a:t> </a:t>
                      </a:r>
                      <a:r>
                        <a:rPr lang="en-GB" sz="2400" dirty="0">
                          <a:effectLst/>
                        </a:rPr>
                        <a:t>T</a:t>
                      </a:r>
                      <a:r>
                        <a:rPr lang="sr-Cyrl-RS" sz="2400" dirty="0">
                          <a:effectLst/>
                        </a:rPr>
                        <a:t>ранспорт опреме и материјала</a:t>
                      </a:r>
                      <a:endParaRPr lang="en-GB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4" marR="4334" marT="4334" marB="43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800" b="1" dirty="0">
                          <a:effectLst/>
                        </a:rPr>
                        <a:t>2%</a:t>
                      </a:r>
                      <a:endParaRPr lang="en-GB" sz="28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4" marR="4334" marT="4334" marB="4334" anchor="ctr"/>
                </a:tc>
                <a:extLst>
                  <a:ext uri="{0D108BD9-81ED-4DB2-BD59-A6C34878D82A}">
                    <a16:rowId xmlns:a16="http://schemas.microsoft.com/office/drawing/2014/main" val="3122211819"/>
                  </a:ext>
                </a:extLst>
              </a:tr>
              <a:tr h="6504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2400" dirty="0">
                          <a:effectLst/>
                        </a:rPr>
                        <a:t>  </a:t>
                      </a:r>
                      <a:r>
                        <a:rPr lang="sr-Latn-RS" sz="2400" dirty="0">
                          <a:effectLst/>
                        </a:rPr>
                        <a:t> </a:t>
                      </a:r>
                      <a:r>
                        <a:rPr lang="sr-Cyrl-RS" sz="2400" dirty="0">
                          <a:effectLst/>
                        </a:rPr>
                        <a:t>Прво пуњење горив</a:t>
                      </a:r>
                      <a:r>
                        <a:rPr lang="sr-Latn-RS" sz="2400" dirty="0">
                          <a:effectLst/>
                        </a:rPr>
                        <a:t>a</a:t>
                      </a:r>
                      <a:r>
                        <a:rPr lang="sr-Cyrl-RS" sz="2400" dirty="0">
                          <a:effectLst/>
                        </a:rPr>
                        <a:t> и пуштање електране у погон</a:t>
                      </a:r>
                      <a:endParaRPr lang="en-GB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4" marR="4334" marT="4334" marB="43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800" b="1" dirty="0">
                          <a:effectLst/>
                        </a:rPr>
                        <a:t>5%</a:t>
                      </a:r>
                      <a:endParaRPr lang="en-GB" sz="28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4" marR="4334" marT="4334" marB="4334" anchor="ctr"/>
                </a:tc>
                <a:extLst>
                  <a:ext uri="{0D108BD9-81ED-4DB2-BD59-A6C34878D82A}">
                    <a16:rowId xmlns:a16="http://schemas.microsoft.com/office/drawing/2014/main" val="56399746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9C0A6CBC-18FC-3F95-B256-DDBFADFC41E5}"/>
              </a:ext>
            </a:extLst>
          </p:cNvPr>
          <p:cNvSpPr txBox="1"/>
          <p:nvPr/>
        </p:nvSpPr>
        <p:spPr>
          <a:xfrm>
            <a:off x="555171" y="326571"/>
            <a:ext cx="1082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3200" b="1" dirty="0">
                <a:effectLst/>
                <a:latin typeface="Times New Roman" panose="02020603050405020304" pitchFamily="18" charset="0"/>
                <a:ea typeface="WenQuanYi Micro Hei"/>
                <a:cs typeface="Mangal" panose="02040503050203030202" pitchFamily="18" charset="0"/>
              </a:rPr>
              <a:t>C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WenQuanYi Micro Hei"/>
                <a:cs typeface="Mangal" panose="02040503050203030202" pitchFamily="18" charset="0"/>
              </a:rPr>
              <a:t>труктура улагања у опрему</a:t>
            </a:r>
            <a:r>
              <a:rPr lang="sr-Latn-RS" sz="3200" b="1" dirty="0">
                <a:effectLst/>
                <a:latin typeface="Times New Roman" panose="02020603050405020304" pitchFamily="18" charset="0"/>
                <a:ea typeface="WenQuanYi Micro Hei"/>
                <a:cs typeface="Mangal" panose="02040503050203030202" pitchFamily="18" charset="0"/>
              </a:rPr>
              <a:t> H.E.,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WenQuanYi Micro Hei"/>
                <a:cs typeface="Mangal" panose="02040503050203030202" pitchFamily="18" charset="0"/>
              </a:rPr>
              <a:t> радове и услуге</a:t>
            </a:r>
            <a:endParaRPr lang="en-GB" sz="32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D10ACA-7653-C8F1-9088-BB91872C4332}"/>
              </a:ext>
            </a:extLst>
          </p:cNvPr>
          <p:cNvSpPr txBox="1"/>
          <p:nvPr/>
        </p:nvSpPr>
        <p:spPr>
          <a:xfrm>
            <a:off x="354890" y="6405036"/>
            <a:ext cx="5275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dirty="0">
                <a:solidFill>
                  <a:srgbClr val="FF0000"/>
                </a:solidFill>
              </a:rPr>
              <a:t>WNA Economics of nuclear power, Aug. 2022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51490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s://qph.fs.quoracdn.net/main-qimg-906fc0948292ac1c191f730b6ec600da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97440" cy="705307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3D0D954-7FEE-DB2F-AE9C-2C3C6029740C}"/>
              </a:ext>
            </a:extLst>
          </p:cNvPr>
          <p:cNvSpPr txBox="1"/>
          <p:nvPr/>
        </p:nvSpPr>
        <p:spPr>
          <a:xfrm>
            <a:off x="9643872" y="2744965"/>
            <a:ext cx="621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3200" b="1" dirty="0">
                <a:solidFill>
                  <a:srgbClr val="FF0000"/>
                </a:solidFill>
              </a:rPr>
              <a:t>- 3</a:t>
            </a:r>
            <a:endParaRPr lang="en-GB" sz="3200" b="1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34C965-F8E0-F2F0-E33F-4F22217D126D}"/>
              </a:ext>
            </a:extLst>
          </p:cNvPr>
          <p:cNvSpPr txBox="1"/>
          <p:nvPr/>
        </p:nvSpPr>
        <p:spPr>
          <a:xfrm>
            <a:off x="9686544" y="5291328"/>
            <a:ext cx="621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3200" b="1" dirty="0">
                <a:solidFill>
                  <a:srgbClr val="FF0000"/>
                </a:solidFill>
              </a:rPr>
              <a:t>- 7</a:t>
            </a:r>
            <a:endParaRPr lang="en-GB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A9B5B3C-EBE5-E605-30FF-3B96345920D5}"/>
              </a:ext>
            </a:extLst>
          </p:cNvPr>
          <p:cNvSpPr txBox="1"/>
          <p:nvPr/>
        </p:nvSpPr>
        <p:spPr>
          <a:xfrm>
            <a:off x="9643872" y="4706553"/>
            <a:ext cx="621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3200" b="1" dirty="0">
                <a:solidFill>
                  <a:srgbClr val="FF0000"/>
                </a:solidFill>
              </a:rPr>
              <a:t>- 6</a:t>
            </a:r>
            <a:endParaRPr lang="en-GB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1D1DC9E-6D33-5353-F95F-2DB1484A8C5A}"/>
              </a:ext>
            </a:extLst>
          </p:cNvPr>
          <p:cNvSpPr txBox="1"/>
          <p:nvPr/>
        </p:nvSpPr>
        <p:spPr>
          <a:xfrm>
            <a:off x="9643872" y="4019140"/>
            <a:ext cx="621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3200" b="1" dirty="0">
                <a:solidFill>
                  <a:srgbClr val="FF0000"/>
                </a:solidFill>
              </a:rPr>
              <a:t>- 5</a:t>
            </a:r>
            <a:endParaRPr lang="en-GB" sz="3200" b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4B80A73-6CD8-6492-03D5-2B4EF66F55B6}"/>
              </a:ext>
            </a:extLst>
          </p:cNvPr>
          <p:cNvSpPr txBox="1"/>
          <p:nvPr/>
        </p:nvSpPr>
        <p:spPr>
          <a:xfrm>
            <a:off x="9643872" y="3390479"/>
            <a:ext cx="621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3200" b="1" dirty="0">
                <a:solidFill>
                  <a:srgbClr val="FF0000"/>
                </a:solidFill>
              </a:rPr>
              <a:t>- 4</a:t>
            </a:r>
            <a:endParaRPr lang="en-GB" sz="3200" b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D61BA74-C71B-97EA-2421-7A0D3CCC576C}"/>
              </a:ext>
            </a:extLst>
          </p:cNvPr>
          <p:cNvSpPr txBox="1"/>
          <p:nvPr/>
        </p:nvSpPr>
        <p:spPr>
          <a:xfrm>
            <a:off x="9686544" y="5936842"/>
            <a:ext cx="621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3200" b="1" dirty="0">
                <a:solidFill>
                  <a:srgbClr val="FF0000"/>
                </a:solidFill>
              </a:rPr>
              <a:t>- 8</a:t>
            </a:r>
            <a:endParaRPr lang="en-GB" sz="3200" b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8DBE18-CCC9-B2BB-2607-53F65E5E3C1C}"/>
              </a:ext>
            </a:extLst>
          </p:cNvPr>
          <p:cNvSpPr txBox="1"/>
          <p:nvPr/>
        </p:nvSpPr>
        <p:spPr>
          <a:xfrm>
            <a:off x="9686544" y="2147667"/>
            <a:ext cx="621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3200" b="1" dirty="0">
                <a:solidFill>
                  <a:srgbClr val="FF0000"/>
                </a:solidFill>
              </a:rPr>
              <a:t>- 2</a:t>
            </a:r>
            <a:endParaRPr lang="en-GB" sz="3200" b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12F1534-8B1D-A0F8-84F6-3180293AB8A2}"/>
              </a:ext>
            </a:extLst>
          </p:cNvPr>
          <p:cNvSpPr txBox="1"/>
          <p:nvPr/>
        </p:nvSpPr>
        <p:spPr>
          <a:xfrm>
            <a:off x="9686544" y="1514676"/>
            <a:ext cx="621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3200" b="1" dirty="0">
                <a:solidFill>
                  <a:srgbClr val="FF0000"/>
                </a:solidFill>
              </a:rPr>
              <a:t>- 1</a:t>
            </a:r>
            <a:endParaRPr lang="en-GB" sz="3200" b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A556859-BB91-FBCC-94F4-2B717D63E8C4}"/>
              </a:ext>
            </a:extLst>
          </p:cNvPr>
          <p:cNvSpPr txBox="1"/>
          <p:nvPr/>
        </p:nvSpPr>
        <p:spPr>
          <a:xfrm>
            <a:off x="9643872" y="904855"/>
            <a:ext cx="621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r-Latn-RS" sz="3200" b="1" dirty="0">
                <a:solidFill>
                  <a:srgbClr val="FF0000"/>
                </a:solidFill>
              </a:rPr>
              <a:t>0</a:t>
            </a:r>
            <a:endParaRPr lang="en-GB" sz="3200" b="1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CA1491D-29D3-4F5D-443D-E12D76A2BF00}"/>
              </a:ext>
            </a:extLst>
          </p:cNvPr>
          <p:cNvSpPr txBox="1"/>
          <p:nvPr/>
        </p:nvSpPr>
        <p:spPr>
          <a:xfrm>
            <a:off x="10533888" y="1502152"/>
            <a:ext cx="1097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3200" b="1" dirty="0">
                <a:solidFill>
                  <a:srgbClr val="FF0000"/>
                </a:solidFill>
              </a:rPr>
              <a:t>7 %</a:t>
            </a:r>
            <a:endParaRPr lang="en-GB" sz="3200" b="1" dirty="0">
              <a:solidFill>
                <a:srgbClr val="FF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B8E369-BE27-F6B0-C428-3DE1BA3BAE21}"/>
              </a:ext>
            </a:extLst>
          </p:cNvPr>
          <p:cNvSpPr txBox="1"/>
          <p:nvPr/>
        </p:nvSpPr>
        <p:spPr>
          <a:xfrm>
            <a:off x="10533888" y="2132979"/>
            <a:ext cx="1097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3200" b="1" dirty="0">
                <a:solidFill>
                  <a:srgbClr val="FF0000"/>
                </a:solidFill>
              </a:rPr>
              <a:t>11 %</a:t>
            </a:r>
            <a:endParaRPr lang="en-GB" sz="3200" b="1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A3C040-88D3-39BD-5FAD-EC4683FB32A5}"/>
              </a:ext>
            </a:extLst>
          </p:cNvPr>
          <p:cNvSpPr txBox="1"/>
          <p:nvPr/>
        </p:nvSpPr>
        <p:spPr>
          <a:xfrm>
            <a:off x="10533888" y="2744964"/>
            <a:ext cx="1097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3200" b="1" dirty="0">
                <a:solidFill>
                  <a:srgbClr val="FF0000"/>
                </a:solidFill>
              </a:rPr>
              <a:t>22 %</a:t>
            </a:r>
            <a:endParaRPr lang="en-GB" sz="3200" b="1" dirty="0">
              <a:solidFill>
                <a:srgbClr val="FF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929E87C-9209-4B94-3841-035099D84551}"/>
              </a:ext>
            </a:extLst>
          </p:cNvPr>
          <p:cNvSpPr txBox="1"/>
          <p:nvPr/>
        </p:nvSpPr>
        <p:spPr>
          <a:xfrm>
            <a:off x="10533888" y="4019140"/>
            <a:ext cx="1097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3200" b="1" dirty="0">
                <a:solidFill>
                  <a:srgbClr val="FF0000"/>
                </a:solidFill>
              </a:rPr>
              <a:t>16 %</a:t>
            </a:r>
            <a:endParaRPr lang="en-GB" sz="3200" b="1" dirty="0">
              <a:solidFill>
                <a:srgbClr val="FF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E340DC4-27D2-E6FD-F82D-719132A88F90}"/>
              </a:ext>
            </a:extLst>
          </p:cNvPr>
          <p:cNvSpPr txBox="1"/>
          <p:nvPr/>
        </p:nvSpPr>
        <p:spPr>
          <a:xfrm>
            <a:off x="10533888" y="3375791"/>
            <a:ext cx="1097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3200" b="1" dirty="0">
                <a:solidFill>
                  <a:srgbClr val="FF0000"/>
                </a:solidFill>
              </a:rPr>
              <a:t>27 %</a:t>
            </a:r>
            <a:endParaRPr lang="en-GB" sz="3200" b="1" dirty="0">
              <a:solidFill>
                <a:srgbClr val="FF000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2ECC15C-2225-3F2B-F3C7-8AF3B4BAF3F8}"/>
              </a:ext>
            </a:extLst>
          </p:cNvPr>
          <p:cNvSpPr txBox="1"/>
          <p:nvPr/>
        </p:nvSpPr>
        <p:spPr>
          <a:xfrm>
            <a:off x="9686544" y="516876"/>
            <a:ext cx="2109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3200" b="1" dirty="0">
                <a:solidFill>
                  <a:srgbClr val="FF0000"/>
                </a:solidFill>
              </a:rPr>
              <a:t>Динамика</a:t>
            </a:r>
            <a:endParaRPr lang="en-GB" sz="3200" b="1" dirty="0">
              <a:solidFill>
                <a:srgbClr val="FF0000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8344269-2AC0-BC3D-A74F-95B2E52FB7A2}"/>
              </a:ext>
            </a:extLst>
          </p:cNvPr>
          <p:cNvSpPr txBox="1"/>
          <p:nvPr/>
        </p:nvSpPr>
        <p:spPr>
          <a:xfrm>
            <a:off x="10533888" y="4699506"/>
            <a:ext cx="1097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3200" b="1" dirty="0">
                <a:solidFill>
                  <a:srgbClr val="FF0000"/>
                </a:solidFill>
              </a:rPr>
              <a:t>11 %</a:t>
            </a:r>
            <a:endParaRPr lang="en-GB" sz="3200" b="1" dirty="0">
              <a:solidFill>
                <a:srgbClr val="FF000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65DEBB4-7786-72AE-B265-EB69A18A9FDC}"/>
              </a:ext>
            </a:extLst>
          </p:cNvPr>
          <p:cNvSpPr txBox="1"/>
          <p:nvPr/>
        </p:nvSpPr>
        <p:spPr>
          <a:xfrm>
            <a:off x="10533888" y="5291328"/>
            <a:ext cx="1097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3200" b="1" dirty="0">
                <a:solidFill>
                  <a:srgbClr val="FF0000"/>
                </a:solidFill>
              </a:rPr>
              <a:t>4 %</a:t>
            </a:r>
            <a:endParaRPr lang="en-GB" sz="3200" b="1" dirty="0">
              <a:solidFill>
                <a:srgbClr val="FF000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EB52ABA-AF49-9174-0C44-BFA122A37398}"/>
              </a:ext>
            </a:extLst>
          </p:cNvPr>
          <p:cNvSpPr txBox="1"/>
          <p:nvPr/>
        </p:nvSpPr>
        <p:spPr>
          <a:xfrm>
            <a:off x="10533888" y="5876103"/>
            <a:ext cx="1097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3200" b="1" dirty="0">
                <a:solidFill>
                  <a:srgbClr val="FF0000"/>
                </a:solidFill>
              </a:rPr>
              <a:t>2 %</a:t>
            </a:r>
            <a:endParaRPr lang="en-GB" sz="3200" b="1" dirty="0">
              <a:solidFill>
                <a:srgbClr val="FF000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DA4CF10-68C8-8334-1817-AC122C295E04}"/>
              </a:ext>
            </a:extLst>
          </p:cNvPr>
          <p:cNvSpPr txBox="1"/>
          <p:nvPr/>
        </p:nvSpPr>
        <p:spPr>
          <a:xfrm>
            <a:off x="10292020" y="876720"/>
            <a:ext cx="1304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3200" b="1" dirty="0">
                <a:solidFill>
                  <a:srgbClr val="FF0000"/>
                </a:solidFill>
              </a:rPr>
              <a:t>START</a:t>
            </a:r>
            <a:endParaRPr lang="en-GB" sz="3200" b="1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F4F3B4-E61E-4C55-2B26-D69DDA872FEF}"/>
              </a:ext>
            </a:extLst>
          </p:cNvPr>
          <p:cNvSpPr txBox="1"/>
          <p:nvPr/>
        </p:nvSpPr>
        <p:spPr>
          <a:xfrm>
            <a:off x="1385047" y="188259"/>
            <a:ext cx="830149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sr-Cyrl-RS" sz="3600" b="1" dirty="0"/>
              <a:t>ТРАЈАЊЕ И ДИНАМИКА ИЗГРАДЊЕ</a:t>
            </a:r>
            <a:r>
              <a:rPr lang="sr-Latn-RS" sz="3600" b="1" dirty="0"/>
              <a:t> H.E.</a:t>
            </a:r>
            <a:endParaRPr lang="en-GB" sz="36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AA8E89-28C5-8A84-F154-009E85B31C45}"/>
              </a:ext>
            </a:extLst>
          </p:cNvPr>
          <p:cNvSpPr txBox="1"/>
          <p:nvPr/>
        </p:nvSpPr>
        <p:spPr>
          <a:xfrm>
            <a:off x="3986784" y="624962"/>
            <a:ext cx="2109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3200" b="1" dirty="0">
                <a:solidFill>
                  <a:srgbClr val="FF0000"/>
                </a:solidFill>
              </a:rPr>
              <a:t>Трајање</a:t>
            </a:r>
            <a:endParaRPr lang="en-GB" sz="3200" b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9DD07F-F983-51F9-36FA-03FB38A69A6C}"/>
              </a:ext>
            </a:extLst>
          </p:cNvPr>
          <p:cNvSpPr txBox="1"/>
          <p:nvPr/>
        </p:nvSpPr>
        <p:spPr>
          <a:xfrm>
            <a:off x="260134" y="6521617"/>
            <a:ext cx="11249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dirty="0">
                <a:solidFill>
                  <a:srgbClr val="FF0000"/>
                </a:solidFill>
              </a:rPr>
              <a:t>IAEA PRIS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FFF9C52-C40E-DCC9-C519-62E02D6B49D0}"/>
              </a:ext>
            </a:extLst>
          </p:cNvPr>
          <p:cNvSpPr txBox="1"/>
          <p:nvPr/>
        </p:nvSpPr>
        <p:spPr>
          <a:xfrm>
            <a:off x="10756202" y="6521617"/>
            <a:ext cx="11249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dirty="0">
                <a:solidFill>
                  <a:srgbClr val="FF0000"/>
                </a:solidFill>
              </a:rPr>
              <a:t>Procena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7432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6758</TotalTime>
  <Words>2260</Words>
  <Application>Microsoft Office PowerPoint</Application>
  <PresentationFormat>Widescreen</PresentationFormat>
  <Paragraphs>741</Paragraphs>
  <Slides>51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62" baseType="lpstr">
      <vt:lpstr>Agency FB</vt:lpstr>
      <vt:lpstr>Arial</vt:lpstr>
      <vt:lpstr>Arial Black</vt:lpstr>
      <vt:lpstr>Calibri</vt:lpstr>
      <vt:lpstr>Calibri Light</vt:lpstr>
      <vt:lpstr>CenturyGothic-Bold</vt:lpstr>
      <vt:lpstr>Roboto</vt:lpstr>
      <vt:lpstr>Times</vt:lpstr>
      <vt:lpstr>Times New Roman</vt:lpstr>
      <vt:lpstr>Wingdings</vt:lpstr>
      <vt:lpstr>Office Theme</vt:lpstr>
      <vt:lpstr> EКОНОМСКЕ КАРАКТЕРИСТИКЕ НУКЛЕАРНИХ ЕЛЕКТРАНА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Performances of recycling of Spent Fuel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OD RUDE URANA DO GORIVA</vt:lpstr>
      <vt:lpstr>A Graphic of Nuclear Fuel Cycle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SANU</dc:title>
  <dc:creator>Miodrag Mesarovic</dc:creator>
  <cp:lastModifiedBy>Miodrag Mesarovic</cp:lastModifiedBy>
  <cp:revision>30</cp:revision>
  <cp:lastPrinted>2022-11-20T13:28:26Z</cp:lastPrinted>
  <dcterms:created xsi:type="dcterms:W3CDTF">2022-10-15T17:17:49Z</dcterms:created>
  <dcterms:modified xsi:type="dcterms:W3CDTF">2022-11-21T22:01:04Z</dcterms:modified>
</cp:coreProperties>
</file>