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60" r:id="rId5"/>
    <p:sldId id="268" r:id="rId6"/>
    <p:sldId id="269" r:id="rId7"/>
    <p:sldId id="259" r:id="rId8"/>
    <p:sldId id="270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BBF8-A016-4977-B657-DD3E27F34CB3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F924-F401-43A4-B113-E68ACED05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839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BBF8-A016-4977-B657-DD3E27F34CB3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F924-F401-43A4-B113-E68ACED05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62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BBF8-A016-4977-B657-DD3E27F34CB3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F924-F401-43A4-B113-E68ACED05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576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BBF8-A016-4977-B657-DD3E27F34CB3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F924-F401-43A4-B113-E68ACED05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4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BBF8-A016-4977-B657-DD3E27F34CB3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F924-F401-43A4-B113-E68ACED05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410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BBF8-A016-4977-B657-DD3E27F34CB3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F924-F401-43A4-B113-E68ACED05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226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BBF8-A016-4977-B657-DD3E27F34CB3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F924-F401-43A4-B113-E68ACED05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66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BBF8-A016-4977-B657-DD3E27F34CB3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F924-F401-43A4-B113-E68ACED05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398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BBF8-A016-4977-B657-DD3E27F34CB3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F924-F401-43A4-B113-E68ACED05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65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BBF8-A016-4977-B657-DD3E27F34CB3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F924-F401-43A4-B113-E68ACED05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31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BBF8-A016-4977-B657-DD3E27F34CB3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F924-F401-43A4-B113-E68ACED05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84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2BBF8-A016-4977-B657-DD3E27F34CB3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1F924-F401-43A4-B113-E68ACED05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58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lum bright="40000"/>
          </a:blip>
          <a:stretch>
            <a:fillRect/>
          </a:stretch>
        </p:blipFill>
        <p:spPr>
          <a:xfrm>
            <a:off x="772222" y="414772"/>
            <a:ext cx="10919870" cy="6265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890" y="1637374"/>
            <a:ext cx="9144000" cy="107219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НУКЛЕАРНE ЕЛЕКТРАНE У ЕНЕРГЕТИЦИ СРБИЈЕ</a:t>
            </a:r>
            <a:b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- потребе, могућности, перспективе -</a:t>
            </a:r>
            <a:endParaRPr lang="en-US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8639" y="2981714"/>
            <a:ext cx="9144000" cy="935128"/>
          </a:xfrm>
        </p:spPr>
        <p:txBody>
          <a:bodyPr/>
          <a:lstStyle/>
          <a:p>
            <a:r>
              <a:rPr lang="sr-Cyrl-RS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Зоран В. Поповић</a:t>
            </a:r>
          </a:p>
          <a:p>
            <a:r>
              <a:rPr lang="sr-Cyrl-RS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Уводна реч</a:t>
            </a:r>
            <a:endParaRPr lang="en-US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2639" y="72874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СРПСКА АКАДЕМИЈА НАУКА И УМЕТНОСТИ</a:t>
            </a:r>
            <a:br>
              <a:rPr lang="ru-RU" b="1" dirty="0"/>
            </a:br>
            <a:r>
              <a:rPr lang="ru-RU" b="1" dirty="0"/>
              <a:t>Академијски одбор за енергетику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4878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79" y="718458"/>
            <a:ext cx="10908241" cy="572000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27691" y="1339387"/>
            <a:ext cx="1072242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sr-Cyrl-RS" b="1" dirty="0">
                <a:solidFill>
                  <a:srgbClr val="FFFF00"/>
                </a:solidFill>
              </a:rPr>
              <a:t>Након успостављања потпуне власти, руководство тадашње Федеративне Народне Републике Југославије (ФНРЈ), импресионирано могућностима нуклеарне технологије и жељом да ухватимо корак са развијеним светом у тој перспективној и важној истраживачкој области, показује амбиције за нуклеарни програм</a:t>
            </a:r>
            <a:r>
              <a:rPr lang="ru-RU" b="1" dirty="0">
                <a:solidFill>
                  <a:srgbClr val="FFFF00"/>
                </a:solidFill>
              </a:rPr>
              <a:t>. </a:t>
            </a:r>
          </a:p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sr-Cyrl-RS" b="1" dirty="0">
                <a:solidFill>
                  <a:srgbClr val="FFFF00"/>
                </a:solidFill>
              </a:rPr>
              <a:t>У то време Југославија је била једна од само једанаест земаља у свету у којој су започела истраживања у области нуклеарних наука. </a:t>
            </a:r>
          </a:p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sr-Cyrl-RS" b="1" dirty="0">
                <a:solidFill>
                  <a:srgbClr val="FFFF00"/>
                </a:solidFill>
              </a:rPr>
              <a:t>Мотиви за отпочињање нуклеарног програма могли би се наћи у чињеници да је поседовање нуклеарног оружја, с једне стране, значило значајно повећање националне безбедности и средство одвраћања од спољних претњи, а с друге стране представљало је симбол државног и националног идентитета и просперитета. </a:t>
            </a:r>
            <a:endParaRPr lang="en-US" b="1" dirty="0">
              <a:solidFill>
                <a:srgbClr val="FFFF00"/>
              </a:solidFill>
            </a:endParaRPr>
          </a:p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sr-Cyrl-RS" b="1" dirty="0">
                <a:solidFill>
                  <a:srgbClr val="FFFF00"/>
                </a:solidFill>
              </a:rPr>
              <a:t>За развој нуклеарног оружја било је потребно располагати, пре свега, довољном количином уранијума и имати добро развијену „тешку“ индустрију. Оба ова услова Југославија, након рата и великог сиромаштва, није могла да испуни. Геолошка истраживања су показала да се у Југославији може произвести укупно 500 </a:t>
            </a:r>
            <a:r>
              <a:rPr lang="en-US" b="1" dirty="0">
                <a:solidFill>
                  <a:srgbClr val="FFFF00"/>
                </a:solidFill>
              </a:rPr>
              <a:t>kg</a:t>
            </a:r>
            <a:r>
              <a:rPr lang="sr-Cyrl-RS" b="1" dirty="0">
                <a:solidFill>
                  <a:srgbClr val="FFFF00"/>
                </a:solidFill>
              </a:rPr>
              <a:t> уранијума па су снови о развоју нуклеарног оружја замењени програмом развоја нуклеарних истраживања и развоја нуклеарних технологија само за мирнодопске сврхе.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15886" y="87086"/>
            <a:ext cx="9340320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sr-Cyrl-R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Нуклеарни програм – како је почело ?</a:t>
            </a:r>
            <a:endParaRPr lang="sr-Cyrl-R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247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4920344" y="224339"/>
            <a:ext cx="6607627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sr-Cyrl-R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Нуклеарни програм – како је почело ?</a:t>
            </a:r>
            <a:endParaRPr lang="sr-Cyrl-R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0595" y="965273"/>
            <a:ext cx="730712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sr-Cyrl-RS" sz="1400" dirty="0" smtClean="0"/>
              <a:t>Академик </a:t>
            </a:r>
            <a:r>
              <a:rPr lang="sr-Cyrl-RS" sz="1400" dirty="0"/>
              <a:t>Павле Савић, који је пре рата радио са Иреном Кири на нуклеарној фисији у Институту за радијум у Паризу, а током рата био активни учесник народноослободилачке борбе и Титов шифрант, био је добар саговорник за нуклеарна питања. По налогу партије, Павле Савић 1945/46. године борави у Москви у Институту за физичке проблеме Академије наука СССР. Домаћин му је био академик и потоњи нобеловац </a:t>
            </a:r>
            <a:r>
              <a:rPr lang="sr-Cyrl-RS" sz="1400" dirty="0" err="1"/>
              <a:t>Пјотр</a:t>
            </a:r>
            <a:r>
              <a:rPr lang="sr-Cyrl-RS" sz="1400" dirty="0"/>
              <a:t> </a:t>
            </a:r>
            <a:r>
              <a:rPr lang="sr-Cyrl-RS" sz="1400" dirty="0" err="1"/>
              <a:t>Леонидович</a:t>
            </a:r>
            <a:r>
              <a:rPr lang="sr-Cyrl-RS" sz="1400" dirty="0"/>
              <a:t> Капица. Капица је показао велике симпатије за идеју да се уз помоћ совјетских научника формира Институт за физику у Београду у којем би се развијала истраживања у физици, а посебно у области нуклеарних наука искључиво за мирнодопске сврхе. 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sr-Cyrl-RS" sz="1400" dirty="0"/>
              <a:t>Капица и Савић су израдили пројекат будућег института који је обухватао и детаљан план његовог опремања и програм образовања српских научника у Москви и помоћ совјетских научника током изградње института у Београду. 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sr-Cyrl-RS" sz="1400" dirty="0"/>
              <a:t>Захлађење односа између југословенског и совјетског руководства довело је 1948. године до потпуног прекида међудржавне сарадње, тако да до реализације идеје о формирању института за физику у Београду уз организациону, материјалну и кадровску помоћ совјетске стране није дошло. </a:t>
            </a:r>
            <a:endParaRPr lang="sr-Cyrl-RS" sz="1400" dirty="0" smtClean="0"/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sr-Cyrl-RS" sz="1400" dirty="0" smtClean="0"/>
              <a:t>Разлаз са Стаљином довео је до промене концепције развоја ФНР Југославије. Сарадња и помоћ од стране СССР-а замењена је политиком ослањања на сопствене снаге, што је подразумевало учвршћивање научне независности земље. 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sr-Cyrl-RS" sz="1400" dirty="0" smtClean="0"/>
              <a:t>С тим у вези, Влада ФНРЈ крајем 1947. године доноси одлуку о формирању института за нуклеарна истраживања. Уредбом од 10. јануара 1948. званично је основана институција која је названа </a:t>
            </a:r>
            <a:r>
              <a:rPr lang="sr-Cyrl-RS" sz="1400" i="1" dirty="0" smtClean="0"/>
              <a:t>Институт за физику. (→Институт за испитивање структуре материје-1950, → Институт за нуклеарне науке „Борис Кидрич“-1953; → Институт за нуклеарне науке „Винча“-1992).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72" y="267888"/>
            <a:ext cx="3048000" cy="43338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07572" y="4645475"/>
            <a:ext cx="374468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dirty="0" smtClean="0"/>
              <a:t>Драгомир Бонџић „Између амбиција и илузија: Нуклеарна политика Југославије 1945–1990“, Институт за савремену историју и Друштво историчара Србије „Стојан Новаковић“, Београд 2016.</a:t>
            </a:r>
          </a:p>
          <a:p>
            <a:pPr>
              <a:spcAft>
                <a:spcPts val="600"/>
              </a:spcAft>
            </a:pPr>
            <a:r>
              <a:rPr lang="ru-RU" sz="1200" dirty="0" smtClean="0"/>
              <a:t>Пола </a:t>
            </a:r>
            <a:r>
              <a:rPr lang="ru-RU" sz="1200" dirty="0" smtClean="0"/>
              <a:t>века Института „Винча“ (1948–1998), Институт за нуклеарне науке „Винча“, Завод за уџбенике и наставна средства, Београд, 2000. </a:t>
            </a:r>
          </a:p>
          <a:p>
            <a:pPr>
              <a:spcAft>
                <a:spcPts val="600"/>
              </a:spcAft>
            </a:pPr>
            <a:r>
              <a:rPr lang="ru-RU" sz="1200" dirty="0" smtClean="0"/>
              <a:t>Слободан </a:t>
            </a:r>
            <a:r>
              <a:rPr lang="ru-RU" sz="1200" dirty="0" smtClean="0"/>
              <a:t>Никићеновић: „Нуклеарна енергија у Југославији“. Савезна комисија за нуклеарну енергију, Београд 1963.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62478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2000"/>
            <a:ext cx="8229600" cy="766200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sr-Cyrl-R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Институт за нуклеарне науке „Винча”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5551" y="838200"/>
            <a:ext cx="1015750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sr-Cyrl-RS" sz="1400" dirty="0" smtClean="0"/>
              <a:t>Укупно </a:t>
            </a:r>
            <a:r>
              <a:rPr lang="sr-Cyrl-RS" sz="1400" dirty="0"/>
              <a:t>је у периоду 1948–1959 за рад и развој ИНН „Винча” утрошено око 10 милијарди динара што би данас, износило око 150 милиона америчких долара</a:t>
            </a:r>
            <a:r>
              <a:rPr lang="sr-Cyrl-RS" sz="1400" dirty="0" smtClean="0"/>
              <a:t>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sr-Cyrl-RS" sz="1400" dirty="0" smtClean="0"/>
              <a:t>Највећа појединачна ставка је набавка истраживачког нуклеарног реактора номиналне снаге 6,5 </a:t>
            </a:r>
            <a:r>
              <a:rPr lang="en-US" sz="1400" dirty="0" smtClean="0"/>
              <a:t>MW</a:t>
            </a:r>
            <a:r>
              <a:rPr lang="sr-Cyrl-RS" sz="1400" dirty="0" smtClean="0"/>
              <a:t>.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sr-Cyrl-RS" sz="1400" dirty="0" smtClean="0"/>
              <a:t>Са сајта ИНН Винча сазнајемо да је „Институту била намењена реализација државног нуклеарног програма истраживања, који је окончан 1968. године</a:t>
            </a:r>
            <a:r>
              <a:rPr lang="en-US" sz="1400" dirty="0" smtClean="0"/>
              <a:t>. </a:t>
            </a:r>
            <a:r>
              <a:rPr lang="sr-Cyrl-RS" sz="1400" dirty="0" smtClean="0"/>
              <a:t>Од те године институт наставља истраживања у оквиру мешовитог (не само нуклеарног) концепта“. </a:t>
            </a:r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9059"/>
              </p:ext>
            </p:extLst>
          </p:nvPr>
        </p:nvGraphicFramePr>
        <p:xfrm>
          <a:off x="344376" y="2416942"/>
          <a:ext cx="4384675" cy="41319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2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8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7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67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Година</a:t>
                      </a: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508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Вредност у тадашњим динарима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П</a:t>
                      </a:r>
                      <a:r>
                        <a:rPr lang="ru-RU" sz="1000">
                          <a:effectLst/>
                        </a:rPr>
                        <a:t>роцењена вредност у тадашњим доларима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Процењена в</a:t>
                      </a:r>
                      <a:r>
                        <a:rPr lang="ru-RU" sz="1000">
                          <a:effectLst/>
                        </a:rPr>
                        <a:t>редност у </a:t>
                      </a:r>
                      <a:r>
                        <a:rPr lang="sr-Cyrl-RS" sz="1000">
                          <a:effectLst/>
                        </a:rPr>
                        <a:t>садашњим </a:t>
                      </a:r>
                      <a:r>
                        <a:rPr lang="ru-RU" sz="1000">
                          <a:effectLst/>
                        </a:rPr>
                        <a:t>доларима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1948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6223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37.850.000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604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283.903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350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3.030.936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1949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6223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57.930.000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604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331.066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350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3.448.773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6223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101.820.000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604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469.996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350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4.957.699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1951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6223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140.250.000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604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542.973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350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5.656.223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1952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6223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153.890.000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604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513.035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350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4.953.979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1953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6223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211.650.000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604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567.370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350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5.375.442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1954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6223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291.300.000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604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652.972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350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6.140.411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1955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6223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424.590.000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604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817.792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350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7.633.090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1956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6223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736.910.000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604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1.244.218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350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11.656.385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1957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6223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2.824.520.000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604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4.245.199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350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39.187.019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1958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6223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2.196.050.000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604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2.973.979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350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26.572.947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1959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6223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2.652.990.000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604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3.269.248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350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28.401.774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Укупно </a:t>
                      </a:r>
                      <a:r>
                        <a:rPr lang="sr-Cyrl-RS" sz="1000">
                          <a:effectLst/>
                        </a:rPr>
                        <a:t>„</a:t>
                      </a:r>
                      <a:r>
                        <a:rPr lang="en-US" sz="1000">
                          <a:effectLst/>
                        </a:rPr>
                        <a:t>Винча</a:t>
                      </a:r>
                      <a:r>
                        <a:rPr lang="sr-Cyrl-RS" sz="1100">
                          <a:effectLst/>
                        </a:rPr>
                        <a:t>”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6223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9.829.7</a:t>
                      </a:r>
                      <a:r>
                        <a:rPr lang="sr-Latn-RS" sz="1000" dirty="0" smtClean="0">
                          <a:effectLst/>
                        </a:rPr>
                        <a:t>5</a:t>
                      </a:r>
                      <a:r>
                        <a:rPr lang="en-US" sz="1000" dirty="0" smtClean="0">
                          <a:effectLst/>
                        </a:rPr>
                        <a:t>0.000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604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≈ 16.000.000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03505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≈ </a:t>
                      </a:r>
                      <a:r>
                        <a:rPr lang="en-US" sz="1000" dirty="0" smtClean="0">
                          <a:effectLst/>
                        </a:rPr>
                        <a:t>1</a:t>
                      </a:r>
                      <a:r>
                        <a:rPr lang="sr-Latn-RS" sz="1000" dirty="0" smtClean="0">
                          <a:effectLst/>
                        </a:rPr>
                        <a:t>47</a:t>
                      </a:r>
                      <a:r>
                        <a:rPr lang="en-US" sz="1000" dirty="0" smtClean="0">
                          <a:effectLst/>
                        </a:rPr>
                        <a:t>.000.000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85090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Тешка вода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r>
                        <a:rPr lang="sr-Cyrl-RS" sz="1000">
                          <a:effectLst/>
                        </a:rPr>
                        <a:t>1956. година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434</a:t>
                      </a:r>
                      <a:r>
                        <a:rPr lang="sr-Cyrl-RS" sz="1000">
                          <a:effectLst/>
                        </a:rPr>
                        <a:t>.</a:t>
                      </a:r>
                      <a:r>
                        <a:rPr lang="en-US" sz="1000">
                          <a:effectLst/>
                        </a:rPr>
                        <a:t>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4.065.904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Уранијум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r>
                        <a:rPr lang="sr-Cyrl-RS" sz="1000">
                          <a:effectLst/>
                        </a:rPr>
                        <a:t>1956. година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160</a:t>
                      </a:r>
                      <a:r>
                        <a:rPr lang="sr-Cyrl-RS" sz="1000">
                          <a:effectLst/>
                        </a:rPr>
                        <a:t>.</a:t>
                      </a:r>
                      <a:r>
                        <a:rPr lang="en-US" sz="1000">
                          <a:effectLst/>
                        </a:rPr>
                        <a:t>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1.498.951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9080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Укупно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≈ 16.600.000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≈ </a:t>
                      </a:r>
                      <a:r>
                        <a:rPr lang="en-US" sz="1000" dirty="0" smtClean="0">
                          <a:effectLst/>
                        </a:rPr>
                        <a:t>15</a:t>
                      </a:r>
                      <a:r>
                        <a:rPr lang="sr-Latn-RS" sz="1000" dirty="0" smtClean="0">
                          <a:effectLst/>
                        </a:rPr>
                        <a:t>2</a:t>
                      </a:r>
                      <a:r>
                        <a:rPr lang="en-US" sz="1000" dirty="0" smtClean="0">
                          <a:effectLst/>
                        </a:rPr>
                        <a:t>.600.000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346067"/>
              </p:ext>
            </p:extLst>
          </p:nvPr>
        </p:nvGraphicFramePr>
        <p:xfrm>
          <a:off x="4999150" y="2562485"/>
          <a:ext cx="4191000" cy="15773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Сврха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Вредност у динарима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Процењена вредност у $ (1957. година)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Процењена данашња вредност у $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39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Опрема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2.848.526.000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effectLst/>
                        </a:rPr>
                        <a:t>4</a:t>
                      </a:r>
                      <a:r>
                        <a:rPr lang="sr-Cyrl-RS" sz="1000" dirty="0" smtClean="0">
                          <a:effectLst/>
                        </a:rPr>
                        <a:t>.</a:t>
                      </a:r>
                      <a:r>
                        <a:rPr lang="en-US" sz="1000" dirty="0" smtClean="0">
                          <a:effectLst/>
                        </a:rPr>
                        <a:t>281</a:t>
                      </a:r>
                      <a:r>
                        <a:rPr lang="sr-Cyrl-RS" sz="1000" dirty="0" smtClean="0">
                          <a:effectLst/>
                        </a:rPr>
                        <a:t>.</a:t>
                      </a:r>
                      <a:r>
                        <a:rPr lang="sr-Latn-RS" sz="1000" dirty="0" smtClean="0">
                          <a:effectLst/>
                        </a:rPr>
                        <a:t>280</a:t>
                      </a:r>
                      <a:endParaRPr lang="en-US" sz="11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effectLst/>
                        </a:rPr>
                        <a:t>39</a:t>
                      </a:r>
                      <a:r>
                        <a:rPr lang="sr-Cyrl-RS" sz="1000" dirty="0" smtClean="0">
                          <a:effectLst/>
                        </a:rPr>
                        <a:t>.</a:t>
                      </a:r>
                      <a:r>
                        <a:rPr lang="en-US" sz="1000" dirty="0" smtClean="0">
                          <a:effectLst/>
                        </a:rPr>
                        <a:t>5</a:t>
                      </a:r>
                      <a:r>
                        <a:rPr lang="sr-Latn-RS" sz="1000" dirty="0" smtClean="0">
                          <a:effectLst/>
                        </a:rPr>
                        <a:t>20</a:t>
                      </a:r>
                      <a:r>
                        <a:rPr lang="sr-Cyrl-RS" sz="1000" dirty="0" smtClean="0">
                          <a:effectLst/>
                        </a:rPr>
                        <a:t>.</a:t>
                      </a:r>
                      <a:r>
                        <a:rPr lang="sr-Latn-RS" sz="1000" dirty="0" smtClean="0">
                          <a:effectLst/>
                        </a:rPr>
                        <a:t>079</a:t>
                      </a:r>
                      <a:endParaRPr lang="en-US" sz="11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Грађевински радови са монтажом опреме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1.511.894.000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effectLst/>
                        </a:rPr>
                        <a:t>2</a:t>
                      </a:r>
                      <a:r>
                        <a:rPr lang="sr-Cyrl-RS" sz="1100" dirty="0" smtClean="0">
                          <a:effectLst/>
                        </a:rPr>
                        <a:t>.</a:t>
                      </a:r>
                      <a:r>
                        <a:rPr lang="en-US" sz="1100" dirty="0" smtClean="0">
                          <a:effectLst/>
                        </a:rPr>
                        <a:t>272</a:t>
                      </a:r>
                      <a:r>
                        <a:rPr lang="sr-Cyrl-RS" sz="1100" dirty="0" smtClean="0">
                          <a:effectLst/>
                        </a:rPr>
                        <a:t>.</a:t>
                      </a:r>
                      <a:r>
                        <a:rPr lang="en-US" sz="1100" dirty="0" smtClean="0">
                          <a:effectLst/>
                        </a:rPr>
                        <a:t>34</a:t>
                      </a:r>
                      <a:r>
                        <a:rPr lang="sr-Latn-RS" sz="1100" dirty="0" smtClean="0">
                          <a:effectLst/>
                        </a:rPr>
                        <a:t>8</a:t>
                      </a:r>
                      <a:endParaRPr lang="en-US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effectLst/>
                        </a:rPr>
                        <a:t>20</a:t>
                      </a:r>
                      <a:r>
                        <a:rPr lang="sr-Cyrl-RS" sz="1100" dirty="0" smtClean="0">
                          <a:effectLst/>
                        </a:rPr>
                        <a:t>.</a:t>
                      </a:r>
                      <a:r>
                        <a:rPr lang="en-US" sz="1100" dirty="0" smtClean="0">
                          <a:effectLst/>
                        </a:rPr>
                        <a:t>975</a:t>
                      </a:r>
                      <a:r>
                        <a:rPr lang="sr-Cyrl-RS" sz="1100" dirty="0" smtClean="0">
                          <a:effectLst/>
                        </a:rPr>
                        <a:t>.</a:t>
                      </a:r>
                      <a:r>
                        <a:rPr lang="en-US" sz="1100" dirty="0" smtClean="0">
                          <a:effectLst/>
                        </a:rPr>
                        <a:t>8</a:t>
                      </a:r>
                      <a:r>
                        <a:rPr lang="sr-Latn-RS" sz="1100" dirty="0" smtClean="0">
                          <a:effectLst/>
                        </a:rPr>
                        <a:t>21</a:t>
                      </a:r>
                      <a:endParaRPr lang="en-US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Пројектовање и остали трошкови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135.594.000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203</a:t>
                      </a:r>
                      <a:r>
                        <a:rPr lang="sr-Cyrl-RS" sz="1000">
                          <a:effectLst/>
                        </a:rPr>
                        <a:t>.</a:t>
                      </a:r>
                      <a:r>
                        <a:rPr lang="en-US" sz="1000">
                          <a:effectLst/>
                        </a:rPr>
                        <a:t>795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r>
                        <a:rPr lang="sr-Cyrl-RS" sz="1000">
                          <a:effectLst/>
                        </a:rPr>
                        <a:t>.</a:t>
                      </a:r>
                      <a:r>
                        <a:rPr lang="en-US" sz="1000">
                          <a:effectLst/>
                        </a:rPr>
                        <a:t>881</a:t>
                      </a:r>
                      <a:r>
                        <a:rPr lang="sr-Cyrl-RS" sz="1000">
                          <a:effectLst/>
                        </a:rPr>
                        <a:t>.</a:t>
                      </a:r>
                      <a:r>
                        <a:rPr lang="en-US" sz="1000">
                          <a:effectLst/>
                        </a:rPr>
                        <a:t>213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Укупно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4.495.994.000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6</a:t>
                      </a:r>
                      <a:r>
                        <a:rPr lang="sr-Cyrl-RS" sz="1000" dirty="0">
                          <a:effectLst/>
                        </a:rPr>
                        <a:t>.</a:t>
                      </a:r>
                      <a:r>
                        <a:rPr lang="en-US" sz="1000" dirty="0">
                          <a:effectLst/>
                        </a:rPr>
                        <a:t>757</a:t>
                      </a:r>
                      <a:r>
                        <a:rPr lang="sr-Cyrl-RS" sz="1000" dirty="0" smtClean="0">
                          <a:effectLst/>
                        </a:rPr>
                        <a:t>.</a:t>
                      </a:r>
                      <a:r>
                        <a:rPr lang="sr-Latn-RS" sz="1000" dirty="0" smtClean="0">
                          <a:effectLst/>
                        </a:rPr>
                        <a:t>423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62</a:t>
                      </a:r>
                      <a:r>
                        <a:rPr lang="sr-Cyrl-RS" sz="1000" dirty="0">
                          <a:effectLst/>
                        </a:rPr>
                        <a:t>.</a:t>
                      </a:r>
                      <a:r>
                        <a:rPr lang="en-US" sz="1000" dirty="0" smtClean="0">
                          <a:effectLst/>
                        </a:rPr>
                        <a:t>37</a:t>
                      </a:r>
                      <a:r>
                        <a:rPr lang="sr-Latn-RS" sz="1000" dirty="0" smtClean="0">
                          <a:effectLst/>
                        </a:rPr>
                        <a:t>7</a:t>
                      </a:r>
                      <a:r>
                        <a:rPr lang="sr-Cyrl-RS" sz="1000" dirty="0" smtClean="0">
                          <a:effectLst/>
                        </a:rPr>
                        <a:t>.</a:t>
                      </a:r>
                      <a:r>
                        <a:rPr lang="sr-Latn-RS" sz="1000" dirty="0" smtClean="0">
                          <a:effectLst/>
                        </a:rPr>
                        <a:t>113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908664" y="2316265"/>
            <a:ext cx="437197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sr-Cyrl-RS" altLang="en-US" sz="1000" b="1" dirty="0">
                <a:ea typeface="Calibri" pitchFamily="34" charset="0"/>
                <a:cs typeface="Times New Roman" pitchFamily="18" charset="0"/>
              </a:rPr>
              <a:t>Спецификација трошкова изградње </a:t>
            </a:r>
            <a:r>
              <a:rPr lang="sr-Cyrl-RS" altLang="en-US" sz="1000" b="1" dirty="0" err="1">
                <a:ea typeface="Calibri" pitchFamily="34" charset="0"/>
                <a:cs typeface="Times New Roman" pitchFamily="18" charset="0"/>
              </a:rPr>
              <a:t>нуклерног</a:t>
            </a:r>
            <a:r>
              <a:rPr lang="sr-Cyrl-RS" altLang="en-US" sz="1000" b="1" dirty="0">
                <a:ea typeface="Calibri" pitchFamily="34" charset="0"/>
                <a:cs typeface="Times New Roman" pitchFamily="18" charset="0"/>
              </a:rPr>
              <a:t> реактора РА</a:t>
            </a:r>
            <a:endParaRPr lang="sr-Cyrl-RS" altLang="en-US" b="1" dirty="0">
              <a:cs typeface="Arial" pitchFamily="34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412" y="4278084"/>
            <a:ext cx="3610155" cy="2205487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5334" y="2384283"/>
            <a:ext cx="2553710" cy="395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559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850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21" y="1227367"/>
            <a:ext cx="3669665" cy="523684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4781901" y="1227367"/>
            <a:ext cx="6858001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У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образовном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пољу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постојали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студијски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програми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на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више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факултета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Универзитета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у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Београду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Електротехнички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Машински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Факултет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за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физичку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хемију</a:t>
            </a:r>
            <a:r>
              <a:rPr lang="sr-Cyrl-R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Факултет за физику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)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везани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за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нуклеарне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науке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sr-Cyrl-RS" sz="16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На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Електротехничк</a:t>
            </a:r>
            <a:r>
              <a:rPr lang="sr-Cyrl-R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ом факултету постојао је </a:t>
            </a:r>
            <a:r>
              <a:rPr lang="sr-Cyrl-RS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Одсек за</a:t>
            </a:r>
            <a:r>
              <a:rPr lang="en-US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Техничку</a:t>
            </a: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b="1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физику</a:t>
            </a:r>
            <a:r>
              <a:rPr lang="sr-Cyrl-RS" sz="16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и нуклеарну технику</a:t>
            </a:r>
            <a:r>
              <a:rPr lang="sr-Cyrl-R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који је основан 1955. године. Средином седамдесетих било је три смера на овом одсеку: Смер физике материјала, Нуклеарне технике и аутоматике. Године 1993. </a:t>
            </a:r>
            <a:r>
              <a:rPr lang="sr-Cyrl-R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Одсек за техничку физику </a:t>
            </a:r>
            <a:r>
              <a:rPr lang="sr-Cyrl-R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је </a:t>
            </a:r>
            <a:r>
              <a:rPr lang="sr-Cyrl-R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трансформисан </a:t>
            </a:r>
            <a:r>
              <a:rPr lang="sr-Cyrl-R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у Одсек за физичку електронику.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Факултет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за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физичку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хемију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sr-Cyrl-R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је </a:t>
            </a:r>
            <a:r>
              <a:rPr lang="en-US" sz="16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углавном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сачувао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своје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курсеве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у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оквиру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катедре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за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Радиохемију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и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нуклеарну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хемију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sr-Cyrl-RS" sz="16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На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Машинском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факултету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постоје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неке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активности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у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области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термотехнике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и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хидродинамичких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процеса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sr-Cyrl-RS" sz="16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r-Cyrl-R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Д</a:t>
            </a:r>
            <a:r>
              <a:rPr lang="en-US" sz="16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анас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sr-Cyrl-R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је </a:t>
            </a:r>
            <a:r>
              <a:rPr lang="en-US" sz="16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број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људи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компетенцијама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у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нуклеарној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области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мали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и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недовољан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за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реализацију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озбиљних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програма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r>
              <a:rPr lang="sr-Cyrl-R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Т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већином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људи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у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поодмаклим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годинама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Они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могу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помоћи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у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обнови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кадрова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али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је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кључ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у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обнављању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и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модернизацији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студијских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програма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што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је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функција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државе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У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области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образовања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би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било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разумно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размишљати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и о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школовању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кадрова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у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иностраним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институцијама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US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74663" y="424734"/>
            <a:ext cx="11043601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sr-Cyrl-R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Образовање у области нуклеарних наука и техника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361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261873" y="2241582"/>
            <a:ext cx="9592056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Bef>
                <a:spcPts val="1000"/>
              </a:spcBef>
              <a:spcAft>
                <a:spcPts val="600"/>
              </a:spcAft>
            </a:pPr>
            <a:r>
              <a:rPr lang="sr-Cyrl-RS" sz="1400" dirty="0">
                <a:ea typeface="Times New Roman" panose="02020603050405020304" pitchFamily="18" charset="0"/>
              </a:rPr>
              <a:t>Главни послови НОС-а требало би да буду: 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sr-Cyrl-RS" sz="1400" dirty="0">
                <a:ea typeface="Times New Roman" panose="02020603050405020304" pitchFamily="18" charset="0"/>
              </a:rPr>
              <a:t>(1) декомисија Реактора РА, 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sr-Cyrl-RS" sz="1400" dirty="0">
                <a:ea typeface="Times New Roman" panose="02020603050405020304" pitchFamily="18" charset="0"/>
              </a:rPr>
              <a:t>(2) решење будућег статуса  Реактора РБ, 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sr-Cyrl-RS" sz="1400" dirty="0">
                <a:ea typeface="Times New Roman" panose="02020603050405020304" pitchFamily="18" charset="0"/>
              </a:rPr>
              <a:t>(3) коришћење хангара Х3 за складиштење чврстог радиоактивног отпада , 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sr-Cyrl-RS" sz="1400" dirty="0">
                <a:ea typeface="Times New Roman" panose="02020603050405020304" pitchFamily="18" charset="0"/>
              </a:rPr>
              <a:t>(4) коришћење складишта радиоактивних извора високе активности БС, 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sr-Cyrl-RS" sz="1400" dirty="0">
                <a:ea typeface="Times New Roman" panose="02020603050405020304" pitchFamily="18" charset="0"/>
              </a:rPr>
              <a:t>(5) изградња, пробни рад  и коришћење постројења за прераду радиоактивног отпада ППО, 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sr-Cyrl-RS" sz="1400" dirty="0">
                <a:ea typeface="Times New Roman" panose="02020603050405020304" pitchFamily="18" charset="0"/>
              </a:rPr>
              <a:t>(6) декомисија хангара за складиштење чврстог радиоактивног отпада Х1 и Х2, 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sr-Cyrl-RS" sz="1400" dirty="0">
                <a:ea typeface="Times New Roman" panose="02020603050405020304" pitchFamily="18" charset="0"/>
              </a:rPr>
              <a:t>(7) декомисија четири базена за складиштење течног радиоактивног отпада, 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720090" marR="0" indent="-262890" algn="just">
              <a:spcBef>
                <a:spcPts val="0"/>
              </a:spcBef>
              <a:spcAft>
                <a:spcPts val="0"/>
              </a:spcAft>
            </a:pPr>
            <a:r>
              <a:rPr lang="sr-Cyrl-RS" sz="1400" dirty="0">
                <a:ea typeface="Times New Roman" panose="02020603050405020304" pitchFamily="18" charset="0"/>
              </a:rPr>
              <a:t>(8) прописано ускладиштење радиоактивног и нуклеарног материјала на локацији „Винча“које се налази ван контролисане зоне складишта радиоактивног отпада ЈП, 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sr-Cyrl-RS" sz="1400" dirty="0">
                <a:ea typeface="Times New Roman" panose="02020603050405020304" pitchFamily="18" charset="0"/>
              </a:rPr>
              <a:t>(9) радиолошка карактеризација локације „Винча“ и санација напуштених извора 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sr-Cyrl-RS" sz="1400" dirty="0">
                <a:ea typeface="Times New Roman" panose="02020603050405020304" pitchFamily="18" charset="0"/>
              </a:rPr>
              <a:t>(10) санација локације затвореног хидрометалуршког постројења Габровница код Калне и 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457200" marR="0" algn="just">
              <a:spcBef>
                <a:spcPts val="0"/>
              </a:spcBef>
              <a:spcAft>
                <a:spcPts val="600"/>
              </a:spcAft>
            </a:pPr>
            <a:r>
              <a:rPr lang="sr-Cyrl-RS" sz="1400" dirty="0">
                <a:ea typeface="Times New Roman" panose="02020603050405020304" pitchFamily="18" charset="0"/>
              </a:rPr>
              <a:t>(11) изградња одлагалишта радиоактивног отпада у Србији. </a:t>
            </a:r>
            <a:endParaRPr lang="en-US" sz="14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05266" y="5296144"/>
            <a:ext cx="986681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1400" dirty="0" smtClean="0">
                <a:ea typeface="Times New Roman" panose="02020603050405020304" pitchFamily="18" charset="0"/>
              </a:rPr>
              <a:t>Национални </a:t>
            </a:r>
            <a:r>
              <a:rPr lang="sr-Cyrl-RS" sz="1400" dirty="0">
                <a:ea typeface="Times New Roman" panose="02020603050405020304" pitchFamily="18" charset="0"/>
              </a:rPr>
              <a:t>савет сматра да Министарство просвете, науке и технолошког развоја, Министарство привреде, Министарство заштите животне средине и Директорат за радијациону и нуклеарну сигурност и безбедност Србије треба да успоставе строгу заједничку контролу рада НОС-а, и то у складу са Уредбом о мерама безбедности нуклеарних објеката и нуклеарних материјала („Службени гласник РС“ бр. 39/2014), Уредбом о утврђивању програма нуклеарне сигурности и безбедности („Службени гласник РС“ бр. 39/2014) и свим релевантним ратификованим међународним конвенцијама. 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1109472" y="1097536"/>
            <a:ext cx="10058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1000"/>
              </a:spcAft>
            </a:pPr>
            <a:r>
              <a:rPr lang="sr-Cyrl-RS" sz="1400" dirty="0" smtClean="0">
                <a:ea typeface="Times New Roman" panose="02020603050405020304" pitchFamily="18" charset="0"/>
              </a:rPr>
              <a:t>Jавно </a:t>
            </a:r>
            <a:r>
              <a:rPr lang="sr-Cyrl-RS" sz="1400" dirty="0">
                <a:ea typeface="Times New Roman" panose="02020603050405020304" pitchFamily="18" charset="0"/>
              </a:rPr>
              <a:t>предузеће „Нуклеарни објекти Србије“ (НОС) основала је Влада Републике Србије у јулу 2009. године са задатком да управља нуклеарним објектима у државном власништву. Њега финансира Министарство просвете, науке и технолошког развоја Србије, </a:t>
            </a:r>
            <a:r>
              <a:rPr lang="ru-RU" sz="1400" dirty="0">
                <a:ea typeface="Times New Roman" panose="02020603050405020304" pitchFamily="18" charset="0"/>
              </a:rPr>
              <a:t>на основу Уговора о реализацији програма управљања нуклеарним објектима и унапређења нуклеарне сигурности и безбедности у Србији. Пословање и управљање НОС-ом прати Министарство привреде. </a:t>
            </a:r>
            <a:endParaRPr lang="en-US" sz="14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62220" y="219001"/>
            <a:ext cx="7849841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ЈП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„Нуклеарни објекти Србије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 (НОС)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622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36372" y="189370"/>
            <a:ext cx="734765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sr-Cyrl-R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Постојећа нуклеарна политика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</a:t>
            </a:r>
            <a:r>
              <a:rPr lang="sr-Cyrl-R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има ли је ??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8940" y="712590"/>
            <a:ext cx="11318532" cy="6010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ЗАКОН </a:t>
            </a: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 ИЗМЕНАМА И ДОПУНАМА ЗАКОНА О МИНИСТАРСТВИМА</a:t>
            </a:r>
            <a:endParaRPr lang="en-US" sz="14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r>
              <a:rPr lang="en-US" sz="1400" b="1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Члан</a:t>
            </a:r>
            <a:r>
              <a:rPr lang="en-US" sz="1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6. </a:t>
            </a:r>
            <a:endParaRPr lang="en-US" sz="14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r>
              <a:rPr lang="en-US" sz="14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После</a:t>
            </a:r>
            <a:r>
              <a:rPr lang="en-US" sz="14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члана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23. </a:t>
            </a:r>
            <a:r>
              <a:rPr lang="en-US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додају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се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чл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23а-23г, </a:t>
            </a:r>
            <a:r>
              <a:rPr lang="en-US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који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гласе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: </a:t>
            </a:r>
            <a:endParaRPr lang="en-US" sz="14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„</a:t>
            </a:r>
            <a:r>
              <a:rPr lang="en-US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Министарство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науке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технолошког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развоја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и </a:t>
            </a:r>
            <a:r>
              <a:rPr lang="en-US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иновација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4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Члан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23а </a:t>
            </a:r>
            <a:endParaRPr lang="en-US" sz="14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Министарство</a:t>
            </a:r>
            <a:r>
              <a:rPr lang="en-US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науке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технолошког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развоја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иновација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обавља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послове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државне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управе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који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односе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систем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развој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унапређење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научноистраживачке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делатности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функцији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научног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технолошког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привредног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развоја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предлагање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реализацију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политике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стратегије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научног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технолошког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развоја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утврђивање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реализацију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научних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технолошких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развојних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истраживања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подршку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младим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талентима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усавршавање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кадрова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научноистраживачки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рад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предлагање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реализацију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иновационе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политике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предлагање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реализацију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политике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области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вештачке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интелигенције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подстицање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технопредузетништва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трансфера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знања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технологија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привреди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развој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унапређење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иновационог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система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Републици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Србији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развој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функционисања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система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научно-технолошких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информација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развоја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научно-технолошке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инфраструктуре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истраживање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области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нуклеарне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енергије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сигурност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нуклеарних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објеката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производњу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привремено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складиштење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радиоактивних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материјала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изузев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нуклеарним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енергетским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постројењима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стварање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услова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приступ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реализацију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пројеката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из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делокруга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тог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министарства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који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финансирају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из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средстава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претприступних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фондова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Европске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уније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донација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других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облика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развојне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помоћи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као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друге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послове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одређене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законом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en-US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ПЕТ ОСНОВНИХ ПРИОРИТЕТА ВЛАДЕ </a:t>
            </a:r>
            <a:r>
              <a:rPr lang="en-US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СРБИЈЕ</a:t>
            </a:r>
            <a:r>
              <a:rPr lang="sr-Cyrl-RS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sr-Cyrl-R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Из експозеа председника Владе РС Ане </a:t>
            </a:r>
            <a:r>
              <a:rPr lang="sr-Cyrl-RS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Брнабић</a:t>
            </a:r>
            <a:r>
              <a:rPr lang="sr-Cyrl-RS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1.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Нова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енергетска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политика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sr-Cyrl-RS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............</a:t>
            </a:r>
            <a:r>
              <a:rPr lang="en-US" sz="14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Раст</a:t>
            </a:r>
            <a:r>
              <a:rPr lang="en-US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транзиција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сектора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енергетике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собом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повлаче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велике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ризике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изазове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као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што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су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раст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удела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обновљивих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извора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енергије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(ОИЕ)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проблеми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трошкови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интеграције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ОИЕ у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енергетске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системе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брзина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комерцијализације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технологија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складиштење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енергије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могућности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развоја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других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облика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складиштења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укључујући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складиштење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топлотне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енергије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реверзибилне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хидроелектране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брзина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комерцијализације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зеленог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водоника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брзина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преласка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електровозила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повећање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енергетске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ефикасности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ризици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везани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обезбеђење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критичних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минерала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енергетску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транзицију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никл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литијум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бакар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кобалт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могућности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комерцијализације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технологија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захватања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складиштења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коришћења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CO2 –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изгледи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смањивање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трошкова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комерцијалну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употребу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промена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начина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грејања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простора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раст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ОИЕ и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удела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топлотних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пумпи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могућа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улога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нуклеарних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електрана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наредним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деценијама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91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716280" y="1152924"/>
            <a:ext cx="11027228" cy="5321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r-Cyrl-RS" dirty="0">
                <a:ea typeface="Calibri" panose="020F0502020204030204" pitchFamily="34" charset="0"/>
                <a:cs typeface="Times New Roman" panose="02020603050405020304" pitchFamily="18" charset="0"/>
              </a:rPr>
              <a:t>И данас се у свету улажу средства у развој и изградњу истраживачких нуклеарних реактора чији се првенствени задатак није мењао, а то је развој кадрова за примену и коришћење нуклерне технологије у мирнодопске сврхе, пре свега за добијање електричне енергије и у медицини. </a:t>
            </a:r>
            <a:endParaRPr lang="sr-Cyrl-R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Најновији </a:t>
            </a:r>
            <a:r>
              <a:rPr lang="sr-Cyrl-RS" dirty="0">
                <a:ea typeface="Calibri" panose="020F0502020204030204" pitchFamily="34" charset="0"/>
                <a:cs typeface="Times New Roman" panose="02020603050405020304" pitchFamily="18" charset="0"/>
              </a:rPr>
              <a:t>пример је нуклеарни центар у Јордану </a:t>
            </a:r>
            <a:r>
              <a:rPr lang="sr-Cyrl-R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dirty="0"/>
              <a:t>The Jordan Research and Training Reactor </a:t>
            </a:r>
            <a:r>
              <a:rPr lang="sr-Cyrl-RS" dirty="0" smtClean="0"/>
              <a:t>- </a:t>
            </a:r>
            <a:r>
              <a:rPr lang="en-US" dirty="0" smtClean="0"/>
              <a:t>JRTR </a:t>
            </a:r>
            <a:r>
              <a:rPr lang="sr-Cyrl-RS" dirty="0" smtClean="0"/>
              <a:t>) </a:t>
            </a:r>
            <a:r>
              <a:rPr lang="sr-Cyrl-R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који </a:t>
            </a:r>
            <a:r>
              <a:rPr lang="sr-Cyrl-RS" dirty="0">
                <a:ea typeface="Calibri" panose="020F0502020204030204" pitchFamily="34" charset="0"/>
                <a:cs typeface="Times New Roman" panose="02020603050405020304" pitchFamily="18" charset="0"/>
              </a:rPr>
              <a:t>је пуштен у рад 2016. године. Овај нуклеарни центар поседује истраживачки нуклеарни реактор снаге 6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MW</a:t>
            </a:r>
            <a:r>
              <a:rPr lang="sr-Cyrl-RS" dirty="0">
                <a:ea typeface="Calibri" panose="020F0502020204030204" pitchFamily="34" charset="0"/>
                <a:cs typeface="Times New Roman" panose="02020603050405020304" pitchFamily="18" charset="0"/>
              </a:rPr>
              <a:t>. Цела инвестиција је коштала п</a:t>
            </a:r>
            <a:r>
              <a:rPr lang="sr-Cyrl-R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реко </a:t>
            </a:r>
            <a:r>
              <a:rPr lang="sr-Cyrl-RS" dirty="0">
                <a:ea typeface="Calibri" panose="020F0502020204030204" pitchFamily="34" charset="0"/>
                <a:cs typeface="Times New Roman" panose="02020603050405020304" pitchFamily="18" charset="0"/>
              </a:rPr>
              <a:t>150 милиона долара, од којих је око 70 милиона долара дато за реактор, који је испоручила Јужна Кореја, а гориво је испоручила Француска. Судећи по томе, данас бисмо за реактор приближно исте снаге као РА реактор платили готово исти износ као што је то било у ИНН „Винча”. Остали трошкови се односе на изградњу пратећих садржаја и експерименталних линија које има јордански </a:t>
            </a:r>
            <a:r>
              <a:rPr lang="sr-Cyrl-R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реактор.</a:t>
            </a:r>
          </a:p>
          <a:p>
            <a:pPr marL="285750" indent="-285750" algn="just">
              <a:lnSpc>
                <a:spcPct val="115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Основни </a:t>
            </a:r>
            <a:r>
              <a:rPr lang="sr-Cyrl-RS" dirty="0">
                <a:ea typeface="Calibri" panose="020F0502020204030204" pitchFamily="34" charset="0"/>
                <a:cs typeface="Times New Roman" panose="02020603050405020304" pitchFamily="18" charset="0"/>
              </a:rPr>
              <a:t>задатак овог истраживачког реактора је развој кадрова за будуће нуклеарне електране за производњу електричне енергије, које ће заменити садашње енергане када се у арапским земљама резерве нафте исцрпе. </a:t>
            </a:r>
            <a:endParaRPr lang="sr-Cyrl-R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r-Cyrl-R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sr-Cyrl-RS" dirty="0">
                <a:ea typeface="Calibri" panose="020F0502020204030204" pitchFamily="34" charset="0"/>
                <a:cs typeface="Times New Roman" panose="02020603050405020304" pitchFamily="18" charset="0"/>
              </a:rPr>
              <a:t>код нас је све присутнија иницијатива да се о питањима енергетске будућности поведе рачуна јер су садашње резерве лигнита довољне само за наредних тридесетак </a:t>
            </a:r>
            <a:r>
              <a:rPr lang="sr-Cyrl-R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година.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25834" y="285164"/>
            <a:ext cx="3690434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sr-Cyrl-R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Уместо закључка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163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76533" y="2838848"/>
            <a:ext cx="4211409" cy="8002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sr-Cyrl-RS" sz="4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j-lt"/>
              </a:rPr>
              <a:t>Хвала на пажњи</a:t>
            </a:r>
            <a:endParaRPr lang="en-US" sz="4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58000" dir="5400000" sy="-100000" algn="bl" rotWithShape="0"/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0410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1577</Words>
  <Application>Microsoft Office PowerPoint</Application>
  <PresentationFormat>Widescreen</PresentationFormat>
  <Paragraphs>149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Wingdings</vt:lpstr>
      <vt:lpstr>Office Theme</vt:lpstr>
      <vt:lpstr>НУКЛЕАРНE ЕЛЕКТРАНE У ЕНЕРГЕТИЦИ СРБИЈЕ - потребе, могућности, перспективе -</vt:lpstr>
      <vt:lpstr>PowerPoint Presentation</vt:lpstr>
      <vt:lpstr>PowerPoint Presentation</vt:lpstr>
      <vt:lpstr>Институт за нуклеарне науке „Винча”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НУКЛЕАРНE ЕЛЕКТРАНE У ЕНЕРГЕТИЦИ СРБИЈЕ - потребе, могућности, перспективе -</dc:title>
  <dc:creator>Zoran</dc:creator>
  <cp:lastModifiedBy>Zoran</cp:lastModifiedBy>
  <cp:revision>23</cp:revision>
  <dcterms:created xsi:type="dcterms:W3CDTF">2022-11-19T17:58:21Z</dcterms:created>
  <dcterms:modified xsi:type="dcterms:W3CDTF">2022-11-21T06:34:47Z</dcterms:modified>
</cp:coreProperties>
</file>