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9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71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57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67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455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035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803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13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522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415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18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99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66182-E1E9-4EB4-B9C9-A9AC9C4BCD6F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32DC-4653-41D3-AB92-19AAF6516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217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3210" y="2348998"/>
            <a:ext cx="9144000" cy="2387600"/>
          </a:xfrm>
        </p:spPr>
        <p:txBody>
          <a:bodyPr>
            <a:noAutofit/>
          </a:bodyPr>
          <a:lstStyle/>
          <a:p>
            <a:r>
              <a:rPr lang="sr-Cyrl-RS" sz="4800" b="1" dirty="0">
                <a:solidFill>
                  <a:srgbClr val="0070C0"/>
                </a:solidFill>
              </a:rPr>
              <a:t>УЛОГА ДРЖАВЕ </a:t>
            </a:r>
            <a:r>
              <a:rPr lang="sr-Cyrl-RS" sz="4800" b="1" dirty="0" smtClean="0">
                <a:solidFill>
                  <a:srgbClr val="0070C0"/>
                </a:solidFill>
              </a:rPr>
              <a:t>У ПРИМЕНИ НУКЛЕАРНИХ ЕЛЕКТРАНА У ЕНЕРГЕТИЦИ СРБИЈЕ</a:t>
            </a:r>
            <a:r>
              <a:rPr lang="en-GB" sz="4800" dirty="0"/>
              <a:t/>
            </a:r>
            <a:br>
              <a:rPr lang="en-GB" sz="4800" dirty="0"/>
            </a:b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400791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-24892"/>
            <a:ext cx="121920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81676" y="1126249"/>
            <a:ext cx="5624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 smtClean="0">
                <a:solidFill>
                  <a:srgbClr val="0070C0"/>
                </a:solidFill>
              </a:rPr>
              <a:t>ШТА ДРЖАВА МОЖЕ ПРЕДУЗЕТИ? </a:t>
            </a:r>
            <a:endParaRPr lang="en-GB" sz="28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81676" y="1609725"/>
            <a:ext cx="602457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solidFill>
                  <a:srgbClr val="0070C0"/>
                </a:solidFill>
              </a:rPr>
              <a:t>Размотрити потребу укидања закона на основу анализе могуће улоге нуклеарне енергетике у дугорочном развоју енергетике Србије,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solidFill>
                  <a:srgbClr val="0070C0"/>
                </a:solidFill>
              </a:rPr>
              <a:t>Припремити документацију која ће бити подлога за одлучивање,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solidFill>
                  <a:srgbClr val="0070C0"/>
                </a:solidFill>
              </a:rPr>
              <a:t>Информисати заинтересоване субјекте и јавност о свим аспектима и чињеницама битним за одлучивање,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solidFill>
                  <a:srgbClr val="0070C0"/>
                </a:solidFill>
              </a:rPr>
              <a:t>Постићи степен друштвене сагласности довољан за одлучивање,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6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1600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b="1" dirty="0" smtClean="0">
                <a:solidFill>
                  <a:srgbClr val="0070C0"/>
                </a:solidFill>
              </a:rPr>
              <a:t>ДОНЕТИ ОДЛУКУ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2000" b="1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2000" b="1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b="1" dirty="0" smtClean="0">
                <a:solidFill>
                  <a:srgbClr val="0070C0"/>
                </a:solidFill>
              </a:rPr>
              <a:t>Укидање Закона не значи обавезну примену НЕ.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86789" y="4790896"/>
            <a:ext cx="2833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400" b="1" dirty="0" smtClean="0">
                <a:solidFill>
                  <a:srgbClr val="0070C0"/>
                </a:solidFill>
              </a:rPr>
              <a:t>НЕ УКИДАТИ ЗАКОН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796314" y="5625584"/>
            <a:ext cx="2410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400" b="1" dirty="0" smtClean="0">
                <a:solidFill>
                  <a:srgbClr val="0070C0"/>
                </a:solidFill>
              </a:rPr>
              <a:t>УКИНУТИ ЗАКОН</a:t>
            </a:r>
          </a:p>
        </p:txBody>
      </p:sp>
      <p:sp>
        <p:nvSpPr>
          <p:cNvPr id="29" name="Left-Up Arrow 28"/>
          <p:cNvSpPr/>
          <p:nvPr/>
        </p:nvSpPr>
        <p:spPr>
          <a:xfrm rot="7991909">
            <a:off x="8255389" y="5100430"/>
            <a:ext cx="756939" cy="754080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57" y="1238251"/>
            <a:ext cx="4891154" cy="5315788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312957" y="133350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-19726"/>
            <a:ext cx="121920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341532" y="138516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2172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0"/>
            <a:ext cx="12238002" cy="6848475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38100" y="-57826"/>
            <a:ext cx="122301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8207" y="138516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4314" y="1171396"/>
            <a:ext cx="4276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400" b="1" dirty="0" smtClean="0">
                <a:solidFill>
                  <a:srgbClr val="0070C0"/>
                </a:solidFill>
              </a:rPr>
              <a:t>У СЛУЧАЈУ ДА ЗАКОН ОСТАЈЕ:</a:t>
            </a:r>
          </a:p>
        </p:txBody>
      </p:sp>
    </p:spTree>
    <p:extLst>
      <p:ext uri="{BB962C8B-B14F-4D97-AF65-F5344CB8AC3E}">
        <p14:creationId xmlns:p14="http://schemas.microsoft.com/office/powerpoint/2010/main" val="871741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38100" y="-57826"/>
            <a:ext cx="122301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08207" y="138516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9064" y="1038046"/>
            <a:ext cx="5933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400" b="1" dirty="0" smtClean="0">
                <a:solidFill>
                  <a:srgbClr val="0070C0"/>
                </a:solidFill>
              </a:rPr>
              <a:t>У СЛУЧАЈУ ДА ЗАКОН ПРЕСТАЈЕ ДА ВАЖИ: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8207" y="1449146"/>
            <a:ext cx="116790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/>
              <a:t>Уколико </a:t>
            </a:r>
            <a:r>
              <a:rPr lang="sr-Cyrl-RS" sz="2400" dirty="0" smtClean="0"/>
              <a:t>се покаже </a:t>
            </a:r>
            <a:r>
              <a:rPr lang="sr-Cyrl-RS" sz="2400" dirty="0" smtClean="0"/>
              <a:t>оправданим - укључивање </a:t>
            </a:r>
            <a:r>
              <a:rPr lang="sr-Cyrl-RS" sz="2400" dirty="0"/>
              <a:t>нуклеарне опције у Стратегију развоја енергетике и друге дугорочне планске </a:t>
            </a:r>
            <a:r>
              <a:rPr lang="sr-Cyrl-RS" sz="2400" dirty="0" smtClean="0"/>
              <a:t>акте у циљу обезбеђења сигурности снабдевања </a:t>
            </a:r>
            <a:r>
              <a:rPr lang="sr-Cyrl-RS" sz="2400" dirty="0"/>
              <a:t>енергијом, </a:t>
            </a:r>
            <a:r>
              <a:rPr lang="sr-Cyrl-RS" sz="2400" dirty="0" smtClean="0"/>
              <a:t>а затим, на </a:t>
            </a:r>
            <a:r>
              <a:rPr lang="sr-Cyrl-RS" sz="2400" dirty="0"/>
              <a:t>основу свеобухватних анализа, </a:t>
            </a:r>
            <a:r>
              <a:rPr lang="sr-Cyrl-RS" sz="2400" dirty="0" smtClean="0"/>
              <a:t>доношење одлуке о уласку у нуклеарни програм,</a:t>
            </a:r>
            <a:endParaRPr lang="sr-Cyrl-R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/>
              <a:t>Успостављање </a:t>
            </a:r>
            <a:r>
              <a:rPr lang="sr-Cyrl-RS" sz="2400" dirty="0"/>
              <a:t>сарадње са међународним </a:t>
            </a:r>
            <a:r>
              <a:rPr lang="sr-Cyrl-RS" sz="2400" dirty="0" smtClean="0"/>
              <a:t>организацијама,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Формирање државне организације за примену нуклеарног енергетског програма (</a:t>
            </a:r>
            <a:r>
              <a:rPr lang="sr-Latn-RS" sz="2400" dirty="0"/>
              <a:t>NEPIO- </a:t>
            </a:r>
            <a:r>
              <a:rPr lang="en-GB" sz="2400" dirty="0"/>
              <a:t>N</a:t>
            </a:r>
            <a:r>
              <a:rPr lang="sr-Latn-RS" sz="2400" dirty="0" err="1"/>
              <a:t>uclear</a:t>
            </a:r>
            <a:r>
              <a:rPr lang="sr-Latn-RS" sz="2400" dirty="0"/>
              <a:t> </a:t>
            </a:r>
            <a:r>
              <a:rPr lang="sr-Latn-RS" sz="2400" dirty="0" err="1"/>
              <a:t>Energy</a:t>
            </a:r>
            <a:r>
              <a:rPr lang="sr-Latn-RS" sz="2400" dirty="0"/>
              <a:t> </a:t>
            </a:r>
            <a:r>
              <a:rPr lang="sr-Latn-RS" sz="2400" dirty="0" err="1"/>
              <a:t>Programme</a:t>
            </a:r>
            <a:r>
              <a:rPr lang="sr-Latn-RS" sz="2400" dirty="0"/>
              <a:t> </a:t>
            </a:r>
            <a:r>
              <a:rPr lang="sr-Latn-RS" sz="2400" dirty="0" err="1"/>
              <a:t>Implementing</a:t>
            </a:r>
            <a:r>
              <a:rPr lang="sr-Latn-RS" sz="2400" dirty="0"/>
              <a:t> </a:t>
            </a:r>
            <a:r>
              <a:rPr lang="sr-Latn-RS" sz="2400" dirty="0" err="1"/>
              <a:t>Organization</a:t>
            </a:r>
            <a:r>
              <a:rPr lang="en-GB" sz="2400" dirty="0"/>
              <a:t>) – </a:t>
            </a:r>
            <a:r>
              <a:rPr lang="sr-Cyrl-RS" sz="2400" dirty="0"/>
              <a:t>препоручује МААЕ, као добру праксу,</a:t>
            </a:r>
            <a:endParaRPr lang="sr-Cyrl-RS" sz="24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/>
              <a:t>Упознавање </a:t>
            </a:r>
            <a:r>
              <a:rPr lang="sr-Cyrl-RS" sz="2400" dirty="0" smtClean="0"/>
              <a:t>јавности са предностима и ризицима везаним за примену нуклеарне енергетике – транспарентност, међусобно поверење</a:t>
            </a: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/>
              <a:t>Иницирање, организовање и подршка припреми стручних и научних кадрова,</a:t>
            </a:r>
            <a:endParaRPr lang="en-GB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 smtClean="0"/>
              <a:t>Развој </a:t>
            </a:r>
            <a:r>
              <a:rPr lang="sr-Cyrl-RS" sz="2400" dirty="0"/>
              <a:t>националне регулативе  - </a:t>
            </a:r>
            <a:r>
              <a:rPr lang="sr-Latn-CS" sz="2400" dirty="0" err="1"/>
              <a:t>доношење</a:t>
            </a:r>
            <a:r>
              <a:rPr lang="sr-Latn-CS" sz="2400" dirty="0"/>
              <a:t> </a:t>
            </a:r>
            <a:r>
              <a:rPr lang="sr-Latn-CS" sz="2400" dirty="0" err="1"/>
              <a:t>неопходних</a:t>
            </a:r>
            <a:r>
              <a:rPr lang="sr-Latn-CS" sz="2400" dirty="0"/>
              <a:t> </a:t>
            </a:r>
            <a:r>
              <a:rPr lang="sr-Latn-CS" sz="2400" dirty="0" err="1"/>
              <a:t>стандарда</a:t>
            </a:r>
            <a:r>
              <a:rPr lang="sr-Latn-CS" sz="2400" dirty="0"/>
              <a:t>, </a:t>
            </a:r>
            <a:r>
              <a:rPr lang="sr-Latn-CS" sz="2400" dirty="0" err="1"/>
              <a:t>закона</a:t>
            </a:r>
            <a:r>
              <a:rPr lang="sr-Latn-CS" sz="2400" dirty="0"/>
              <a:t> и </a:t>
            </a:r>
            <a:r>
              <a:rPr lang="sr-Cyrl-RS" sz="2400" dirty="0" smtClean="0"/>
              <a:t>подзаконских аката,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Оснивање и обезбеђење услова да се успостави компетентно регулаторно </a:t>
            </a:r>
            <a:r>
              <a:rPr lang="sr-Cyrl-RS" sz="2400" dirty="0" smtClean="0"/>
              <a:t>тело,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06152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38100" y="-76876"/>
            <a:ext cx="122301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08207" y="138516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207" y="1113168"/>
            <a:ext cx="113510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Подршка развоју нуклеарног програма кроз евентуалне међудржавне аранжмане, укључујући и учешће у развоју пројеката у иностранству,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Учешће у избору локације у оквиру својих надлежности на националном и локалном нивоу,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Обезбеђење што повољнијих, стабилних политичких, економских и социјалних услова, чиме се умањују инвестициони, односно кредитни ризици,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 smtClean="0"/>
              <a:t>Иницирање припреме и координација </a:t>
            </a:r>
            <a:r>
              <a:rPr lang="sr-Cyrl-RS" sz="2400" dirty="0"/>
              <a:t>планова за </a:t>
            </a:r>
            <a:r>
              <a:rPr lang="sr-Cyrl-RS" sz="2400" dirty="0" smtClean="0"/>
              <a:t>складиштење </a:t>
            </a:r>
            <a:r>
              <a:rPr lang="sr-Cyrl-RS" sz="2400" dirty="0"/>
              <a:t>радиоактивног отпада  и истрошеног </a:t>
            </a:r>
            <a:r>
              <a:rPr lang="sr-Cyrl-RS" sz="2400" dirty="0" smtClean="0"/>
              <a:t>горива до преузимања из иностранства,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Обезбеђење јавне безбедности </a:t>
            </a:r>
            <a:r>
              <a:rPr lang="sr-Cyrl-RS" sz="2400" dirty="0" smtClean="0"/>
              <a:t>везане за НЕ,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 smtClean="0"/>
              <a:t>Надзор извршења обавезе оператора НЕ да обезбеђује </a:t>
            </a:r>
            <a:r>
              <a:rPr lang="sr-Cyrl-RS" sz="2400" dirty="0"/>
              <a:t>финансијска средства за </a:t>
            </a:r>
            <a:r>
              <a:rPr lang="sr-Cyrl-RS" sz="2400" dirty="0" err="1"/>
              <a:t>декомисију</a:t>
            </a:r>
            <a:r>
              <a:rPr lang="sr-Cyrl-RS" sz="2400" dirty="0"/>
              <a:t> </a:t>
            </a:r>
            <a:r>
              <a:rPr lang="sr-Cyrl-RS" sz="2400" dirty="0" smtClean="0"/>
              <a:t>електране,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 smtClean="0"/>
              <a:t>Подршка стабилизацији стања и унапређењу пословних перформанси ЕПС-а, да би могао бити кредибилан инвеститор,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 smtClean="0"/>
              <a:t>Власништво, преко ЕПС-а који би развијао пројекат.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87209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38100" y="-57826"/>
            <a:ext cx="12230100" cy="10321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08207" y="138516"/>
            <a:ext cx="11351025" cy="704789"/>
          </a:xfrm>
          <a:prstGeom prst="rect">
            <a:avLst/>
          </a:prstGeom>
          <a:ln w="57150"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87313" algn="l"/>
              </a:tabLst>
            </a:pPr>
            <a:r>
              <a:rPr lang="sr-Cyrl-RS" sz="4000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УЛОГА ДРЖАВЕ У РАЗВОЈУ НУКЛЕАРНОГ ПРОГРАМА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8207" y="1922903"/>
            <a:ext cx="11351025" cy="30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Улога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државе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је веома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критична у свакој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фази у току увођења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нуклеарног програма нарочито до стицања првих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искустава и уласка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погон прве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електране.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Енергетска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тржишта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нуклеарне технологије се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мењају и развијају, али се у државама које тек улазе у нуклеарни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програм, нуклеарни </a:t>
            </a:r>
            <a:r>
              <a:rPr lang="sr-Cyrl-R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пројекти могу развијати само уз значајну стратешку улогу </a:t>
            </a: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државе.</a:t>
            </a:r>
            <a:endParaRPr lang="sr-Cyrl-R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sr-Cyrl-RS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ала земља, каква је Србија, нема услова да развија НЕ у енергетском тржишном окружењу нити да развија нуклеарне технологије.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1437" y="1432121"/>
            <a:ext cx="11351025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Опште напомене: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535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446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УЛОГА ДРЖАВЕ У ПРИМЕНИ НУКЛЕАРНИХ ЕЛЕКТРАНА У ЕНЕРГЕТИЦИ СРБИЈЕ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УЛОГА ДРЖАВЕ У РАЗВОЈУ НУКЛЕАРНИХ ЕЛЕКТРАНА</dc:title>
  <dc:creator>ljubo.macic@gmail.com</dc:creator>
  <cp:lastModifiedBy>ljubo.macic@gmail.com</cp:lastModifiedBy>
  <cp:revision>25</cp:revision>
  <dcterms:created xsi:type="dcterms:W3CDTF">2022-11-20T21:21:31Z</dcterms:created>
  <dcterms:modified xsi:type="dcterms:W3CDTF">2022-11-21T22:13:39Z</dcterms:modified>
</cp:coreProperties>
</file>